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57" r:id="rId3"/>
    <p:sldId id="258" r:id="rId4"/>
    <p:sldId id="272" r:id="rId5"/>
    <p:sldId id="273" r:id="rId6"/>
    <p:sldId id="274" r:id="rId7"/>
    <p:sldId id="260" r:id="rId8"/>
    <p:sldId id="261" r:id="rId9"/>
    <p:sldId id="280" r:id="rId10"/>
    <p:sldId id="269" r:id="rId11"/>
    <p:sldId id="278" r:id="rId12"/>
    <p:sldId id="281" r:id="rId13"/>
    <p:sldId id="263" r:id="rId14"/>
    <p:sldId id="270" r:id="rId15"/>
    <p:sldId id="26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4872-DAD1-4617-AE73-B6ADD51E369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F271-06CE-43CB-85A2-38CC84F9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F271-06CE-43CB-85A2-38CC84F9337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ru-RU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F271-06CE-43CB-85A2-38CC84F9337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08920"/>
            <a:ext cx="7851648" cy="1934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105400"/>
            <a:ext cx="8178132" cy="1752600"/>
          </a:xfrm>
        </p:spPr>
        <p:txBody>
          <a:bodyPr/>
          <a:lstStyle/>
          <a:p>
            <a:r>
              <a:rPr lang="ru-RU" sz="1800" dirty="0" smtClean="0"/>
              <a:t>Подготовили: Солодова Ксения и Лавриненко Мария,</a:t>
            </a:r>
          </a:p>
          <a:p>
            <a:r>
              <a:rPr lang="ru-RU" sz="1800" dirty="0" smtClean="0"/>
              <a:t> учащиеся 9а класса МОУ СОШ №1</a:t>
            </a:r>
          </a:p>
          <a:p>
            <a:r>
              <a:rPr lang="ru-RU" sz="1800" dirty="0" smtClean="0"/>
              <a:t>Учитель математики 1 категории Андреева Т. В.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7632848" cy="323165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 подобия треугольников в жизни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Измерительные работы на               местности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908720"/>
            <a:ext cx="3357594" cy="56968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Найдите высоту скалы  АА1, если расстояние от скалы до шеста   А1В1=20м</a:t>
            </a:r>
          </a:p>
          <a:p>
            <a:r>
              <a:rPr lang="ru-RU" sz="1800" dirty="0" smtClean="0"/>
              <a:t>Длина шеста       ВВ1= 2м</a:t>
            </a:r>
          </a:p>
          <a:p>
            <a:r>
              <a:rPr lang="ru-RU" sz="1800" dirty="0" smtClean="0"/>
              <a:t>Расстояние от шеста до точки наблюдения С    В1С= 4м</a:t>
            </a:r>
          </a:p>
          <a:p>
            <a:r>
              <a:rPr lang="ru-RU" sz="1800" dirty="0" smtClean="0"/>
              <a:t>Решение: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Ответ: Высота скалы равна 12м</a:t>
            </a:r>
            <a:endParaRPr lang="ru-RU" sz="1800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1714488"/>
            <a:ext cx="5497544" cy="4481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321041" y="2821777"/>
            <a:ext cx="192962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6248" y="3857628"/>
            <a:ext cx="3214710" cy="1143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323157" y="4749809"/>
            <a:ext cx="500066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72396" y="5072074"/>
            <a:ext cx="857256" cy="2857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0496" y="1714488"/>
            <a:ext cx="3571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3786190"/>
            <a:ext cx="428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0958" y="4214818"/>
            <a:ext cx="2857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5072074"/>
            <a:ext cx="4286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В1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1090" y="5214950"/>
            <a:ext cx="2857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694" y="4714884"/>
            <a:ext cx="500066" cy="40011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20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768" y="4500570"/>
            <a:ext cx="285752" cy="369332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2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8148" y="5286388"/>
            <a:ext cx="285752" cy="369332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4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39551" y="3429000"/>
          <a:ext cx="845035" cy="504056"/>
        </p:xfrm>
        <a:graphic>
          <a:graphicData uri="http://schemas.openxmlformats.org/presentationml/2006/ole">
            <p:oleObj spid="_x0000_s1026" name="Формула" r:id="rId4" imgW="723600" imgH="43164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00231" y="4077072"/>
          <a:ext cx="1247433" cy="536870"/>
        </p:xfrm>
        <a:graphic>
          <a:graphicData uri="http://schemas.openxmlformats.org/presentationml/2006/ole">
            <p:oleObj spid="_x0000_s1028" name="Формула" r:id="rId5" imgW="1002960" imgH="43164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547664" y="4077072"/>
          <a:ext cx="1284530" cy="504056"/>
        </p:xfrm>
        <a:graphic>
          <a:graphicData uri="http://schemas.openxmlformats.org/presentationml/2006/ole">
            <p:oleObj spid="_x0000_s1029" name="Формула" r:id="rId6" imgW="1002960" imgH="393480" progId="Equation.3">
              <p:embed/>
            </p:oleObj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0" y="3212976"/>
            <a:ext cx="3428992" cy="3645024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/>
          <a:lstStyle/>
          <a:p>
            <a:r>
              <a:rPr lang="ru-RU" dirty="0" smtClean="0"/>
              <a:t>Подумайте и скажите, </a:t>
            </a:r>
            <a:br>
              <a:rPr lang="ru-RU" dirty="0" smtClean="0"/>
            </a:br>
            <a:r>
              <a:rPr lang="ru-RU" dirty="0" smtClean="0"/>
              <a:t>какие величины необходимо знать для нахождения высоты ели?</a:t>
            </a:r>
          </a:p>
          <a:p>
            <a:r>
              <a:rPr lang="ru-RU" dirty="0" smtClean="0"/>
              <a:t>Составьте пропорцию для её нахождения;</a:t>
            </a:r>
          </a:p>
          <a:p>
            <a:r>
              <a:rPr lang="ru-RU" dirty="0" smtClean="0"/>
              <a:t>Решите задачу.</a:t>
            </a:r>
            <a:endParaRPr lang="ru-RU" dirty="0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9315" y="2143116"/>
            <a:ext cx="4394685" cy="35719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340768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Чтобы найти ширину реки АВ необходимо поставить колышек С на продолжение АВ, вдоль берега отмерить на прямой </a:t>
            </a:r>
            <a:r>
              <a:rPr lang="ru-RU" i="1" dirty="0" smtClean="0"/>
              <a:t>CF перпендикулярной АС, </a:t>
            </a:r>
            <a:r>
              <a:rPr lang="ru-RU" dirty="0" smtClean="0"/>
              <a:t>расстояние</a:t>
            </a:r>
            <a:r>
              <a:rPr lang="ru-RU" i="1" dirty="0" smtClean="0"/>
              <a:t> </a:t>
            </a:r>
            <a:r>
              <a:rPr lang="ru-RU" dirty="0" smtClean="0"/>
              <a:t>одно в несколько раз меньше другого. Например : отмеряют </a:t>
            </a:r>
            <a:r>
              <a:rPr lang="ru-RU" i="1" dirty="0" smtClean="0"/>
              <a:t>FE </a:t>
            </a:r>
            <a:r>
              <a:rPr lang="ru-RU" dirty="0" smtClean="0"/>
              <a:t>в четыре раза меньше </a:t>
            </a:r>
            <a:r>
              <a:rPr lang="ru-RU" i="1" dirty="0" smtClean="0"/>
              <a:t>ЕС. </a:t>
            </a:r>
            <a:r>
              <a:rPr lang="ru-RU" dirty="0" smtClean="0"/>
              <a:t>По направлению </a:t>
            </a:r>
            <a:r>
              <a:rPr lang="ru-RU" i="1" dirty="0" smtClean="0"/>
              <a:t>F</a:t>
            </a:r>
            <a:r>
              <a:rPr lang="en-US" i="1" dirty="0" smtClean="0"/>
              <a:t>G</a:t>
            </a:r>
            <a:r>
              <a:rPr lang="ru-RU" i="1" dirty="0" smtClean="0"/>
              <a:t>, </a:t>
            </a:r>
            <a:r>
              <a:rPr lang="ru-RU" dirty="0" smtClean="0"/>
              <a:t>перпендикулярному к </a:t>
            </a:r>
            <a:r>
              <a:rPr lang="en-US" i="1" dirty="0" smtClean="0"/>
              <a:t>FD</a:t>
            </a:r>
            <a:r>
              <a:rPr lang="ru-RU" i="1" dirty="0" smtClean="0"/>
              <a:t> </a:t>
            </a:r>
            <a:r>
              <a:rPr lang="ru-RU" dirty="0" smtClean="0"/>
              <a:t>отыскивают точку </a:t>
            </a:r>
            <a:r>
              <a:rPr lang="ru-RU" i="1" dirty="0" smtClean="0"/>
              <a:t>Н</a:t>
            </a:r>
            <a:r>
              <a:rPr lang="ru-RU" i="1" baseline="-25000" dirty="0" smtClean="0"/>
              <a:t> </a:t>
            </a:r>
            <a:r>
              <a:rPr lang="ru-RU" dirty="0" smtClean="0"/>
              <a:t>из которой точка Е перекрывает точку А</a:t>
            </a:r>
            <a:r>
              <a:rPr lang="ru-RU" i="1" dirty="0" smtClean="0"/>
              <a:t>.</a:t>
            </a:r>
            <a:r>
              <a:rPr lang="ru-RU" dirty="0" smtClean="0"/>
              <a:t> Треугольники </a:t>
            </a:r>
            <a:r>
              <a:rPr lang="ru-RU" i="1" dirty="0" smtClean="0"/>
              <a:t>АСЕ </a:t>
            </a:r>
            <a:r>
              <a:rPr lang="ru-RU" dirty="0" smtClean="0"/>
              <a:t>и </a:t>
            </a:r>
            <a:r>
              <a:rPr lang="ru-RU" i="1" dirty="0" smtClean="0"/>
              <a:t>EFH</a:t>
            </a:r>
            <a:r>
              <a:rPr lang="ru-RU" dirty="0" smtClean="0"/>
              <a:t> подобны (объясните почему). Из подобия треугольников следует пропорция </a:t>
            </a:r>
            <a:r>
              <a:rPr lang="en-US" dirty="0" smtClean="0"/>
              <a:t>AC:FH=CE:EF=</a:t>
            </a:r>
            <a:r>
              <a:rPr lang="en-US" dirty="0" smtClean="0">
                <a:latin typeface="+mj-lt"/>
              </a:rPr>
              <a:t>4:1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/>
              <a:t>Значит, измерив </a:t>
            </a:r>
            <a:r>
              <a:rPr lang="ru-RU" i="1" dirty="0" smtClean="0"/>
              <a:t>FH, </a:t>
            </a:r>
            <a:r>
              <a:rPr lang="ru-RU" dirty="0" smtClean="0"/>
              <a:t>можно</a:t>
            </a:r>
            <a:r>
              <a:rPr lang="ru-RU" i="1" dirty="0" smtClean="0"/>
              <a:t> </a:t>
            </a:r>
            <a:r>
              <a:rPr lang="ru-RU" dirty="0" smtClean="0"/>
              <a:t>узнать  искомую ширину реки.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764704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– измерение расстояния до недоступной точки.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53732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Дано:</a:t>
            </a:r>
          </a:p>
          <a:p>
            <a:r>
              <a:rPr lang="ru-RU" dirty="0" smtClean="0"/>
              <a:t> </a:t>
            </a:r>
            <a:r>
              <a:rPr lang="en-US" dirty="0" smtClean="0"/>
              <a:t>CE:EF=4:1 FH=6</a:t>
            </a:r>
            <a:r>
              <a:rPr lang="ru-RU" dirty="0" smtClean="0"/>
              <a:t> м</a:t>
            </a:r>
            <a:r>
              <a:rPr lang="en-US" dirty="0" smtClean="0"/>
              <a:t>, BC=4 </a:t>
            </a:r>
            <a:r>
              <a:rPr lang="ru-RU" dirty="0" smtClean="0"/>
              <a:t>м</a:t>
            </a:r>
          </a:p>
          <a:p>
            <a:r>
              <a:rPr lang="ru-RU" dirty="0" smtClean="0"/>
              <a:t>Найти: АВ.</a:t>
            </a:r>
          </a:p>
          <a:p>
            <a:endParaRPr lang="ru-RU" dirty="0"/>
          </a:p>
        </p:txBody>
      </p:sp>
      <p:pic>
        <p:nvPicPr>
          <p:cNvPr id="28674" name="Picture 2" descr="http://canegor.urc.ac.ru/zg/images/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37092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804248" y="623731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Ответ: 20 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задачи на конкретном примере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Измерим высоту ели с помощью полученных знаний о подобных треугольниках. Для этого сделаем следующее: выйдем на местность, выберем объект измерения, в нашем случае ель, на некотором расстоянии от неё установим шест, в нашем случае  Ксюшу =</a:t>
            </a:r>
            <a:r>
              <a:rPr lang="en-US" dirty="0" smtClean="0"/>
              <a:t>D</a:t>
            </a:r>
            <a:r>
              <a:rPr lang="ru-RU" dirty="0" smtClean="0"/>
              <a:t>, и сфотографируем. Затем измерим расстояние от объекта до шеста. Но для измерения нам необходимо знать не только эту величину. Нам так же потребуется знать расстояние от Ксении до пересечения гипотенузы с землёй.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640569"/>
          </a:xfrm>
        </p:spPr>
        <p:txBody>
          <a:bodyPr>
            <a:normAutofit/>
          </a:bodyPr>
          <a:lstStyle/>
          <a:p>
            <a:pPr lvl="1"/>
            <a:r>
              <a:rPr lang="ru-RU" sz="2000" dirty="0" smtClean="0"/>
              <a:t>Дано:</a:t>
            </a:r>
          </a:p>
          <a:p>
            <a:pPr lvl="1">
              <a:buNone/>
            </a:pPr>
            <a:r>
              <a:rPr lang="ru-RU" sz="1600" dirty="0" smtClean="0"/>
              <a:t>СС1- 8м, расстояние от ели до Ксюши(шеста)</a:t>
            </a:r>
          </a:p>
          <a:p>
            <a:pPr lvl="1">
              <a:buNone/>
            </a:pPr>
            <a:r>
              <a:rPr lang="ru-RU" sz="1600" dirty="0" smtClean="0"/>
              <a:t>АС-1,5м, рост Ксюши</a:t>
            </a:r>
          </a:p>
          <a:p>
            <a:pPr lvl="1">
              <a:buNone/>
            </a:pPr>
            <a:r>
              <a:rPr lang="ru-RU" sz="1600" dirty="0" smtClean="0"/>
              <a:t>ВС- 1 м, расстояние от Ксюши до точки пересечения гипотенузы с землёй.</a:t>
            </a:r>
          </a:p>
          <a:p>
            <a:pPr lvl="1"/>
            <a:r>
              <a:rPr lang="ru-RU" sz="2000" dirty="0" smtClean="0"/>
              <a:t>Найти:</a:t>
            </a:r>
          </a:p>
          <a:p>
            <a:pPr lvl="1">
              <a:buNone/>
            </a:pPr>
            <a:r>
              <a:rPr lang="ru-RU" sz="2000" dirty="0" smtClean="0"/>
              <a:t> </a:t>
            </a:r>
            <a:r>
              <a:rPr lang="ru-RU" sz="1600" dirty="0" smtClean="0"/>
              <a:t> А1С1- высота ели.</a:t>
            </a:r>
          </a:p>
          <a:p>
            <a:pPr lvl="1"/>
            <a:r>
              <a:rPr lang="ru-RU" sz="2000" dirty="0" smtClean="0"/>
              <a:t>Решение:</a:t>
            </a:r>
          </a:p>
          <a:p>
            <a:pPr>
              <a:buNone/>
            </a:pPr>
            <a:r>
              <a:rPr lang="ru-RU" sz="1600" dirty="0" smtClean="0"/>
              <a:t>          </a:t>
            </a:r>
          </a:p>
          <a:p>
            <a:pPr>
              <a:buNone/>
            </a:pPr>
            <a:r>
              <a:rPr lang="ru-RU" sz="1600" dirty="0" smtClean="0"/>
              <a:t>           </a:t>
            </a:r>
            <a:r>
              <a:rPr lang="ru-RU" sz="1700" dirty="0" smtClean="0"/>
              <a:t>А1С1=   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4300068" cy="3226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5322893" y="1250141"/>
            <a:ext cx="2356660" cy="21439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393669" y="2321711"/>
            <a:ext cx="235745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14942" y="3571876"/>
            <a:ext cx="235745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72132" y="3357562"/>
            <a:ext cx="42862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3504" y="3500438"/>
            <a:ext cx="285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3500438"/>
            <a:ext cx="285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3500438"/>
            <a:ext cx="428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96" y="1071546"/>
            <a:ext cx="428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0694" y="2714620"/>
            <a:ext cx="285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2428868"/>
            <a:ext cx="285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4480" y="39290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АС*ВС₁          1,5*9</a:t>
            </a:r>
            <a:endParaRPr lang="ru-RU" sz="16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14480" y="4286256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57488" y="428625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5918" y="435769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ВС                 1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00298" y="40719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500430" y="407194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786182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13,5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00034" y="528638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Ответ: высота ели = 13,5м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Подобие треугольников применяется в повседневной жизни довольно часто. Мы выяснили на конкретных примерах, что с помощью подобия можно найти высоту или расстояние до неизвестной нам точки.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Геометрия 7-9 кл. Л.С. </a:t>
            </a:r>
            <a:r>
              <a:rPr lang="ru-RU" dirty="0" err="1" smtClean="0"/>
              <a:t>Атанасян</a:t>
            </a:r>
            <a:r>
              <a:rPr lang="ru-RU" dirty="0" smtClean="0"/>
              <a:t>, В.Ф. Бутузов, «Просвещение» М.-2010г</a:t>
            </a:r>
          </a:p>
          <a:p>
            <a:pPr marL="514350" indent="-514350">
              <a:buAutoNum type="arabicPeriod"/>
            </a:pPr>
            <a:r>
              <a:rPr lang="en-US" dirty="0" smtClean="0"/>
              <a:t>http://canegor.urc.ac.ru/zg/59825123.html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понятие подобия треугольников</a:t>
            </a:r>
          </a:p>
          <a:p>
            <a:r>
              <a:rPr lang="ru-RU" dirty="0" smtClean="0"/>
              <a:t>Узнать где применяется подобие в жизни</a:t>
            </a:r>
          </a:p>
          <a:p>
            <a:r>
              <a:rPr lang="ru-RU" dirty="0" smtClean="0"/>
              <a:t>Рассмотреть решение задач на местности по иллюстрациям из книг.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подобия треугольников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257676" cy="44939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Подобные треугольники —это  треугольники, у которых  соответственные углы равны, а стороны одного треугольника пропорциональны сходственным сторонам другого треугольника.</a:t>
            </a:r>
          </a:p>
          <a:p>
            <a:r>
              <a:rPr lang="ru-RU" sz="2000" dirty="0" smtClean="0"/>
              <a:t>Признаки подобия треугольников — геометрические признаки, позволяющие установить, что два треугольника являются подобными без использования всех элементов.</a:t>
            </a:r>
            <a:endParaRPr lang="ru-RU" sz="2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786314" y="2643182"/>
            <a:ext cx="1714512" cy="1571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358082" y="4643446"/>
            <a:ext cx="1071570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407194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2145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40005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57150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421481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01090" y="564357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С1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928670"/>
            <a:ext cx="6858048" cy="7343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признак подобия треугольников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714488"/>
            <a:ext cx="6357982" cy="107157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2"/>
              </a:buClr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два угла одного треугольника соответственно равны двум углам другого треугольника, то такие треугольники подобны.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714480" y="3357562"/>
            <a:ext cx="1285884" cy="1214446"/>
          </a:xfrm>
          <a:prstGeom prst="triangl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286248" y="3143248"/>
            <a:ext cx="1714512" cy="1428760"/>
          </a:xfrm>
          <a:prstGeom prst="triangl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2643182"/>
            <a:ext cx="2071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▲АВС и ▲А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∟А=∟А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∟В= ∟ В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Док-ть: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▲АВС ~ ▲А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1571604" y="4286256"/>
            <a:ext cx="571504" cy="500066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>
            <a:off x="4143372" y="4286256"/>
            <a:ext cx="571504" cy="500066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уга 12"/>
          <p:cNvSpPr/>
          <p:nvPr/>
        </p:nvSpPr>
        <p:spPr>
          <a:xfrm rot="8523285">
            <a:off x="2093571" y="3266101"/>
            <a:ext cx="571504" cy="500066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 rot="8523285">
            <a:off x="4879654" y="3051787"/>
            <a:ext cx="571504" cy="500066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 rot="8523285">
            <a:off x="2032347" y="3248628"/>
            <a:ext cx="783502" cy="606171"/>
          </a:xfrm>
          <a:prstGeom prst="arc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Дуга 15"/>
          <p:cNvSpPr/>
          <p:nvPr/>
        </p:nvSpPr>
        <p:spPr>
          <a:xfrm rot="8523285">
            <a:off x="4778667" y="2956760"/>
            <a:ext cx="801111" cy="715254"/>
          </a:xfrm>
          <a:prstGeom prst="arc">
            <a:avLst>
              <a:gd name="adj1" fmla="val 16200000"/>
              <a:gd name="adj2" fmla="val 29675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357290" y="45720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4291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30003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7146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802" y="45720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0760" y="45005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143108" y="714356"/>
            <a:ext cx="6858048" cy="9105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 признак подобия треугольников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6715172" cy="1371600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Если две стороны одного треугольника пропорциональны двум сторонам другого треугольника у углы, заключённые между этими сторонами, равны, то такие треугольники подобны.</a:t>
            </a:r>
            <a:endParaRPr lang="ru-RU" b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85720" y="3571876"/>
            <a:ext cx="1071570" cy="1143008"/>
          </a:xfrm>
          <a:prstGeom prst="triangl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928794" y="3286124"/>
            <a:ext cx="1428760" cy="1428760"/>
          </a:xfrm>
          <a:prstGeom prst="triangl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7148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4480" y="4714884"/>
            <a:ext cx="5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3143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0298" y="29289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46434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2976" y="47148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2264" y="2357430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▲АВС и ▲А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∟А=∟А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АВ:А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=АС:А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Док - </a:t>
            </a:r>
            <a:r>
              <a:rPr lang="ru-RU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▲АВС~▲А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4" name="Дуга 33"/>
          <p:cNvSpPr/>
          <p:nvPr/>
        </p:nvSpPr>
        <p:spPr>
          <a:xfrm>
            <a:off x="214282" y="4500570"/>
            <a:ext cx="428628" cy="428628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1785918" y="4500570"/>
            <a:ext cx="428628" cy="428628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  <p:bldP spid="22" grpId="0" animBg="1"/>
      <p:bldP spid="24" grpId="0" animBg="1"/>
      <p:bldP spid="25" grpId="0"/>
      <p:bldP spid="27" grpId="0"/>
      <p:bldP spid="28" grpId="0"/>
      <p:bldP spid="30" grpId="0"/>
      <p:bldP spid="31" grpId="0"/>
      <p:bldP spid="32" grpId="0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6172200" cy="8058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признак подобия треугольников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785926"/>
            <a:ext cx="6500858" cy="114300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Если три стороны одного треугольника пропорциональны трём сторонам другого треугольника, то такие треугольники подобны.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57224" y="3643314"/>
            <a:ext cx="1071570" cy="1143008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71736" y="3143248"/>
            <a:ext cx="1428760" cy="1428760"/>
          </a:xfrm>
          <a:prstGeom prst="triangl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457200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214686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7860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45720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478632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2928934"/>
            <a:ext cx="3133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▲АВС и ▲А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АВ:А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=ВС:В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=АС: А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Док –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▲АВС ~ ▲А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в жизни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828916" cy="4389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 технике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4714908" cy="32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268604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судоходном деле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14422"/>
            <a:ext cx="55007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/>
          <p:cNvSpPr/>
          <p:nvPr/>
        </p:nvSpPr>
        <p:spPr>
          <a:xfrm flipH="1">
            <a:off x="642910" y="2571744"/>
            <a:ext cx="142876" cy="1428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H="1">
            <a:off x="1643042" y="2571744"/>
            <a:ext cx="142876" cy="1428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3286148" cy="5649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Найдите высоту ели АВ если: </a:t>
            </a:r>
          </a:p>
          <a:p>
            <a:pPr>
              <a:buNone/>
            </a:pPr>
            <a:r>
              <a:rPr lang="ru-RU" sz="1800" dirty="0" smtClean="0"/>
              <a:t>Высота колышка </a:t>
            </a:r>
            <a:r>
              <a:rPr lang="en-US" sz="1800" dirty="0" err="1" smtClean="0"/>
              <a:t>ab</a:t>
            </a:r>
            <a:r>
              <a:rPr lang="ru-RU" sz="1800" dirty="0" smtClean="0"/>
              <a:t>= </a:t>
            </a:r>
            <a:r>
              <a:rPr lang="en-US" sz="1800" dirty="0" smtClean="0"/>
              <a:t>10</a:t>
            </a:r>
            <a:r>
              <a:rPr lang="ru-RU" sz="1800" dirty="0" smtClean="0"/>
              <a:t>м</a:t>
            </a:r>
          </a:p>
          <a:p>
            <a:pPr>
              <a:buNone/>
            </a:pPr>
            <a:r>
              <a:rPr lang="ru-RU" sz="1800" dirty="0" smtClean="0"/>
              <a:t>Тень ели ВС =45м </a:t>
            </a:r>
          </a:p>
          <a:p>
            <a:pPr>
              <a:buNone/>
            </a:pPr>
            <a:r>
              <a:rPr lang="ru-RU" sz="1800" dirty="0" smtClean="0"/>
              <a:t>Тень шеста </a:t>
            </a:r>
            <a:r>
              <a:rPr lang="en-US" sz="1800" dirty="0" err="1" smtClean="0"/>
              <a:t>bc</a:t>
            </a:r>
            <a:r>
              <a:rPr lang="en-US" sz="1800" dirty="0" smtClean="0"/>
              <a:t>=</a:t>
            </a:r>
            <a:r>
              <a:rPr lang="ru-RU" sz="1800" dirty="0" smtClean="0"/>
              <a:t> 15м</a:t>
            </a:r>
          </a:p>
          <a:p>
            <a:pPr>
              <a:buNone/>
            </a:pPr>
            <a:r>
              <a:rPr lang="ru-RU" sz="1800" dirty="0" smtClean="0"/>
              <a:t>Решение: </a:t>
            </a:r>
          </a:p>
          <a:p>
            <a:pPr>
              <a:buNone/>
            </a:pPr>
            <a:r>
              <a:rPr lang="ru-RU" sz="1800" dirty="0" smtClean="0"/>
              <a:t>     АВС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~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(объясните почему)</a:t>
            </a:r>
            <a:endParaRPr lang="ru-RU" sz="1200" dirty="0" smtClean="0"/>
          </a:p>
          <a:p>
            <a:pPr>
              <a:buNone/>
            </a:pPr>
            <a:r>
              <a:rPr lang="ru-RU" sz="1800" dirty="0" smtClean="0"/>
              <a:t>АВ          ВС</a:t>
            </a:r>
          </a:p>
          <a:p>
            <a:pPr>
              <a:buNone/>
            </a:pPr>
            <a:r>
              <a:rPr lang="en-US" sz="1800" dirty="0" err="1" smtClean="0"/>
              <a:t>ab</a:t>
            </a:r>
            <a:r>
              <a:rPr lang="en-US" sz="1800" dirty="0" smtClean="0"/>
              <a:t>            </a:t>
            </a:r>
            <a:r>
              <a:rPr lang="en-US" sz="1800" dirty="0" err="1" smtClean="0"/>
              <a:t>bc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AB     45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10       </a:t>
            </a:r>
            <a:r>
              <a:rPr lang="en-US" sz="2000" dirty="0" smtClean="0"/>
              <a:t>15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AB=  </a:t>
            </a:r>
            <a:r>
              <a:rPr lang="ru-RU" sz="2000" dirty="0" smtClean="0"/>
              <a:t>30м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Ответ: </a:t>
            </a:r>
          </a:p>
          <a:p>
            <a:pPr>
              <a:buNone/>
            </a:pPr>
            <a:r>
              <a:rPr lang="ru-RU" sz="2000" dirty="0" smtClean="0"/>
              <a:t>Высота ели </a:t>
            </a:r>
            <a:r>
              <a:rPr lang="en-US" sz="2000" dirty="0" smtClean="0"/>
              <a:t>AB=</a:t>
            </a:r>
            <a:r>
              <a:rPr lang="ru-RU" sz="2000" dirty="0" smtClean="0"/>
              <a:t> 30м</a:t>
            </a:r>
            <a:endParaRPr lang="ru-RU" sz="2000" dirty="0"/>
          </a:p>
        </p:txBody>
      </p:sp>
      <p:pic>
        <p:nvPicPr>
          <p:cNvPr id="5" name="Содержимое 4" descr="Рисунок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000108"/>
            <a:ext cx="5028771" cy="4429156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71472" y="3071810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28728" y="307181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1538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0034" y="414338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14414" y="414338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8662" y="400050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428868"/>
            <a:ext cx="4000496" cy="4429132"/>
          </a:xfrm>
          <a:prstGeom prst="rect">
            <a:avLst/>
          </a:prstGeom>
          <a:ln w="3175"/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26" y="26064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 задач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630</Words>
  <Application>Microsoft Office PowerPoint</Application>
  <PresentationFormat>Экран (4:3)</PresentationFormat>
  <Paragraphs>151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Формула</vt:lpstr>
      <vt:lpstr>         </vt:lpstr>
      <vt:lpstr>Цель урока:</vt:lpstr>
      <vt:lpstr>Понятие подобия треугольников</vt:lpstr>
      <vt:lpstr>1 признак подобия треугольников</vt:lpstr>
      <vt:lpstr>2 признак подобия треугольников</vt:lpstr>
      <vt:lpstr>3 признак подобия треугольников</vt:lpstr>
      <vt:lpstr>Применение в жизни </vt:lpstr>
      <vt:lpstr>Слайд 8</vt:lpstr>
      <vt:lpstr>Слайд 9</vt:lpstr>
      <vt:lpstr>Слайд 10</vt:lpstr>
      <vt:lpstr>Слайд 11</vt:lpstr>
      <vt:lpstr>Слайд 12</vt:lpstr>
      <vt:lpstr>Решение задачи на конкретном примере</vt:lpstr>
      <vt:lpstr>Слайд 14</vt:lpstr>
      <vt:lpstr>Вывод: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 работа по геометрии «применение  подобия треугольников в жизни»</dc:title>
  <dc:creator>Денис</dc:creator>
  <cp:lastModifiedBy>1</cp:lastModifiedBy>
  <cp:revision>94</cp:revision>
  <dcterms:created xsi:type="dcterms:W3CDTF">2012-03-16T11:05:59Z</dcterms:created>
  <dcterms:modified xsi:type="dcterms:W3CDTF">2013-02-10T07:59:17Z</dcterms:modified>
</cp:coreProperties>
</file>