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1944216"/>
          </a:xfrm>
        </p:spPr>
        <p:txBody>
          <a:bodyPr/>
          <a:lstStyle/>
          <a:p>
            <a:pPr algn="ctr"/>
            <a:r>
              <a:rPr lang="ru-RU" i="1" dirty="0" smtClean="0"/>
              <a:t>Вагнер Елена Сергеевна</a:t>
            </a:r>
          </a:p>
          <a:p>
            <a:pPr algn="ctr"/>
            <a:r>
              <a:rPr lang="ru-RU" i="1" dirty="0" smtClean="0"/>
              <a:t>МАОУ СОШ №</a:t>
            </a:r>
            <a:r>
              <a:rPr lang="ru-RU" i="1" dirty="0" smtClean="0"/>
              <a:t>56 УИМ  </a:t>
            </a:r>
            <a:r>
              <a:rPr lang="ru-RU" i="1" dirty="0" smtClean="0"/>
              <a:t>г.Магнитогорска</a:t>
            </a:r>
            <a:endParaRPr lang="ru-RU" i="1" dirty="0"/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en-GB" dirty="0" smtClean="0"/>
              <a:t>My pet is the best!!!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My cat is (big).</a:t>
            </a:r>
          </a:p>
          <a:p>
            <a:pPr algn="ctr">
              <a:buNone/>
            </a:pPr>
            <a:endParaRPr lang="en-GB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My rabbit is (clever).</a:t>
            </a:r>
          </a:p>
          <a:p>
            <a:pPr algn="ctr">
              <a:buNone/>
            </a:pPr>
            <a:endParaRPr lang="en-GB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My parrot is (happy).</a:t>
            </a:r>
          </a:p>
          <a:p>
            <a:pPr algn="ctr">
              <a:buNone/>
            </a:pPr>
            <a:endParaRPr lang="en-GB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My fish is (small).</a:t>
            </a:r>
          </a:p>
          <a:p>
            <a:pPr algn="ctr">
              <a:buNone/>
            </a:pPr>
            <a:endParaRPr lang="en-GB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My bird is (beautiful).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46529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8424936" cy="5903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 Zoo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I like to go to the Zoo,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To the Zoo, to the Zoo.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Come with me to the Zoo,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To the Zoo, to the Zoo.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</a:t>
            </a:r>
            <a:r>
              <a:rPr lang="en-US" b="1" dirty="0" err="1" smtClean="0">
                <a:solidFill>
                  <a:srgbClr val="002060"/>
                </a:solidFill>
              </a:rPr>
              <a:t>Zebo</a:t>
            </a:r>
            <a:r>
              <a:rPr lang="en-US" b="1" dirty="0" smtClean="0">
                <a:solidFill>
                  <a:srgbClr val="002060"/>
                </a:solidFill>
              </a:rPr>
              <a:t> lives in the Zoo,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In the Zoo, in the Zoo.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Zebra lives  there too.</a:t>
            </a:r>
          </a:p>
        </p:txBody>
      </p:sp>
      <p:pic>
        <p:nvPicPr>
          <p:cNvPr id="4" name="Рисунок 3" descr="49656005_zebra_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340768"/>
            <a:ext cx="4409290" cy="475252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pic>
        <p:nvPicPr>
          <p:cNvPr id="6" name="Содержимое 5" descr="041f9039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24744"/>
            <a:ext cx="5904656" cy="5544615"/>
          </a:xfrm>
        </p:spPr>
      </p:pic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Многосложные и большинство двусложных прилагательных образуют сравнительную степень с помощью слова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- более</a:t>
            </a:r>
            <a:r>
              <a:rPr lang="ru-RU" dirty="0" smtClean="0"/>
              <a:t>, а превосходную степень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most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 - самый </a:t>
            </a:r>
            <a:r>
              <a:rPr lang="ru-RU" dirty="0" smtClean="0"/>
              <a:t>(наиболее). </a:t>
            </a:r>
          </a:p>
          <a:p>
            <a:pPr algn="just">
              <a:buNone/>
            </a:pPr>
            <a:r>
              <a:rPr lang="ru-RU" dirty="0" smtClean="0"/>
              <a:t>   А меньшая и самая низкая степень качества выражаются словами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less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- менее  и 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least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– наименее</a:t>
            </a:r>
            <a:r>
              <a:rPr lang="ru-RU" dirty="0" smtClean="0"/>
              <a:t>. Эти слова ставятся перед прилагательным в форме </a:t>
            </a:r>
            <a:r>
              <a:rPr lang="ru-RU" dirty="0" smtClean="0"/>
              <a:t>положительной  </a:t>
            </a:r>
            <a:r>
              <a:rPr lang="ru-RU" dirty="0" smtClean="0"/>
              <a:t>степени ( основная форма).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</a:rPr>
              <a:t>Положительная степень         Сравнительная степень         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</a:rPr>
              <a:t>Превосходная степень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smtClean="0"/>
              <a:t> </a:t>
            </a:r>
            <a:r>
              <a:rPr lang="ru-RU" dirty="0" err="1" smtClean="0"/>
              <a:t>difficult</a:t>
            </a:r>
            <a:r>
              <a:rPr lang="ru-RU" dirty="0" smtClean="0"/>
              <a:t>                               </a:t>
            </a:r>
            <a:r>
              <a:rPr lang="ru-RU" dirty="0" err="1" smtClean="0"/>
              <a:t>more</a:t>
            </a:r>
            <a:r>
              <a:rPr lang="ru-RU" dirty="0" smtClean="0"/>
              <a:t> </a:t>
            </a:r>
            <a:r>
              <a:rPr lang="ru-RU" dirty="0" err="1" smtClean="0"/>
              <a:t>difficult</a:t>
            </a:r>
            <a:r>
              <a:rPr lang="ru-RU" dirty="0" smtClean="0"/>
              <a:t>                     </a:t>
            </a:r>
            <a:r>
              <a:rPr lang="ru-RU" dirty="0" err="1" smtClean="0"/>
              <a:t>most</a:t>
            </a:r>
            <a:r>
              <a:rPr lang="ru-RU" dirty="0" smtClean="0"/>
              <a:t> </a:t>
            </a:r>
            <a:r>
              <a:rPr lang="ru-RU" dirty="0" err="1" smtClean="0"/>
              <a:t>difficult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трудный</a:t>
            </a:r>
            <a:r>
              <a:rPr lang="en-US" dirty="0" smtClean="0"/>
              <a:t> </a:t>
            </a:r>
            <a:r>
              <a:rPr lang="ru-RU" dirty="0" smtClean="0"/>
              <a:t>                                  труднее                      </a:t>
            </a:r>
            <a:r>
              <a:rPr lang="en-US" dirty="0" smtClean="0"/>
              <a:t> </a:t>
            </a:r>
            <a:r>
              <a:rPr lang="ru-RU" dirty="0" smtClean="0"/>
              <a:t>самый трудны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beautiful</a:t>
            </a:r>
            <a:r>
              <a:rPr lang="ru-RU" dirty="0" smtClean="0"/>
              <a:t>                              </a:t>
            </a:r>
            <a:r>
              <a:rPr lang="ru-RU" dirty="0" err="1" smtClean="0"/>
              <a:t>more</a:t>
            </a:r>
            <a:r>
              <a:rPr lang="ru-RU" dirty="0" smtClean="0"/>
              <a:t> </a:t>
            </a:r>
            <a:r>
              <a:rPr lang="ru-RU" dirty="0" err="1" smtClean="0"/>
              <a:t>beautiful</a:t>
            </a:r>
            <a:r>
              <a:rPr lang="ru-RU" dirty="0" smtClean="0"/>
              <a:t>                   </a:t>
            </a:r>
            <a:r>
              <a:rPr lang="ru-RU" dirty="0" err="1" smtClean="0"/>
              <a:t>most</a:t>
            </a:r>
            <a:r>
              <a:rPr lang="ru-RU" dirty="0" smtClean="0"/>
              <a:t> </a:t>
            </a:r>
            <a:r>
              <a:rPr lang="ru-RU" dirty="0" err="1" smtClean="0"/>
              <a:t>beautiful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красивый	</a:t>
            </a:r>
            <a:r>
              <a:rPr lang="en-US" dirty="0" smtClean="0"/>
              <a:t>                               </a:t>
            </a:r>
            <a:r>
              <a:rPr lang="ru-RU" dirty="0" smtClean="0"/>
              <a:t> красивее	           самый красивый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Выражение меньшей и наименьшей степени:</a:t>
            </a:r>
          </a:p>
          <a:p>
            <a:endParaRPr lang="ru-RU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expensive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дорогой (по цене)	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less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expensive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менее дорогой	  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least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expensive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наименее дорогой</a:t>
            </a: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Например:</a:t>
            </a:r>
          </a:p>
          <a:p>
            <a:pPr algn="ctr">
              <a:buNone/>
            </a:pPr>
            <a:r>
              <a:rPr lang="ru-RU" sz="2800" i="1" dirty="0" err="1" smtClean="0">
                <a:latin typeface="Comic Sans MS" pitchFamily="66" charset="0"/>
              </a:rPr>
              <a:t>We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are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glad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that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this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work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is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less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difficult</a:t>
            </a:r>
            <a:r>
              <a:rPr lang="ru-RU" sz="2800" i="1" dirty="0" smtClean="0">
                <a:latin typeface="Comic Sans MS" pitchFamily="66" charset="0"/>
              </a:rPr>
              <a:t>.	</a:t>
            </a:r>
          </a:p>
          <a:p>
            <a:pPr algn="ctr">
              <a:buNone/>
            </a:pPr>
            <a:r>
              <a:rPr lang="ru-RU" sz="2800" dirty="0" smtClean="0">
                <a:latin typeface="Comic Sans MS" pitchFamily="66" charset="0"/>
              </a:rPr>
              <a:t>Мы рады, что эта работа оказалась менее трудная.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cimm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933056"/>
            <a:ext cx="2013327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8537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85774">
            <a:off x="220808" y="3869677"/>
            <a:ext cx="3189634" cy="2664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That’s right        </a:t>
            </a:r>
            <a:r>
              <a:rPr lang="en-US" b="1" i="1" dirty="0" smtClean="0">
                <a:solidFill>
                  <a:srgbClr val="002060"/>
                </a:solidFill>
              </a:rPr>
              <a:t>   </a:t>
            </a:r>
            <a:r>
              <a:rPr lang="en-US" b="1" dirty="0" smtClean="0">
                <a:solidFill>
                  <a:srgbClr val="002060"/>
                </a:solidFill>
              </a:rPr>
              <a:t>or            </a:t>
            </a:r>
            <a:r>
              <a:rPr lang="en-US" b="1" i="1" dirty="0" smtClean="0">
                <a:solidFill>
                  <a:srgbClr val="002060"/>
                </a:solidFill>
              </a:rPr>
              <a:t>That’s wrong?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The chimpanzee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bigger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than the leopard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elephant is bigger than the tiger.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orig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26022">
            <a:off x="5796136" y="4077072"/>
            <a:ext cx="3059832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The leopard is smaller than the chimpanzee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The whale is bigger than the elephant.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26022">
            <a:off x="3522262" y="1916664"/>
            <a:ext cx="2581237" cy="2161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cimm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509120"/>
            <a:ext cx="2013327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653136"/>
            <a:ext cx="1944216" cy="1997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al2058_dwergpotvis__kogia_breviceps_14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79302" y="4581128"/>
            <a:ext cx="2936249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9098-www_creep_ru_04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748464" cy="54726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bigger?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C000"/>
                </a:solidFill>
                <a:latin typeface="Comic Sans MS" pitchFamily="66" charset="0"/>
              </a:rPr>
              <a:t>The squirrel is the smallest.</a:t>
            </a:r>
            <a:endParaRPr lang="ru-RU" sz="48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ru-RU" dirty="0" smtClean="0"/>
              <a:t>Хвастунишки)))))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cat                        (small)                   Jeff’s dog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dog                         (fat)                    Lena’s bird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rabbit      is         (clever)      than    Lee’s parrot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mouse               (beautiful)                Betty’s fish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rat                      (curious)                Ann’s rabbit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313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Who is bigger?</vt:lpstr>
      <vt:lpstr>Who is bigger?</vt:lpstr>
      <vt:lpstr>Who is bigger?</vt:lpstr>
      <vt:lpstr>Who is bigger?</vt:lpstr>
      <vt:lpstr>Who is bigger?</vt:lpstr>
      <vt:lpstr>Who is bigger?</vt:lpstr>
      <vt:lpstr>Who is bigger?</vt:lpstr>
      <vt:lpstr>Who is bigger?</vt:lpstr>
      <vt:lpstr>Хвастунишки)))))</vt:lpstr>
      <vt:lpstr>My pet is the best!!!</vt:lpstr>
      <vt:lpstr>Слайд 11</vt:lpstr>
      <vt:lpstr>Who is bigger?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bigger?</dc:title>
  <dc:creator>Сахарок</dc:creator>
  <cp:lastModifiedBy>Сахарок</cp:lastModifiedBy>
  <cp:revision>11</cp:revision>
  <dcterms:created xsi:type="dcterms:W3CDTF">2012-01-16T14:45:58Z</dcterms:created>
  <dcterms:modified xsi:type="dcterms:W3CDTF">2012-01-16T16:23:19Z</dcterms:modified>
</cp:coreProperties>
</file>