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6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8A624FC-D24A-40CC-9318-7C07AD9DDE53}" type="datetimeFigureOut">
              <a:rPr lang="ru-RU" smtClean="0"/>
              <a:t>05.01.2012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C69A2B-5028-4BBD-96C9-2630E0FF2E9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A624FC-D24A-40CC-9318-7C07AD9DDE53}" type="datetimeFigureOut">
              <a:rPr lang="ru-RU" smtClean="0"/>
              <a:t>05.01.2012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C69A2B-5028-4BBD-96C9-2630E0FF2E9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A624FC-D24A-40CC-9318-7C07AD9DDE53}" type="datetimeFigureOut">
              <a:rPr lang="ru-RU" smtClean="0"/>
              <a:t>05.01.2012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C69A2B-5028-4BBD-96C9-2630E0FF2E9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8A624FC-D24A-40CC-9318-7C07AD9DDE53}" type="datetimeFigureOut">
              <a:rPr lang="ru-RU" smtClean="0"/>
              <a:t>05.01.2012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C69A2B-5028-4BBD-96C9-2630E0FF2E9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8A624FC-D24A-40CC-9318-7C07AD9DDE53}" type="datetimeFigureOut">
              <a:rPr lang="ru-RU" smtClean="0"/>
              <a:t>05.01.2012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4C69A2B-5028-4BBD-96C9-2630E0FF2E9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8A624FC-D24A-40CC-9318-7C07AD9DDE53}" type="datetimeFigureOut">
              <a:rPr lang="ru-RU" smtClean="0"/>
              <a:t>05.01.2012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C69A2B-5028-4BBD-96C9-2630E0FF2E9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8A624FC-D24A-40CC-9318-7C07AD9DDE53}" type="datetimeFigureOut">
              <a:rPr lang="ru-RU" smtClean="0"/>
              <a:t>05.01.2012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4C69A2B-5028-4BBD-96C9-2630E0FF2E9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8A624FC-D24A-40CC-9318-7C07AD9DDE53}" type="datetimeFigureOut">
              <a:rPr lang="ru-RU" smtClean="0"/>
              <a:t>05.01.2012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4C69A2B-5028-4BBD-96C9-2630E0FF2E9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8A624FC-D24A-40CC-9318-7C07AD9DDE53}" type="datetimeFigureOut">
              <a:rPr lang="ru-RU" smtClean="0"/>
              <a:t>05.01.2012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4C69A2B-5028-4BBD-96C9-2630E0FF2E9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8A624FC-D24A-40CC-9318-7C07AD9DDE53}" type="datetimeFigureOut">
              <a:rPr lang="ru-RU" smtClean="0"/>
              <a:t>05.01.2012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C69A2B-5028-4BBD-96C9-2630E0FF2E9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8A624FC-D24A-40CC-9318-7C07AD9DDE53}" type="datetimeFigureOut">
              <a:rPr lang="ru-RU" smtClean="0"/>
              <a:t>05.01.2012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4C69A2B-5028-4BBD-96C9-2630E0FF2E9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A624FC-D24A-40CC-9318-7C07AD9DDE53}" type="datetimeFigureOut">
              <a:rPr lang="ru-RU" smtClean="0"/>
              <a:t>05.01.2012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C69A2B-5028-4BBD-96C9-2630E0FF2E9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solidFill>
            <a:srgbClr val="FFFF00"/>
          </a:solidFill>
        </p:spPr>
        <p:txBody>
          <a:bodyPr>
            <a:normAutofit/>
          </a:bodyPr>
          <a:lstStyle/>
          <a:p>
            <a:r>
              <a:rPr lang="en-US" sz="6600" dirty="0" smtClean="0">
                <a:solidFill>
                  <a:schemeClr val="accent4">
                    <a:lumMod val="75000"/>
                  </a:schemeClr>
                </a:solidFill>
                <a:latin typeface="Algerian" pitchFamily="82" charset="0"/>
              </a:rPr>
              <a:t>HALLOWE’EN</a:t>
            </a:r>
            <a:endParaRPr lang="ru-RU" sz="6600" dirty="0">
              <a:solidFill>
                <a:schemeClr val="accent4">
                  <a:lumMod val="75000"/>
                </a:schemeClr>
              </a:solidFill>
              <a:latin typeface="Arial Black" pitchFamily="34" charset="0"/>
            </a:endParaRPr>
          </a:p>
        </p:txBody>
      </p:sp>
      <p:sp>
        <p:nvSpPr>
          <p:cNvPr id="3" name="Подзаголовок 2"/>
          <p:cNvSpPr>
            <a:spLocks noGrp="1"/>
          </p:cNvSpPr>
          <p:nvPr>
            <p:ph type="subTitle" idx="1"/>
          </p:nvPr>
        </p:nvSpPr>
        <p:spPr>
          <a:xfrm>
            <a:off x="1331640" y="3861048"/>
            <a:ext cx="6400800" cy="1752600"/>
          </a:xfrm>
        </p:spPr>
        <p:txBody>
          <a:bodyPr>
            <a:normAutofit fontScale="32500" lnSpcReduction="20000"/>
          </a:bodyPr>
          <a:lstStyle/>
          <a:p>
            <a:endParaRPr lang="en-US" sz="1900" dirty="0" smtClean="0">
              <a:solidFill>
                <a:schemeClr val="accent4">
                  <a:lumMod val="50000"/>
                </a:schemeClr>
              </a:solidFill>
              <a:latin typeface="Arial Black" pitchFamily="34" charset="0"/>
            </a:endParaRPr>
          </a:p>
          <a:p>
            <a:endParaRPr lang="ru-RU" sz="1900" dirty="0" smtClean="0">
              <a:solidFill>
                <a:schemeClr val="accent4">
                  <a:lumMod val="50000"/>
                </a:schemeClr>
              </a:solidFill>
              <a:latin typeface="Arial Black" pitchFamily="34" charset="0"/>
            </a:endParaRPr>
          </a:p>
          <a:p>
            <a:pPr algn="l"/>
            <a:endParaRPr lang="en-US" sz="1900" dirty="0" smtClean="0">
              <a:solidFill>
                <a:schemeClr val="accent4">
                  <a:lumMod val="50000"/>
                </a:schemeClr>
              </a:solidFill>
              <a:latin typeface="Arial Black" pitchFamily="34" charset="0"/>
            </a:endParaRPr>
          </a:p>
          <a:p>
            <a:pPr algn="l"/>
            <a:r>
              <a:rPr lang="ru-RU" sz="3600" dirty="0" smtClean="0">
                <a:solidFill>
                  <a:srgbClr val="FFC000"/>
                </a:solidFill>
                <a:latin typeface="Arial Black" pitchFamily="34" charset="0"/>
              </a:rPr>
              <a:t>ГОУ СОШ №80</a:t>
            </a:r>
          </a:p>
          <a:p>
            <a:pPr algn="l"/>
            <a:r>
              <a:rPr lang="ru-RU" sz="3600" dirty="0" smtClean="0">
                <a:solidFill>
                  <a:srgbClr val="FFC000"/>
                </a:solidFill>
                <a:latin typeface="Arial Black" pitchFamily="34" charset="0"/>
              </a:rPr>
              <a:t>Санкт-Петербург</a:t>
            </a:r>
          </a:p>
          <a:p>
            <a:pPr algn="l"/>
            <a:r>
              <a:rPr lang="ru-RU" sz="3600" dirty="0" smtClean="0">
                <a:solidFill>
                  <a:srgbClr val="FFC000"/>
                </a:solidFill>
                <a:latin typeface="Arial Black" pitchFamily="34" charset="0"/>
              </a:rPr>
              <a:t>2008</a:t>
            </a:r>
            <a:endParaRPr lang="en-US" sz="3600" dirty="0" smtClean="0">
              <a:solidFill>
                <a:srgbClr val="FFC000"/>
              </a:solidFill>
              <a:latin typeface="Arial Black" pitchFamily="34" charset="0"/>
            </a:endParaRPr>
          </a:p>
          <a:p>
            <a:pPr algn="l"/>
            <a:endParaRPr lang="ru-RU" sz="4200" dirty="0" smtClean="0">
              <a:solidFill>
                <a:schemeClr val="accent4">
                  <a:lumMod val="50000"/>
                </a:schemeClr>
              </a:solidFill>
              <a:latin typeface="Arial Black" pitchFamily="34" charset="0"/>
            </a:endParaRPr>
          </a:p>
          <a:p>
            <a:pPr algn="r"/>
            <a:r>
              <a:rPr lang="ru-RU" sz="4200" dirty="0" smtClean="0">
                <a:solidFill>
                  <a:schemeClr val="accent4">
                    <a:lumMod val="50000"/>
                  </a:schemeClr>
                </a:solidFill>
                <a:latin typeface="Arial Black" pitchFamily="34" charset="0"/>
              </a:rPr>
              <a:t>  </a:t>
            </a:r>
            <a:r>
              <a:rPr lang="ru-RU" sz="4200" dirty="0" err="1" smtClean="0">
                <a:solidFill>
                  <a:schemeClr val="bg2">
                    <a:lumMod val="75000"/>
                  </a:schemeClr>
                </a:solidFill>
                <a:latin typeface="Arial Black" pitchFamily="34" charset="0"/>
              </a:rPr>
              <a:t>Гукасова</a:t>
            </a:r>
            <a:r>
              <a:rPr lang="ru-RU" sz="4200" dirty="0" smtClean="0">
                <a:solidFill>
                  <a:schemeClr val="bg2">
                    <a:lumMod val="75000"/>
                  </a:schemeClr>
                </a:solidFill>
                <a:latin typeface="Arial Black" pitchFamily="34" charset="0"/>
              </a:rPr>
              <a:t> Т</a:t>
            </a:r>
            <a:r>
              <a:rPr lang="en-US" sz="4200" dirty="0" smtClean="0">
                <a:solidFill>
                  <a:schemeClr val="bg2">
                    <a:lumMod val="75000"/>
                  </a:schemeClr>
                </a:solidFill>
                <a:latin typeface="Arial Black" pitchFamily="34" charset="0"/>
              </a:rPr>
              <a:t>.</a:t>
            </a:r>
            <a:r>
              <a:rPr lang="ru-RU" sz="4200" dirty="0" smtClean="0">
                <a:solidFill>
                  <a:schemeClr val="bg2">
                    <a:lumMod val="75000"/>
                  </a:schemeClr>
                </a:solidFill>
                <a:latin typeface="Arial Black" pitchFamily="34" charset="0"/>
              </a:rPr>
              <a:t> В</a:t>
            </a:r>
            <a:r>
              <a:rPr lang="en-US" sz="4200" dirty="0" smtClean="0">
                <a:solidFill>
                  <a:schemeClr val="bg2">
                    <a:lumMod val="75000"/>
                  </a:schemeClr>
                </a:solidFill>
                <a:latin typeface="Arial Black" pitchFamily="34" charset="0"/>
              </a:rPr>
              <a:t>.,</a:t>
            </a:r>
            <a:r>
              <a:rPr lang="ru-RU" sz="4200" dirty="0" smtClean="0">
                <a:solidFill>
                  <a:schemeClr val="bg2">
                    <a:lumMod val="75000"/>
                  </a:schemeClr>
                </a:solidFill>
                <a:latin typeface="Arial Black" pitchFamily="34" charset="0"/>
              </a:rPr>
              <a:t> </a:t>
            </a:r>
          </a:p>
          <a:p>
            <a:pPr algn="r"/>
            <a:r>
              <a:rPr lang="ru-RU" sz="4200" dirty="0" smtClean="0">
                <a:solidFill>
                  <a:schemeClr val="bg2">
                    <a:lumMod val="75000"/>
                  </a:schemeClr>
                </a:solidFill>
                <a:latin typeface="Arial Black" pitchFamily="34" charset="0"/>
              </a:rPr>
              <a:t>учитель английского языка</a:t>
            </a:r>
            <a:endParaRPr lang="ru-RU" sz="4200" dirty="0">
              <a:solidFill>
                <a:schemeClr val="bg2">
                  <a:lumMod val="75000"/>
                </a:schemeClr>
              </a:solidFill>
              <a:latin typeface="Arial Black" pitchFamily="34" charset="0"/>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60000"/>
              <a:lumOff val="40000"/>
            </a:schemeClr>
          </a:solidFill>
        </p:spPr>
        <p:txBody>
          <a:bodyPr>
            <a:normAutofit/>
          </a:bodyPr>
          <a:lstStyle/>
          <a:p>
            <a:r>
              <a:rPr lang="en-US" sz="1800" dirty="0" smtClean="0">
                <a:solidFill>
                  <a:schemeClr val="accent2">
                    <a:lumMod val="50000"/>
                  </a:schemeClr>
                </a:solidFill>
                <a:latin typeface="Arial Black" pitchFamily="34" charset="0"/>
              </a:rPr>
              <a:t>On the 31</a:t>
            </a:r>
            <a:r>
              <a:rPr lang="en-US" sz="1800" baseline="30000" dirty="0" smtClean="0">
                <a:solidFill>
                  <a:schemeClr val="accent2">
                    <a:lumMod val="50000"/>
                  </a:schemeClr>
                </a:solidFill>
                <a:latin typeface="Arial Black" pitchFamily="34" charset="0"/>
              </a:rPr>
              <a:t>st</a:t>
            </a:r>
            <a:r>
              <a:rPr lang="en-US" sz="1800" dirty="0" smtClean="0">
                <a:solidFill>
                  <a:schemeClr val="accent2">
                    <a:lumMod val="50000"/>
                  </a:schemeClr>
                </a:solidFill>
                <a:latin typeface="Arial Black" pitchFamily="34" charset="0"/>
              </a:rPr>
              <a:t> of October in Great Britain  and the USA there is a nice holiday for children-</a:t>
            </a:r>
            <a:r>
              <a:rPr lang="en-US" sz="1800" dirty="0" err="1" smtClean="0">
                <a:solidFill>
                  <a:schemeClr val="accent2">
                    <a:lumMod val="50000"/>
                  </a:schemeClr>
                </a:solidFill>
                <a:latin typeface="Arial Black" pitchFamily="34" charset="0"/>
              </a:rPr>
              <a:t>Hallowe’en</a:t>
            </a:r>
            <a:r>
              <a:rPr lang="en-US" sz="1800" dirty="0" smtClean="0">
                <a:solidFill>
                  <a:schemeClr val="accent2">
                    <a:lumMod val="50000"/>
                  </a:schemeClr>
                </a:solidFill>
                <a:latin typeface="Arial Black" pitchFamily="34" charset="0"/>
              </a:rPr>
              <a:t>. Many centuries ago people thought that </a:t>
            </a:r>
            <a:r>
              <a:rPr lang="en-US" sz="1800" dirty="0" err="1" smtClean="0">
                <a:solidFill>
                  <a:schemeClr val="accent2">
                    <a:lumMod val="50000"/>
                  </a:schemeClr>
                </a:solidFill>
                <a:latin typeface="Arial Black" pitchFamily="34" charset="0"/>
              </a:rPr>
              <a:t>Hallowe’en</a:t>
            </a:r>
            <a:r>
              <a:rPr lang="en-US" sz="1800" dirty="0" smtClean="0">
                <a:solidFill>
                  <a:schemeClr val="accent2">
                    <a:lumMod val="50000"/>
                  </a:schemeClr>
                </a:solidFill>
                <a:latin typeface="Arial Black" pitchFamily="34" charset="0"/>
              </a:rPr>
              <a:t> was the night when witches came out</a:t>
            </a:r>
            <a:r>
              <a:rPr lang="en-US" sz="1800" dirty="0" smtClean="0">
                <a:latin typeface="Arial Black" pitchFamily="34" charset="0"/>
              </a:rPr>
              <a:t>.</a:t>
            </a:r>
            <a:endParaRPr lang="ru-RU" sz="1800" dirty="0">
              <a:latin typeface="Arial Black" pitchFamily="34" charset="0"/>
            </a:endParaRPr>
          </a:p>
        </p:txBody>
      </p:sp>
      <p:pic>
        <p:nvPicPr>
          <p:cNvPr id="4" name="Содержимое 3" descr="665076592.jpg"/>
          <p:cNvPicPr>
            <a:picLocks noGrp="1" noChangeAspect="1"/>
          </p:cNvPicPr>
          <p:nvPr>
            <p:ph idx="1"/>
          </p:nvPr>
        </p:nvPicPr>
        <p:blipFill>
          <a:blip r:embed="rId2" cstate="print"/>
          <a:stretch>
            <a:fillRect/>
          </a:stretch>
        </p:blipFill>
        <p:spPr>
          <a:xfrm>
            <a:off x="1115616" y="1844824"/>
            <a:ext cx="6840760" cy="4320480"/>
          </a:xfrm>
        </p:spPr>
      </p:pic>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3">
              <a:lumMod val="60000"/>
              <a:lumOff val="40000"/>
            </a:schemeClr>
          </a:solidFill>
        </p:spPr>
        <p:txBody>
          <a:bodyPr>
            <a:normAutofit/>
          </a:bodyPr>
          <a:lstStyle/>
          <a:p>
            <a:r>
              <a:rPr lang="en-US" sz="2000" dirty="0" smtClean="0">
                <a:solidFill>
                  <a:schemeClr val="accent2">
                    <a:lumMod val="50000"/>
                  </a:schemeClr>
                </a:solidFill>
                <a:latin typeface="Arial Black" pitchFamily="34" charset="0"/>
              </a:rPr>
              <a:t>As people were afraid of the witches they put on different clothes and painted their faces to deceive the evil spirits.</a:t>
            </a:r>
            <a:endParaRPr lang="ru-RU" sz="2000" dirty="0">
              <a:solidFill>
                <a:schemeClr val="accent2">
                  <a:lumMod val="50000"/>
                </a:schemeClr>
              </a:solidFill>
              <a:latin typeface="Arial Black" pitchFamily="34" charset="0"/>
            </a:endParaRPr>
          </a:p>
        </p:txBody>
      </p:sp>
      <p:pic>
        <p:nvPicPr>
          <p:cNvPr id="4" name="Содержимое 3" descr="h8gqnq7q.jpg"/>
          <p:cNvPicPr>
            <a:picLocks noGrp="1" noChangeAspect="1"/>
          </p:cNvPicPr>
          <p:nvPr>
            <p:ph idx="1"/>
          </p:nvPr>
        </p:nvPicPr>
        <p:blipFill>
          <a:blip r:embed="rId2" cstate="print"/>
          <a:stretch>
            <a:fillRect/>
          </a:stretch>
        </p:blipFill>
        <p:spPr>
          <a:xfrm>
            <a:off x="1691680" y="2276872"/>
            <a:ext cx="6096000" cy="3923357"/>
          </a:xfrm>
        </p:spPr>
      </p:pic>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v3pqlwy4.jpg"/>
          <p:cNvPicPr>
            <a:picLocks noGrp="1" noChangeAspect="1"/>
          </p:cNvPicPr>
          <p:nvPr>
            <p:ph idx="1"/>
          </p:nvPr>
        </p:nvPicPr>
        <p:blipFill>
          <a:blip r:embed="rId2" cstate="print"/>
          <a:stretch>
            <a:fillRect/>
          </a:stretch>
        </p:blipFill>
        <p:spPr>
          <a:xfrm>
            <a:off x="1524000" y="764704"/>
            <a:ext cx="6096000" cy="5328592"/>
          </a:xfrm>
        </p:spPr>
      </p:pic>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4">
              <a:lumMod val="75000"/>
            </a:schemeClr>
          </a:solidFill>
        </p:spPr>
        <p:txBody>
          <a:bodyPr>
            <a:normAutofit fontScale="90000"/>
          </a:bodyPr>
          <a:lstStyle/>
          <a:p>
            <a:r>
              <a:rPr lang="en-US" sz="2000" dirty="0" smtClean="0">
                <a:solidFill>
                  <a:srgbClr val="FFC000"/>
                </a:solidFill>
                <a:latin typeface="Arial Black" pitchFamily="34" charset="0"/>
              </a:rPr>
              <a:t>Nowadays young and old take part in </a:t>
            </a:r>
            <a:r>
              <a:rPr lang="en-US" sz="2000" dirty="0" err="1" smtClean="0">
                <a:solidFill>
                  <a:srgbClr val="FFC000"/>
                </a:solidFill>
                <a:latin typeface="Arial Black" pitchFamily="34" charset="0"/>
              </a:rPr>
              <a:t>Hallowe’en</a:t>
            </a:r>
            <a:r>
              <a:rPr lang="en-US" sz="2000" dirty="0" smtClean="0">
                <a:solidFill>
                  <a:srgbClr val="FFC000"/>
                </a:solidFill>
                <a:latin typeface="Arial Black" pitchFamily="34" charset="0"/>
              </a:rPr>
              <a:t> Parade. On the 31</a:t>
            </a:r>
            <a:r>
              <a:rPr lang="en-US" sz="2000" baseline="30000" dirty="0" smtClean="0">
                <a:solidFill>
                  <a:srgbClr val="FFC000"/>
                </a:solidFill>
                <a:latin typeface="Arial Black" pitchFamily="34" charset="0"/>
              </a:rPr>
              <a:t>st</a:t>
            </a:r>
            <a:r>
              <a:rPr lang="en-US" sz="2000" dirty="0" smtClean="0">
                <a:solidFill>
                  <a:srgbClr val="FFC000"/>
                </a:solidFill>
                <a:latin typeface="Arial Black" pitchFamily="34" charset="0"/>
              </a:rPr>
              <a:t> of October </a:t>
            </a:r>
            <a:r>
              <a:rPr lang="en-US" sz="2000" dirty="0" err="1" smtClean="0">
                <a:solidFill>
                  <a:srgbClr val="FFC000"/>
                </a:solidFill>
                <a:latin typeface="Arial Black" pitchFamily="34" charset="0"/>
              </a:rPr>
              <a:t>agreat</a:t>
            </a:r>
            <a:r>
              <a:rPr lang="en-US" sz="2000" dirty="0" smtClean="0">
                <a:solidFill>
                  <a:srgbClr val="FFC000"/>
                </a:solidFill>
                <a:latin typeface="Arial Black" pitchFamily="34" charset="0"/>
              </a:rPr>
              <a:t> number of people get together. They are dressed as witches, Demons, Fairies, Ghosts, Zombie, Vampires, Frankenstein.</a:t>
            </a:r>
            <a:endParaRPr lang="ru-RU" sz="2000" dirty="0">
              <a:solidFill>
                <a:srgbClr val="FFC000"/>
              </a:solidFill>
              <a:latin typeface="Arial Black" pitchFamily="34" charset="0"/>
            </a:endParaRPr>
          </a:p>
        </p:txBody>
      </p:sp>
      <p:pic>
        <p:nvPicPr>
          <p:cNvPr id="4" name="Содержимое 3" descr="wzm28dqm.jpg"/>
          <p:cNvPicPr>
            <a:picLocks noGrp="1" noChangeAspect="1"/>
          </p:cNvPicPr>
          <p:nvPr>
            <p:ph idx="1"/>
          </p:nvPr>
        </p:nvPicPr>
        <p:blipFill>
          <a:blip r:embed="rId2" cstate="print"/>
          <a:stretch>
            <a:fillRect/>
          </a:stretch>
        </p:blipFill>
        <p:spPr>
          <a:xfrm>
            <a:off x="1003816" y="1522920"/>
            <a:ext cx="7312600" cy="4570375"/>
          </a:xfrm>
        </p:spPr>
      </p:pic>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5400000" scaled="0"/>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1143000"/>
          </a:xfrm>
          <a:solidFill>
            <a:schemeClr val="accent4">
              <a:lumMod val="60000"/>
              <a:lumOff val="40000"/>
            </a:schemeClr>
          </a:solidFill>
        </p:spPr>
        <p:txBody>
          <a:bodyPr>
            <a:normAutofit/>
          </a:bodyPr>
          <a:lstStyle/>
          <a:p>
            <a:r>
              <a:rPr lang="en-US" sz="2400" dirty="0" smtClean="0">
                <a:solidFill>
                  <a:schemeClr val="accent2">
                    <a:lumMod val="50000"/>
                  </a:schemeClr>
                </a:solidFill>
                <a:latin typeface="Arial Black" pitchFamily="34" charset="0"/>
              </a:rPr>
              <a:t>Children go from house to house and say “Trick or Treat”.</a:t>
            </a:r>
            <a:endParaRPr lang="ru-RU" sz="2400" dirty="0">
              <a:solidFill>
                <a:schemeClr val="accent2">
                  <a:lumMod val="50000"/>
                </a:schemeClr>
              </a:solidFill>
              <a:latin typeface="Arial Black" pitchFamily="34" charset="0"/>
            </a:endParaRPr>
          </a:p>
        </p:txBody>
      </p:sp>
      <p:pic>
        <p:nvPicPr>
          <p:cNvPr id="4" name="Содержимое 3" descr="sqcnk8pz.jpg"/>
          <p:cNvPicPr>
            <a:picLocks noGrp="1" noChangeAspect="1"/>
          </p:cNvPicPr>
          <p:nvPr>
            <p:ph idx="1"/>
          </p:nvPr>
        </p:nvPicPr>
        <p:blipFill>
          <a:blip r:embed="rId2" cstate="print"/>
          <a:stretch>
            <a:fillRect/>
          </a:stretch>
        </p:blipFill>
        <p:spPr>
          <a:xfrm>
            <a:off x="1187624" y="1724450"/>
            <a:ext cx="6864424" cy="4584870"/>
          </a:xfrm>
        </p:spPr>
      </p:pic>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00"/>
            </a:gs>
            <a:gs pos="25000">
              <a:srgbClr val="FF6633"/>
            </a:gs>
            <a:gs pos="50000">
              <a:srgbClr val="FFFF00"/>
            </a:gs>
            <a:gs pos="75000">
              <a:srgbClr val="01A78F"/>
            </a:gs>
            <a:gs pos="100000">
              <a:srgbClr val="3366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1">
              <a:lumMod val="40000"/>
              <a:lumOff val="60000"/>
            </a:schemeClr>
          </a:solidFill>
        </p:spPr>
        <p:txBody>
          <a:bodyPr>
            <a:normAutofit/>
          </a:bodyPr>
          <a:lstStyle/>
          <a:p>
            <a:r>
              <a:rPr lang="en-US" sz="2000" dirty="0" smtClean="0">
                <a:solidFill>
                  <a:schemeClr val="accent6">
                    <a:lumMod val="75000"/>
                  </a:schemeClr>
                </a:solidFill>
                <a:latin typeface="Arial Black" pitchFamily="34" charset="0"/>
              </a:rPr>
              <a:t>On that day people put pumpkins on the window-sills. They draw eyes, noses and mouths on the pumpkins and put candles (lanterns) into them.</a:t>
            </a:r>
            <a:endParaRPr lang="ru-RU" sz="2000" dirty="0">
              <a:solidFill>
                <a:schemeClr val="accent6">
                  <a:lumMod val="75000"/>
                </a:schemeClr>
              </a:solidFill>
              <a:latin typeface="Arial Black" pitchFamily="34" charset="0"/>
            </a:endParaRPr>
          </a:p>
        </p:txBody>
      </p:sp>
      <p:pic>
        <p:nvPicPr>
          <p:cNvPr id="4" name="Содержимое 3" descr="3ie5qkvt.jpg"/>
          <p:cNvPicPr>
            <a:picLocks noGrp="1" noChangeAspect="1"/>
          </p:cNvPicPr>
          <p:nvPr>
            <p:ph idx="1"/>
          </p:nvPr>
        </p:nvPicPr>
        <p:blipFill>
          <a:blip r:embed="rId2" cstate="print"/>
          <a:stretch>
            <a:fillRect/>
          </a:stretch>
        </p:blipFill>
        <p:spPr>
          <a:xfrm>
            <a:off x="1331640" y="1837956"/>
            <a:ext cx="6840760" cy="4399356"/>
          </a:xfrm>
        </p:spPr>
      </p:pic>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3tkvcp3i.jpg"/>
          <p:cNvPicPr>
            <a:picLocks noGrp="1" noChangeAspect="1"/>
          </p:cNvPicPr>
          <p:nvPr>
            <p:ph idx="1"/>
          </p:nvPr>
        </p:nvPicPr>
        <p:blipFill>
          <a:blip r:embed="rId2" cstate="print"/>
          <a:stretch>
            <a:fillRect/>
          </a:stretch>
        </p:blipFill>
        <p:spPr>
          <a:xfrm>
            <a:off x="755576" y="1268760"/>
            <a:ext cx="7560840" cy="4962128"/>
          </a:xfrm>
        </p:spPr>
      </p:pic>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600" dirty="0" err="1" smtClean="0">
                <a:solidFill>
                  <a:srgbClr val="FF6600"/>
                </a:solidFill>
                <a:latin typeface="Arial Black" pitchFamily="34" charset="0"/>
              </a:rPr>
              <a:t>Hallowe’en</a:t>
            </a:r>
            <a:r>
              <a:rPr lang="en-US" sz="3600" dirty="0" smtClean="0">
                <a:solidFill>
                  <a:srgbClr val="FF6600"/>
                </a:solidFill>
                <a:latin typeface="Arial Black" pitchFamily="34" charset="0"/>
              </a:rPr>
              <a:t> is a nice, funny holiday!</a:t>
            </a:r>
            <a:endParaRPr lang="ru-RU" sz="3600" dirty="0">
              <a:solidFill>
                <a:srgbClr val="FF6600"/>
              </a:solidFill>
              <a:latin typeface="Arial Black" pitchFamily="34" charset="0"/>
            </a:endParaRPr>
          </a:p>
        </p:txBody>
      </p:sp>
      <p:pic>
        <p:nvPicPr>
          <p:cNvPr id="4" name="Содержимое 3" descr="halloween_34.gif"/>
          <p:cNvPicPr>
            <a:picLocks noGrp="1" noChangeAspect="1"/>
          </p:cNvPicPr>
          <p:nvPr>
            <p:ph idx="1"/>
          </p:nvPr>
        </p:nvPicPr>
        <p:blipFill>
          <a:blip r:embed="rId2" cstate="print"/>
          <a:stretch>
            <a:fillRect/>
          </a:stretch>
        </p:blipFill>
        <p:spPr>
          <a:xfrm>
            <a:off x="2843808" y="2348880"/>
            <a:ext cx="3695700" cy="3684662"/>
          </a:xfrm>
        </p:spPr>
      </p:pic>
    </p:spTree>
  </p:cSld>
  <p:clrMapOvr>
    <a:masterClrMapping/>
  </p:clrMapOvr>
  <p:transition>
    <p:dissolve/>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162</Words>
  <Application>Microsoft Office PowerPoint</Application>
  <PresentationFormat>Экран (4:3)</PresentationFormat>
  <Paragraphs>16</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HALLOWE’EN</vt:lpstr>
      <vt:lpstr>On the 31st of October in Great Britain  and the USA there is a nice holiday for children-Hallowe’en. Many centuries ago people thought that Hallowe’en was the night when witches came out.</vt:lpstr>
      <vt:lpstr>As people were afraid of the witches they put on different clothes and painted their faces to deceive the evil spirits.</vt:lpstr>
      <vt:lpstr>Слайд 4</vt:lpstr>
      <vt:lpstr>Nowadays young and old take part in Hallowe’en Parade. On the 31st of October agreat number of people get together. They are dressed as witches, Demons, Fairies, Ghosts, Zombie, Vampires, Frankenstein.</vt:lpstr>
      <vt:lpstr>Children go from house to house and say “Trick or Treat”.</vt:lpstr>
      <vt:lpstr>On that day people put pumpkins on the window-sills. They draw eyes, noses and mouths on the pumpkins and put candles (lanterns) into them.</vt:lpstr>
      <vt:lpstr>Слайд 8</vt:lpstr>
      <vt:lpstr>Hallowe’en is a nice, funny holiday!</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HALLOWE’EN</dc:title>
  <dc:creator>Татьяна</dc:creator>
  <cp:lastModifiedBy>Татьяна</cp:lastModifiedBy>
  <cp:revision>6</cp:revision>
  <dcterms:created xsi:type="dcterms:W3CDTF">2012-01-05T10:31:37Z</dcterms:created>
  <dcterms:modified xsi:type="dcterms:W3CDTF">2012-01-05T11:28:34Z</dcterms:modified>
</cp:coreProperties>
</file>