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9" r:id="rId5"/>
    <p:sldId id="258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DB9E-0DD0-43B4-9952-8545AF8CF968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D4FA1-7C4C-412F-A2E3-CE072702A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hyperlink" Target="http://ru.wikipedia.org/wiki/%D0%9A%D0%BE%D0%BD%D0%B5%D0%B2,_%D0%98%D0%B2%D0%B0%D0%BD_%D0%A1%D1%82%D0%B5%D0%BF%D0%B0%D0%BD%D0%BE%D0%B2%D0%B8%D1%87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hyperlink" Target="http://ru.wikipedia.org/wiki/%D0%A1%D1%82%D0%B0%D0%BB%D0%B8%D0%BD,_%D0%98%D0%BE%D1%81%D0%B8%D1%84_%D0%92%D0%B8%D1%81%D1%81%D0%B0%D1%80%D0%B8%D0%BE%D0%BD%D0%BE%D0%B2%D0%B8%D1%87" TargetMode="External"/><Relationship Id="rId17" Type="http://schemas.openxmlformats.org/officeDocument/2006/relationships/hyperlink" Target="http://ru.wikipedia.org/wiki/%D0%9C%D0%B8%D1%85%D0%B0%D0%B9_I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ru.wikipedia.org/wiki/%D0%AD%D0%B9%D0%B7%D0%B5%D0%BD%D1%85%D0%B0%D1%83%D1%8D%D1%80,_%D0%94%D1%83%D0%B0%D0%B9%D1%82_%D0%94%D1%8D%D0%B2%D0%B8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hyperlink" Target="http://ru.wikipedia.org/wiki/%D0%92%D0%B0%D1%81%D0%B8%D0%BB%D0%B5%D0%B2%D1%81%D0%BA%D0%B8%D0%B9,_%D0%90%D0%BB%D0%B5%D0%BA%D1%81%D0%B0%D0%BD%D0%B4%D1%80_%D0%9C%D0%B8%D1%85%D0%B0%D0%B9%D0%BB%D0%BE%D0%B2%D0%B8%D1%87" TargetMode="External"/><Relationship Id="rId5" Type="http://schemas.openxmlformats.org/officeDocument/2006/relationships/image" Target="../media/image6.jpeg"/><Relationship Id="rId15" Type="http://schemas.openxmlformats.org/officeDocument/2006/relationships/hyperlink" Target="http://ru.wikipedia.org/wiki/%D0%9C%D0%B0%D0%BB%D0%B8%D0%BD%D0%BE%D0%B2%D1%81%D0%BA%D0%B8%D0%B9,_%D0%A0%D0%BE%D0%B4%D0%B8%D0%BE%D0%BD_%D0%AF%D0%BA%D0%BE%D0%B2%D0%BB%D0%B5%D0%B2%D0%B8%D1%87" TargetMode="External"/><Relationship Id="rId10" Type="http://schemas.openxmlformats.org/officeDocument/2006/relationships/hyperlink" Target="http://ru.wikipedia.org/wiki/%D0%96%D1%83%D0%BA%D0%BE%D0%B2,_%D0%93%D0%B5%D0%BE%D1%80%D0%B3%D0%B8%D0%B9_%D0%9A%D0%BE%D0%BD%D1%81%D1%82%D0%B0%D0%BD%D1%82%D0%B8%D0%BD%D0%BE%D0%B2%D0%B8%D1%87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hyperlink" Target="http://ru.wikipedia.org/wiki/%D0%A0%D0%BE%D0%BA%D0%BE%D1%81%D1%81%D0%BE%D0%B2%D1%81%D0%BA%D0%B8%D0%B9,_%D0%9A%D0%BE%D0%BD%D1%81%D1%82%D0%B0%D0%BD%D1%82%D0%B8%D0%BD_%D0%9A%D0%BE%D0%BD%D1%81%D1%82%D0%B0%D0%BD%D1%82%D0%B8%D0%BD%D0%BE%D0%B2%D0%B8%D1%8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6912768" cy="34563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Цели:        Обобщить и систематизировать знания учащихся по проблемам ВОВ. Развивать умения решать проблемные задачи, доказывая свою точку зрения        разными способами: как словесными,       так и с использованием ТСО, опираясь        на учебник и другие источники.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2955" y="1268760"/>
            <a:ext cx="4738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Великая война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899592" y="548680"/>
            <a:ext cx="914400" cy="914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980728"/>
            <a:ext cx="6635080" cy="514543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 чем заключались причины неудач Красной Армии в начальный период войны?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Почему эвакуация предприятий и пуск заводов были трудной задачей?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Какое значение в годы ВОВ имело партизанское движение?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611560" y="332656"/>
            <a:ext cx="1080120" cy="100811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971600" y="692696"/>
            <a:ext cx="914400" cy="914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Katerina\Desktop\Новая папка (2)\kp6dx09r653x04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585" y="1600200"/>
            <a:ext cx="781482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683568" y="476672"/>
            <a:ext cx="914400" cy="914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Katerina\Desktop\виктория\Орден победы\Орден-Побед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52736"/>
            <a:ext cx="4756764" cy="4528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827584" y="404664"/>
            <a:ext cx="936104" cy="93610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Katerina\Desktop\Новая папка (2)\RIAN_archive_2410_Marshal_Zhukov_speak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1296143" cy="1728191"/>
          </a:xfrm>
          <a:prstGeom prst="rect">
            <a:avLst/>
          </a:prstGeom>
          <a:noFill/>
        </p:spPr>
      </p:pic>
      <p:pic>
        <p:nvPicPr>
          <p:cNvPr id="1027" name="Picture 3" descr="C:\Users\Katerina\Desktop\Новая папка (2)\Vasilevsky_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556792"/>
            <a:ext cx="1312820" cy="1732923"/>
          </a:xfrm>
          <a:prstGeom prst="rect">
            <a:avLst/>
          </a:prstGeom>
          <a:noFill/>
        </p:spPr>
      </p:pic>
      <p:pic>
        <p:nvPicPr>
          <p:cNvPr id="1028" name="Picture 4" descr="C:\Users\Katerina\Desktop\Новая папка (2)\CroppedStalin19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556792"/>
            <a:ext cx="1440160" cy="1756293"/>
          </a:xfrm>
          <a:prstGeom prst="rect">
            <a:avLst/>
          </a:prstGeom>
          <a:noFill/>
        </p:spPr>
      </p:pic>
      <p:pic>
        <p:nvPicPr>
          <p:cNvPr id="1029" name="Picture 5" descr="C:\Users\Katerina\Desktop\Новая папка (2)\RokossovskyK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556792"/>
            <a:ext cx="1368152" cy="1732993"/>
          </a:xfrm>
          <a:prstGeom prst="rect">
            <a:avLst/>
          </a:prstGeom>
          <a:noFill/>
        </p:spPr>
      </p:pic>
      <p:pic>
        <p:nvPicPr>
          <p:cNvPr id="1030" name="Picture 6" descr="C:\Users\Katerina\Desktop\Новая папка (2)\Konev_ivan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293096"/>
            <a:ext cx="1335670" cy="1821706"/>
          </a:xfrm>
          <a:prstGeom prst="rect">
            <a:avLst/>
          </a:prstGeom>
          <a:noFill/>
        </p:spPr>
      </p:pic>
      <p:pic>
        <p:nvPicPr>
          <p:cNvPr id="1031" name="Picture 7" descr="C:\Users\Katerina\Desktop\Новая папка (2)\Malinovsk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9" y="4279705"/>
            <a:ext cx="1368152" cy="1786484"/>
          </a:xfrm>
          <a:prstGeom prst="rect">
            <a:avLst/>
          </a:prstGeom>
          <a:noFill/>
        </p:spPr>
      </p:pic>
      <p:pic>
        <p:nvPicPr>
          <p:cNvPr id="1032" name="Picture 8" descr="C:\Users\Katerina\Desktop\Новая папка (2)\Dwight_D_Eisenhow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4293096"/>
            <a:ext cx="1399082" cy="1762479"/>
          </a:xfrm>
          <a:prstGeom prst="rect">
            <a:avLst/>
          </a:prstGeom>
          <a:noFill/>
        </p:spPr>
      </p:pic>
      <p:pic>
        <p:nvPicPr>
          <p:cNvPr id="1033" name="Picture 9" descr="C:\Users\Katerina\Desktop\Новая папка (2)\King_Michael_I_of_Romania_by_Emanuel_Stoic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4293096"/>
            <a:ext cx="1296922" cy="172819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83568" y="3284984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10" tooltip="Жуков, Георгий Константинович"/>
              </a:rPr>
              <a:t>Жуков, Георгий Константинович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3212976"/>
            <a:ext cx="12961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hlinkClick r:id="rId11" tooltip="Василевский, Александр Михайлович"/>
              </a:rPr>
              <a:t>Василевский, Александр Михайлович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88024" y="3284984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hlinkClick r:id="rId12" tooltip="Сталин, Иосиф Виссарионович"/>
              </a:rPr>
              <a:t>Сталин, Иосиф Виссарионович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6060936"/>
            <a:ext cx="1368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hlinkClick r:id="rId13" tooltip="Конев, Иван Степанович"/>
              </a:rPr>
              <a:t>Конев, Иван Степанович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3244334"/>
            <a:ext cx="17281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hlinkClick r:id="rId14" tooltip="Рокоссовский, Константин Константинович"/>
              </a:rPr>
              <a:t>Рокоссовский, Константин Константинович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6021288"/>
            <a:ext cx="14510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hlinkClick r:id="rId15" tooltip="Малиновский, Родион Яковлевич"/>
              </a:rPr>
              <a:t>Малиновский, Родион Яковлевич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6021288"/>
            <a:ext cx="1368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hlinkClick r:id="rId16" tooltip="Эйзенхауэр, Дуайт Дэвид"/>
              </a:rPr>
              <a:t>Дуайт</a:t>
            </a:r>
            <a:r>
              <a:rPr lang="ru-RU" sz="1400" dirty="0" smtClean="0">
                <a:hlinkClick r:id="rId16" tooltip="Эйзенхауэр, Дуайт Дэвид"/>
              </a:rPr>
              <a:t> Эйзенхауэр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92280" y="5949280"/>
            <a:ext cx="12961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hlinkClick r:id="rId17" tooltip="Михай I"/>
              </a:rPr>
              <a:t>Михай</a:t>
            </a:r>
            <a:r>
              <a:rPr lang="ru-RU" sz="1400" dirty="0" smtClean="0">
                <a:hlinkClick r:id="rId17" tooltip="Михай I"/>
              </a:rPr>
              <a:t> </a:t>
            </a:r>
            <a:r>
              <a:rPr lang="en-US" sz="1400" dirty="0" smtClean="0">
                <a:hlinkClick r:id="rId17" tooltip="Михай I"/>
              </a:rPr>
              <a:t>I </a:t>
            </a:r>
            <a:r>
              <a:rPr lang="ru-RU" sz="1400" dirty="0" err="1" smtClean="0">
                <a:hlinkClick r:id="rId17" tooltip="Михай I"/>
              </a:rPr>
              <a:t>Гогенцоллерн-Зигмаринген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  <a:p>
            <a:pPr marL="514350" lvl="0" indent="-514350">
              <a:buAutoNum type="arabicParenR"/>
            </a:pPr>
            <a:r>
              <a:rPr lang="ru-RU" b="1" dirty="0" smtClean="0"/>
              <a:t>Укажите </a:t>
            </a:r>
            <a:r>
              <a:rPr lang="ru-RU" b="1" dirty="0"/>
              <a:t>название города</a:t>
            </a:r>
            <a:r>
              <a:rPr lang="ru-RU" dirty="0"/>
              <a:t>.                                                                                                          С началом наступления было включено 143 прожектора, лучи кото­рых направлялись в сторону противника. Применение прожекторов для ослепления вражеских войск было новшеством, неожиданным для врага, и имело на короткое время психологическое воздействие... Советским войскам предстояла тяжёлая борьба, особенно 1-му Белорусскому фронту. В среднем на каждый километр приходилось 60 немецких орудий и минометов, 17 танков и штурмовых орудий. Самый мощный узел сопротивления  немцы оборудовали на </a:t>
            </a:r>
            <a:r>
              <a:rPr lang="ru-RU" dirty="0" err="1"/>
              <a:t>Зееловских</a:t>
            </a:r>
            <a:r>
              <a:rPr lang="ru-RU" dirty="0"/>
              <a:t> высотах. Их крутые, изрезанные оврагами склоны, которые возвышались над широкой долиной Одера в 10—12 км от </a:t>
            </a:r>
            <a:r>
              <a:rPr lang="ru-RU" dirty="0" err="1"/>
              <a:t>кюстринского</a:t>
            </a:r>
            <a:r>
              <a:rPr lang="ru-RU" dirty="0"/>
              <a:t> плацдарма, танки могли преодолеть только по дорогам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arenR"/>
            </a:pPr>
            <a:endParaRPr lang="ru-RU" dirty="0"/>
          </a:p>
          <a:p>
            <a:pPr>
              <a:buNone/>
            </a:pPr>
            <a:r>
              <a:rPr lang="ru-RU" dirty="0"/>
              <a:t>     1)  Бухарест	                                               </a:t>
            </a:r>
            <a:r>
              <a:rPr lang="ru-RU" dirty="0" smtClean="0"/>
              <a:t> </a:t>
            </a:r>
            <a:r>
              <a:rPr lang="ru-RU" dirty="0"/>
              <a:t>2)  София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/>
              <a:t>     3)  Варшава                                                    </a:t>
            </a:r>
            <a:r>
              <a:rPr lang="ru-RU" dirty="0" smtClean="0"/>
              <a:t> </a:t>
            </a:r>
            <a:r>
              <a:rPr lang="ru-RU" dirty="0"/>
              <a:t>4)  Берлин</a:t>
            </a:r>
          </a:p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55576" y="620688"/>
            <a:ext cx="914400" cy="914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2)  </a:t>
            </a:r>
            <a:r>
              <a:rPr lang="ru-RU" b="1" dirty="0"/>
              <a:t>Прочитайте отрывок из сводки Советского Информбюро и укажите дату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      Группа немецких войск в Чехословакии, уклоняясь от капитуляции советским войскам, поспешно отходит на запад…                                                                                                                   Войска 1-го Украинского фронта в результате  стремительного ночного маневра, танковых соединений и пехоты, сломили сопротивление противника и в 4 часа утра освободили столицу Чехословакии -город Прагу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 lvl="0">
              <a:buNone/>
            </a:pPr>
            <a:r>
              <a:rPr lang="ru-RU" dirty="0" smtClean="0"/>
              <a:t>  1)   31 </a:t>
            </a:r>
            <a:r>
              <a:rPr lang="ru-RU" dirty="0"/>
              <a:t>августа                                 </a:t>
            </a:r>
            <a:r>
              <a:rPr lang="ru-RU" dirty="0" smtClean="0"/>
              <a:t> </a:t>
            </a:r>
            <a:r>
              <a:rPr lang="ru-RU" dirty="0"/>
              <a:t>3)   20 октября</a:t>
            </a:r>
          </a:p>
          <a:p>
            <a:pPr lvl="0">
              <a:buNone/>
            </a:pPr>
            <a:r>
              <a:rPr lang="ru-RU" dirty="0" smtClean="0"/>
              <a:t>  2)   13 </a:t>
            </a:r>
            <a:r>
              <a:rPr lang="ru-RU" dirty="0"/>
              <a:t>февраля                                </a:t>
            </a:r>
            <a:r>
              <a:rPr lang="ru-RU" dirty="0" smtClean="0"/>
              <a:t>4</a:t>
            </a:r>
            <a:r>
              <a:rPr lang="ru-RU" dirty="0"/>
              <a:t>)   9 </a:t>
            </a:r>
            <a:r>
              <a:rPr lang="ru-RU" dirty="0" smtClean="0"/>
              <a:t>мая</a:t>
            </a:r>
          </a:p>
          <a:p>
            <a:pPr lvl="0">
              <a:buNone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55576" y="620688"/>
            <a:ext cx="914400" cy="914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4999">
              <a:schemeClr val="accent6">
                <a:lumMod val="20000"/>
                <a:lumOff val="80000"/>
              </a:schemeClr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dirty="0"/>
              <a:t>Какие из перечисленных фильмов посвящены Великой Отечественной войне</a:t>
            </a:r>
            <a:r>
              <a:rPr lang="ru-RU" dirty="0"/>
              <a:t>?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600" dirty="0" smtClean="0"/>
              <a:t>А</a:t>
            </a:r>
            <a:r>
              <a:rPr lang="ru-RU" sz="2600" dirty="0"/>
              <a:t>) «А зори здесь тихие»                 </a:t>
            </a:r>
          </a:p>
          <a:p>
            <a:pPr>
              <a:buNone/>
            </a:pPr>
            <a:r>
              <a:rPr lang="ru-RU" sz="2600" dirty="0" smtClean="0"/>
              <a:t>    Б</a:t>
            </a:r>
            <a:r>
              <a:rPr lang="ru-RU" sz="2600" dirty="0"/>
              <a:t>) «Служили два товарища»</a:t>
            </a:r>
          </a:p>
          <a:p>
            <a:pPr>
              <a:buNone/>
            </a:pPr>
            <a:r>
              <a:rPr lang="ru-RU" sz="2600" dirty="0" smtClean="0"/>
              <a:t>    В</a:t>
            </a:r>
            <a:r>
              <a:rPr lang="ru-RU" sz="2600" dirty="0"/>
              <a:t>) «9 рота»</a:t>
            </a:r>
          </a:p>
          <a:p>
            <a:pPr>
              <a:buNone/>
            </a:pPr>
            <a:r>
              <a:rPr lang="ru-RU" sz="2600" dirty="0" smtClean="0"/>
              <a:t>    Г</a:t>
            </a:r>
            <a:r>
              <a:rPr lang="ru-RU" sz="2600" dirty="0"/>
              <a:t>)  «Горячий снег»</a:t>
            </a:r>
          </a:p>
          <a:p>
            <a:pPr>
              <a:buNone/>
            </a:pPr>
            <a:r>
              <a:rPr lang="ru-RU" sz="2600" dirty="0" smtClean="0"/>
              <a:t>    Д</a:t>
            </a:r>
            <a:r>
              <a:rPr lang="ru-RU" sz="2600" dirty="0"/>
              <a:t>)  «Летят журавли»</a:t>
            </a:r>
          </a:p>
          <a:p>
            <a:pPr>
              <a:buNone/>
            </a:pPr>
            <a:r>
              <a:rPr lang="ru-RU" sz="2600" dirty="0" smtClean="0"/>
              <a:t>    Е</a:t>
            </a:r>
            <a:r>
              <a:rPr lang="ru-RU" sz="2600" dirty="0"/>
              <a:t>)  «Кубанские казаки»</a:t>
            </a:r>
          </a:p>
          <a:p>
            <a:pPr>
              <a:buNone/>
            </a:pPr>
            <a:r>
              <a:rPr lang="ru-RU" sz="2600" dirty="0" smtClean="0"/>
              <a:t>    1</a:t>
            </a:r>
            <a:r>
              <a:rPr lang="ru-RU" sz="2600" dirty="0"/>
              <a:t>)  АГД                                </a:t>
            </a:r>
            <a:r>
              <a:rPr lang="ru-RU" sz="2600" dirty="0" smtClean="0"/>
              <a:t>2</a:t>
            </a:r>
            <a:r>
              <a:rPr lang="ru-RU" sz="2600" dirty="0"/>
              <a:t>)  БВГ</a:t>
            </a:r>
          </a:p>
          <a:p>
            <a:pPr>
              <a:buNone/>
            </a:pPr>
            <a:r>
              <a:rPr lang="ru-RU" sz="2600" dirty="0" smtClean="0"/>
              <a:t>    3</a:t>
            </a:r>
            <a:r>
              <a:rPr lang="ru-RU" sz="2600" dirty="0"/>
              <a:t>)  АДЕ                              </a:t>
            </a:r>
            <a:r>
              <a:rPr lang="ru-RU" sz="2600" dirty="0" smtClean="0"/>
              <a:t> </a:t>
            </a:r>
            <a:r>
              <a:rPr lang="ru-RU" sz="2600" dirty="0"/>
              <a:t>4)  ВГД</a:t>
            </a:r>
          </a:p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55576" y="620688"/>
            <a:ext cx="914400" cy="914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899592" y="620688"/>
            <a:ext cx="914400" cy="914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060848"/>
            <a:ext cx="59766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День Победы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215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Katerina</dc:creator>
  <cp:lastModifiedBy>Katerina</cp:lastModifiedBy>
  <cp:revision>27</cp:revision>
  <dcterms:created xsi:type="dcterms:W3CDTF">2013-04-06T16:52:50Z</dcterms:created>
  <dcterms:modified xsi:type="dcterms:W3CDTF">2013-04-07T18:20:45Z</dcterms:modified>
</cp:coreProperties>
</file>