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0" r:id="rId14"/>
    <p:sldId id="27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AE1841-53B1-40F1-9C1E-9418E13A5093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036B97-D028-411D-8E28-D2EB701F6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Hexomino_right_scalene_triangle.png?uselang=ru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0" Type="http://schemas.openxmlformats.org/officeDocument/2006/relationships/hyperlink" Target="http://commons.wikimedia.org/wiki/File:Hexomino_15x15_square_with_3x5_hole_at_center.png?uselang=ru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\Documents\МАТЕМАТИКА\Н.Р. Гексамино\рисунки гексамино\доска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3602811">
            <a:off x="565225" y="2252293"/>
            <a:ext cx="2917509" cy="2957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124744"/>
            <a:ext cx="6480720" cy="2592288"/>
          </a:xfrm>
        </p:spPr>
        <p:txBody>
          <a:bodyPr>
            <a:noAutofit/>
            <a:scene3d>
              <a:camera prst="perspectiveBelow"/>
              <a:lightRig rig="threePt" dir="t">
                <a:rot lat="0" lon="0" rev="4800000"/>
              </a:lightRig>
            </a:scene3d>
            <a:sp3d extrusionH="57150" prstMaterial="matte">
              <a:bevelT w="50800" h="10160" prst="coolSlant"/>
            </a:sp3d>
          </a:bodyPr>
          <a:lstStyle/>
          <a:p>
            <a:pPr algn="ctr"/>
            <a:r>
              <a:rPr lang="ru-RU" sz="7200" spc="100" dirty="0" smtClean="0">
                <a:ln w="180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ГЕКСАМИНО</a:t>
            </a:r>
            <a:endParaRPr lang="ru-RU" sz="7200" spc="100" dirty="0">
              <a:ln w="180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7128792" cy="170080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r"/>
            <a:r>
              <a:rPr lang="ru-RU" b="1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 работы: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Лощилов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Роман,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Бережинская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Вероника,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«СОШ №54», 6 «б» класс.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Научный руководитель: Бачурина Елена Геннадьевна,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математики МБОУ «СОШ №54».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1505" name="Group 1"/>
          <p:cNvGrpSpPr>
            <a:grpSpLocks/>
          </p:cNvGrpSpPr>
          <p:nvPr/>
        </p:nvGrpSpPr>
        <p:grpSpPr bwMode="auto">
          <a:xfrm rot="2305465">
            <a:off x="4196169" y="3622383"/>
            <a:ext cx="792088" cy="1152128"/>
            <a:chOff x="5481" y="2151"/>
            <a:chExt cx="1582" cy="2212"/>
          </a:xfrm>
          <a:solidFill>
            <a:schemeClr val="tx2"/>
          </a:solidFill>
        </p:grpSpPr>
        <p:sp>
          <p:nvSpPr>
            <p:cNvPr id="21506" name="Rectangle 2"/>
            <p:cNvSpPr>
              <a:spLocks noChangeArrowheads="1"/>
            </p:cNvSpPr>
            <p:nvPr/>
          </p:nvSpPr>
          <p:spPr bwMode="auto">
            <a:xfrm>
              <a:off x="5481" y="2151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5482" y="2704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5482" y="3257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6009" y="3257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6009" y="3810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6536" y="3810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512" name="Group 8"/>
          <p:cNvGrpSpPr>
            <a:grpSpLocks/>
          </p:cNvGrpSpPr>
          <p:nvPr/>
        </p:nvGrpSpPr>
        <p:grpSpPr bwMode="auto">
          <a:xfrm rot="19415214">
            <a:off x="5764852" y="3233640"/>
            <a:ext cx="576063" cy="1539751"/>
            <a:chOff x="9135" y="4719"/>
            <a:chExt cx="1054" cy="2765"/>
          </a:xfrm>
          <a:solidFill>
            <a:schemeClr val="tx1"/>
          </a:solidFill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9135" y="4719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9135" y="5272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9135" y="5825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9135" y="6378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9662" y="6378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9662" y="6931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519" name="Group 15"/>
          <p:cNvGrpSpPr>
            <a:grpSpLocks/>
          </p:cNvGrpSpPr>
          <p:nvPr/>
        </p:nvGrpSpPr>
        <p:grpSpPr bwMode="auto">
          <a:xfrm rot="1037480">
            <a:off x="4788024" y="4293096"/>
            <a:ext cx="1080120" cy="648072"/>
            <a:chOff x="5420" y="8094"/>
            <a:chExt cx="2108" cy="1106"/>
          </a:xfrm>
          <a:solidFill>
            <a:schemeClr val="tx1"/>
          </a:solidFill>
        </p:grpSpPr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5420" y="8094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5947" y="8094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6474" y="8094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7001" y="8094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6474" y="8647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5420" y="8647"/>
              <a:ext cx="527" cy="55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1601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marL="633222" indent="-514350"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Собирание различных фигур 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Нестандартные задачи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 «Гексамино»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Дидактический материал для уроков математики по темам: «Площади фигур», «Осевая и центральная симметрия»</a:t>
            </a:r>
          </a:p>
          <a:p>
            <a:pPr marL="633222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8344" y="0"/>
            <a:ext cx="1152128" cy="6858000"/>
          </a:xfr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</a:rPr>
              <a:t>С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О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Б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И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Р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А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Н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И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Е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 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Ф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И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Г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У</a:t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Р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  <p:pic>
        <p:nvPicPr>
          <p:cNvPr id="36866" name="Picture 2" descr="C:\Users\кс\Documents\МАТЕМАТИКА\Н.Р. Гексамино\рисунки гексамино\IMG457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164288" cy="6600495"/>
          </a:xfrm>
          <a:prstGeom prst="rect">
            <a:avLst/>
          </a:prstGeom>
          <a:noFill/>
        </p:spPr>
      </p:pic>
      <p:pic>
        <p:nvPicPr>
          <p:cNvPr id="4" name="Picture 2" descr="C:\Users\кс\Documents\МАТЕМАТИКА\Н.Р. Гексамино\рисунки гексамино\фото  Гексамино\IMG476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7062273" cy="6585297"/>
          </a:xfrm>
          <a:prstGeom prst="rect">
            <a:avLst/>
          </a:prstGeom>
          <a:noFill/>
        </p:spPr>
      </p:pic>
      <p:pic>
        <p:nvPicPr>
          <p:cNvPr id="3" name="Picture 2" descr="C:\Users\кс\Documents\МАТЕМАТИКА\Н.Р. Гексамино\рисунки гексамино\фото  Гексамино\IMG491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200800" cy="6597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44816" cy="9807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Нестандартные задачи</a:t>
            </a:r>
            <a:endParaRPr lang="ru-RU" dirty="0"/>
          </a:p>
        </p:txBody>
      </p:sp>
      <p:pic>
        <p:nvPicPr>
          <p:cNvPr id="4" name="Picture 2" descr="C:\Users\кс\Documents\МАТЕМАТИКА\Н.Р. Гексамино\рисунки гексамино\фото  Гексамино\IMG497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92607"/>
            <a:ext cx="6228184" cy="6065393"/>
          </a:xfrm>
          <a:prstGeom prst="rect">
            <a:avLst/>
          </a:prstGeom>
          <a:noFill/>
        </p:spPr>
      </p:pic>
      <p:pic>
        <p:nvPicPr>
          <p:cNvPr id="37891" name="Picture 3" descr="C:\Users\кс\Documents\МАТЕМАТИКА\Н.Р. Гексамино\рисунки гексамино\фото  Гексамино\IMG48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4320"/>
            <a:ext cx="6588224" cy="6023680"/>
          </a:xfrm>
          <a:prstGeom prst="rect">
            <a:avLst/>
          </a:prstGeom>
          <a:noFill/>
        </p:spPr>
      </p:pic>
      <p:pic>
        <p:nvPicPr>
          <p:cNvPr id="9" name="Picture 2" descr="C:\Users\кс\Documents\МАТЕМАТИКА\Н.Р. Гексамино\рисунки гексамино\фото  Гексамино\IMG48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76059"/>
            <a:ext cx="7848872" cy="608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624736" cy="8367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ИГРА «ГЕКСАМИНО»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3" descr="C:\Users\кс\Documents\МАТЕМАТИКА\Н.Р. Гексамино\рисунки гексамино\фото  Гексамино\IMG465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6120680" cy="5698763"/>
          </a:xfrm>
          <a:prstGeom prst="rect">
            <a:avLst/>
          </a:prstGeom>
          <a:noFill/>
        </p:spPr>
      </p:pic>
      <p:pic>
        <p:nvPicPr>
          <p:cNvPr id="37893" name="Picture 5" descr="C:\Users\кс\Documents\МАТЕМАТИКА\Н.Р. Гексамино\рисунки гексамино\фото  Гексамино\IMG517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37152"/>
            <a:ext cx="7200799" cy="6120848"/>
          </a:xfrm>
          <a:prstGeom prst="rect">
            <a:avLst/>
          </a:prstGeom>
          <a:noFill/>
        </p:spPr>
      </p:pic>
      <p:pic>
        <p:nvPicPr>
          <p:cNvPr id="36866" name="Picture 2" descr="C:\Users\кс\Documents\МАТЕМАТИКА\Н.Р. Гексамино\рисунки гексамино\фото  Гексамино\IMG52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770485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Дидактический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720080" cy="58052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Р</a:t>
            </a:r>
          </a:p>
          <a:p>
            <a:pPr>
              <a:buNone/>
            </a:pPr>
            <a:r>
              <a:rPr lang="ru-RU" b="1" dirty="0" smtClean="0"/>
              <a:t>А</a:t>
            </a:r>
          </a:p>
          <a:p>
            <a:pPr>
              <a:buNone/>
            </a:pPr>
            <a:r>
              <a:rPr lang="ru-RU" b="1" dirty="0" smtClean="0"/>
              <a:t>З</a:t>
            </a:r>
          </a:p>
          <a:p>
            <a:pPr>
              <a:buNone/>
            </a:pPr>
            <a:r>
              <a:rPr lang="ru-RU" b="1" dirty="0" smtClean="0"/>
              <a:t>Д</a:t>
            </a:r>
          </a:p>
          <a:p>
            <a:pPr>
              <a:buNone/>
            </a:pPr>
            <a:r>
              <a:rPr lang="ru-RU" b="1" dirty="0" smtClean="0"/>
              <a:t>А</a:t>
            </a:r>
          </a:p>
          <a:p>
            <a:pPr>
              <a:buNone/>
            </a:pPr>
            <a:r>
              <a:rPr lang="ru-RU" b="1" dirty="0" smtClean="0"/>
              <a:t>Т</a:t>
            </a:r>
          </a:p>
          <a:p>
            <a:pPr>
              <a:buNone/>
            </a:pPr>
            <a:r>
              <a:rPr lang="ru-RU" b="1" dirty="0" smtClean="0"/>
              <a:t>О</a:t>
            </a:r>
          </a:p>
          <a:p>
            <a:pPr>
              <a:buNone/>
            </a:pPr>
            <a:r>
              <a:rPr lang="ru-RU" b="1" dirty="0" smtClean="0"/>
              <a:t>Ч</a:t>
            </a:r>
          </a:p>
          <a:p>
            <a:pPr>
              <a:buNone/>
            </a:pPr>
            <a:r>
              <a:rPr lang="ru-RU" b="1" dirty="0" smtClean="0"/>
              <a:t>Н</a:t>
            </a:r>
          </a:p>
          <a:p>
            <a:pPr>
              <a:buNone/>
            </a:pPr>
            <a:r>
              <a:rPr lang="ru-RU" b="1" dirty="0" smtClean="0"/>
              <a:t>Ы</a:t>
            </a:r>
          </a:p>
          <a:p>
            <a:pPr>
              <a:buNone/>
            </a:pPr>
            <a:r>
              <a:rPr lang="ru-RU" b="1" dirty="0" smtClean="0"/>
              <a:t>Й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М</a:t>
            </a:r>
          </a:p>
          <a:p>
            <a:pPr>
              <a:buNone/>
            </a:pPr>
            <a:r>
              <a:rPr lang="ru-RU" b="1" dirty="0" smtClean="0"/>
              <a:t>А</a:t>
            </a:r>
          </a:p>
          <a:p>
            <a:pPr>
              <a:buNone/>
            </a:pPr>
            <a:r>
              <a:rPr lang="ru-RU" b="1" dirty="0" smtClean="0"/>
              <a:t>Т</a:t>
            </a:r>
          </a:p>
          <a:p>
            <a:pPr>
              <a:buNone/>
            </a:pPr>
            <a:r>
              <a:rPr lang="ru-RU" b="1" dirty="0" smtClean="0"/>
              <a:t>Е</a:t>
            </a:r>
          </a:p>
          <a:p>
            <a:pPr>
              <a:buNone/>
            </a:pPr>
            <a:r>
              <a:rPr lang="ru-RU" b="1" dirty="0" smtClean="0"/>
              <a:t>Р</a:t>
            </a:r>
          </a:p>
          <a:p>
            <a:pPr>
              <a:buNone/>
            </a:pPr>
            <a:r>
              <a:rPr lang="ru-RU" b="1" dirty="0" smtClean="0"/>
              <a:t>И</a:t>
            </a:r>
          </a:p>
          <a:p>
            <a:pPr>
              <a:buNone/>
            </a:pPr>
            <a:r>
              <a:rPr lang="ru-RU" b="1" dirty="0" smtClean="0"/>
              <a:t>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72400" y="980728"/>
            <a:ext cx="792088" cy="54170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>
              <a:buNone/>
            </a:pP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кс\Documents\МАТЕМАТИКА\Н.Р. Гексамино\рисунки гексамино\фото  Гексамино\IMG459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3"/>
            <a:ext cx="5063188" cy="4248471"/>
          </a:xfrm>
          <a:prstGeom prst="rect">
            <a:avLst/>
          </a:prstGeom>
          <a:noFill/>
        </p:spPr>
      </p:pic>
      <p:pic>
        <p:nvPicPr>
          <p:cNvPr id="7" name="Picture 2" descr="C:\Users\кс\Documents\МАТЕМАТИКА\Н.Р. Гексамино\рисунки гексамино\фото  Гексамино\IMG47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5"/>
            <a:ext cx="4608512" cy="3212976"/>
          </a:xfrm>
          <a:prstGeom prst="rect">
            <a:avLst/>
          </a:prstGeom>
          <a:noFill/>
        </p:spPr>
      </p:pic>
      <p:pic>
        <p:nvPicPr>
          <p:cNvPr id="9" name="Picture 2" descr="C:\Users\кс\Documents\МАТЕМАТИКА\Н.Р. Гексамино\рисунки гексамино\фото  Гексамино\IMG501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836712"/>
            <a:ext cx="2304256" cy="330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200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        Литература</a:t>
            </a:r>
            <a:endParaRPr lang="ru-RU" dirty="0" smtClean="0"/>
          </a:p>
          <a:p>
            <a:r>
              <a:rPr lang="ru-RU" i="1" dirty="0" smtClean="0"/>
              <a:t>1. Википедия. ru.wikipedia.org/wiki/Гексамино</a:t>
            </a:r>
            <a:endParaRPr lang="ru-RU" dirty="0" smtClean="0"/>
          </a:p>
          <a:p>
            <a:r>
              <a:rPr lang="ru-RU" i="1" dirty="0" smtClean="0"/>
              <a:t>2. Википедия. </a:t>
            </a:r>
            <a:r>
              <a:rPr lang="en-US" i="1" dirty="0" smtClean="0"/>
              <a:t>ru</a:t>
            </a:r>
            <a:r>
              <a:rPr lang="ru-RU" i="1" dirty="0" smtClean="0"/>
              <a:t>.</a:t>
            </a:r>
            <a:r>
              <a:rPr lang="en-US" i="1" dirty="0" err="1" smtClean="0"/>
              <a:t>wikipedia</a:t>
            </a:r>
            <a:r>
              <a:rPr lang="ru-RU" i="1" dirty="0" smtClean="0"/>
              <a:t>.</a:t>
            </a:r>
            <a:r>
              <a:rPr lang="en-US" i="1" dirty="0" smtClean="0"/>
              <a:t>org</a:t>
            </a:r>
            <a:r>
              <a:rPr lang="ru-RU" i="1" dirty="0" smtClean="0"/>
              <a:t>/</a:t>
            </a:r>
            <a:r>
              <a:rPr lang="en-US" i="1" dirty="0" smtClean="0"/>
              <a:t>wiki</a:t>
            </a:r>
            <a:r>
              <a:rPr lang="ru-RU" i="1" dirty="0" smtClean="0"/>
              <a:t>/Полимино</a:t>
            </a:r>
            <a:endParaRPr lang="ru-RU" dirty="0" smtClean="0"/>
          </a:p>
          <a:p>
            <a:r>
              <a:rPr lang="ru-RU" i="1" dirty="0" smtClean="0"/>
              <a:t>3.</a:t>
            </a:r>
            <a:r>
              <a:rPr lang="ru-RU" dirty="0" smtClean="0"/>
              <a:t> Википедия. </a:t>
            </a:r>
            <a:r>
              <a:rPr lang="en-US" i="1" dirty="0" err="1" smtClean="0"/>
              <a:t>stepanov</a:t>
            </a:r>
            <a:r>
              <a:rPr lang="ru-RU" i="1" dirty="0" smtClean="0"/>
              <a:t>.</a:t>
            </a:r>
            <a:r>
              <a:rPr lang="en-US" i="1" dirty="0" err="1" smtClean="0"/>
              <a:t>lk</a:t>
            </a:r>
            <a:r>
              <a:rPr lang="ru-RU" i="1" dirty="0" smtClean="0"/>
              <a:t>.</a:t>
            </a:r>
            <a:r>
              <a:rPr lang="en-US" i="1" dirty="0" smtClean="0"/>
              <a:t>net</a:t>
            </a:r>
            <a:r>
              <a:rPr lang="ru-RU" i="1" dirty="0" smtClean="0"/>
              <a:t>/</a:t>
            </a:r>
            <a:r>
              <a:rPr lang="en-US" i="1" dirty="0" err="1" smtClean="0"/>
              <a:t>gardner</a:t>
            </a:r>
            <a:r>
              <a:rPr lang="ru-RU" i="1" dirty="0" smtClean="0"/>
              <a:t>/</a:t>
            </a:r>
            <a:r>
              <a:rPr lang="en-US" i="1" dirty="0" smtClean="0"/>
              <a:t>hex</a:t>
            </a:r>
            <a:r>
              <a:rPr lang="ru-RU" i="1" dirty="0" smtClean="0"/>
              <a:t>/</a:t>
            </a:r>
            <a:r>
              <a:rPr lang="en-US" i="1" dirty="0" smtClean="0"/>
              <a:t>hex</a:t>
            </a:r>
            <a:r>
              <a:rPr lang="ru-RU" i="1" dirty="0" smtClean="0"/>
              <a:t>13.</a:t>
            </a:r>
            <a:r>
              <a:rPr lang="en-US" i="1" dirty="0" smtClean="0"/>
              <a:t>html</a:t>
            </a:r>
            <a:endParaRPr lang="ru-RU" dirty="0" smtClean="0"/>
          </a:p>
          <a:p>
            <a:r>
              <a:rPr lang="ru-RU" i="1" dirty="0" smtClean="0"/>
              <a:t>4. Голомб С. В.</a:t>
            </a:r>
            <a:r>
              <a:rPr lang="ru-RU" dirty="0" smtClean="0"/>
              <a:t> Полимино. Пер. с англ. В.Фирсова - М.: Мир, 1975. - 207 с.</a:t>
            </a:r>
          </a:p>
          <a:p>
            <a:r>
              <a:rPr lang="ru-RU" dirty="0" smtClean="0"/>
              <a:t>5. </a:t>
            </a:r>
            <a:r>
              <a:rPr lang="ru-RU" i="1" dirty="0" smtClean="0"/>
              <a:t>Гарднер М.</a:t>
            </a:r>
            <a:r>
              <a:rPr lang="ru-RU" dirty="0" smtClean="0"/>
              <a:t> Математические новеллы. — М.: Мир, 1974.</a:t>
            </a:r>
          </a:p>
          <a:p>
            <a:r>
              <a:rPr lang="ru-RU" dirty="0" smtClean="0"/>
              <a:t>6. Г.К.Муравин, О.В.Муравина «Математика» 6 класс </a:t>
            </a:r>
          </a:p>
          <a:p>
            <a:r>
              <a:rPr lang="ru-RU" dirty="0" smtClean="0"/>
              <a:t>7. Задачи из сборника «Кенгуру для всех».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505800"/>
          </a:xfrm>
          <a:scene3d>
            <a:camera prst="perspectiveContrastingRightFacing"/>
            <a:lightRig rig="threePt" dir="t"/>
          </a:scene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sz="96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96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ВНИМАНИЕ</a:t>
            </a:r>
            <a:endParaRPr lang="ru-RU" sz="96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Актуальность проекта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5"/>
          </a:xfrm>
          <a:ln>
            <a:solidFill>
              <a:schemeClr val="accent1">
                <a:lumMod val="2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Собирание из кусочков чего-то целого - очень увлекательный и захватывающий процесс.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 если эти кусочки - геометрические фигуры, обладающие определенными свойствами? Тогда это уже не просто игра, а решение задач на распознавание и построение фигур, разбиение их на части, преобразование в новые фигуры.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Геометрические конструкторы увлекают, заставляют думать, развивают фантазию, активизируют практические действия и как итог формируют желание реализовывать собственный замысел.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129614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z="3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исследовать гексамино, рассмотреть задачи, игры с гексамино.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специальную литературу;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изготовить и исследовать фигуры гексамино;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представить в работе ряд математических задач и головоломок;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продукт - игру «Гексамино»;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продемонстрировать своей работой, что математика очень удивительный и необычный предмет.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roup 42"/>
          <p:cNvGrpSpPr>
            <a:grpSpLocks/>
          </p:cNvGrpSpPr>
          <p:nvPr/>
        </p:nvGrpSpPr>
        <p:grpSpPr bwMode="auto">
          <a:xfrm rot="19355728">
            <a:off x="1002853" y="4270775"/>
            <a:ext cx="2016224" cy="1970881"/>
            <a:chOff x="6325" y="4351"/>
            <a:chExt cx="1582" cy="1659"/>
          </a:xfrm>
        </p:grpSpPr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6325" y="5457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6852" y="5457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7380" y="5457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6852" y="4904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7379" y="435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6852" y="435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3" name="Group 35"/>
          <p:cNvGrpSpPr>
            <a:grpSpLocks/>
          </p:cNvGrpSpPr>
          <p:nvPr/>
        </p:nvGrpSpPr>
        <p:grpSpPr bwMode="auto">
          <a:xfrm rot="15055946">
            <a:off x="1533593" y="1661088"/>
            <a:ext cx="2880320" cy="2022178"/>
            <a:chOff x="899" y="7596"/>
            <a:chExt cx="2108" cy="1659"/>
          </a:xfrm>
        </p:grpSpPr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2480" y="7596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1953" y="7596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1953" y="8149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1953" y="8702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1426" y="8702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899" y="8702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6" name="Group 28"/>
          <p:cNvGrpSpPr>
            <a:grpSpLocks/>
          </p:cNvGrpSpPr>
          <p:nvPr/>
        </p:nvGrpSpPr>
        <p:grpSpPr bwMode="auto">
          <a:xfrm rot="2274178">
            <a:off x="5647116" y="4411519"/>
            <a:ext cx="1882215" cy="2271033"/>
            <a:chOff x="3318" y="2151"/>
            <a:chExt cx="1581" cy="1659"/>
          </a:xfrm>
        </p:grpSpPr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3318" y="215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3318" y="2704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3318" y="3257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3845" y="215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3845" y="2704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4372" y="2704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192688" cy="4104456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«полимино» или «полиомино» было придумано  Соломоном Голомбом в 1953 году.  Голомб определил полимино, как «односвязную» фигуру, составленную из квадратов. «Односвязность» фигуры означает, что каждый входящий в нее квадрат имеет, по крайней мере, одну сторону, общую с другим входящим в нее же квадратом.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437112"/>
            <a:ext cx="8424936" cy="19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Гексамино - это полимино 6-го порядка, то есть фигура, состоящая из шести равных квадратов, соединённых сторонами.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16216" y="476672"/>
            <a:ext cx="2170584" cy="33843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050" name="AutoShape 2" descr="data:image/jpeg;base64,/9j/4AAQSkZJRgABAQAAAQABAAD/2wCEAAkGBwgHBgkIBwgKCgkLDRYPDQwMDRsUFRAWIB0iIiAdHx8kKDQsJCYxJx8fLT0tMTU3Ojo6Iys/RD84QzQ5OjcBCgoKDQwNGg8PGjclHyU3Nzc3Nzc3Nzc3Nzc3Nzc3Nzc3Nzc3Nzc3Nzc3Nzc3Nzc3Nzc3Nzc3Nzc3Nzc3Nzc3N//AABEIAFsARwMBIgACEQEDEQH/xAAbAAABBQEBAAAAAAAAAAAAAAAFAAIDBAYBB//EADQQAAIBAwMDAgMGBQUAAAAAAAECAwAEEQUSIQYxQRNRImFxBzJSgaHRFBUjQpFDscHh8P/EABgBAAMBAQAAAAAAAAAAAAAAAAEDBAIA/8QAHREBAQACAgMBAAAAAAAAAAAAAQACEQMhEhMxQf/aAAwDAQACEQMRAD8A1FKuUqmtSxmlS58eao6nNID/AA9ucsPvN7UHICIba5uXPcH6UgVYfDQ2FTEo3MWf+45qOWcROxDEGl+0t+tiprhoZZ6kGkMMpGSMqTRLcGG4djTBGwiTTSpGlRhTZrtR5royeBXXXXk2L8JG49vlVCcrEhUZLHz71zUr1baMMy8jtjzQVNdtri59J2COewJ71Pybfk/iAiJJ96rThsE96k3BgDkCo5GIBGfyqap+VHKmQEg8HNaDTpGKkHlazUj7ZCT5o7pcpMioPwGqeFafm1EzSpppVRTzxTqjzTlPPJxQjB9aRLkMhZwo4OzvWZh0BpJSyyzMM8BuVUeRWkNzHCHYnc7EkcZxQx7+4t5Hknt32nhSpPA+lSKrV4gG6rqgmOxdPlMbRcEhsA/KgJutUtbv+v6rxqeZB2ajdpdGW6IkglRGOGDLx8jRF4kjBEgyp7g9jQxz8etWnDy7IajyTqrBTlj5o/o/NyVaNlKp3Pn6UJiRZrrbGMKgzxVvS4g+vPMrP/Th243fD/inccnktGTSphNdp0iQenKd3HvWNm690eP7ouW+Sp3/AM1Z0PrCLVdRjtv4KWGKTIEkjgHOPYUXFuGvajDJZRmSNQ024Y9u9DXub55Axnt38+ngqB8q1V+IVt8uuQOSM96zrpbyH7ignsKmyxSpwyH7V4r1J39OaFoXY4Psfof3pXbSIuxjwPPvRC0s0WXKYIHJOOTTryBHbLBTggn51nw3H2A1S0QQ2zS7T6knAA80R0aya1gaSYZuJDlh+EHxQHU9at9KdJGX1NhyI1ODTLf7Q7ByRJY3SfQq3/NU4YOqfLPbbBjSoNa9TaTdjMd4iH2lBT/euUXFs7vMIoEQ7h8Te5ojoen3Gr6tDaWzbFjbdLKDgIB867o2lT6vfLZWuR5lkxnaP3Neo2/Tlh05o0pEwhG3fPIwz+X/AFTsnqzUdS1DT47lbaO99QcfEexI8A9jVGTY6s4JUqvGDx3rEdT6lJqcwltgYYIPhjQcbR+L6mvRdK6VvptKt2v72WEGMGfCqWPyHgfXvS8sNFoYc+tWdnld2NgySxqjq/UtqkA2MWYjhR3P7ChPXMenafcfy6xy84wZ2Y7ivsMnyfNZQAD2zRw4/wBYLT3lxLezmechSeNo7AVViOBn3NS7ie2KhLbnVV455pxZpN9dplKu1de99IdPRaDpaArunYbpHbuW9z/7isZ1x1SupXjWNrzYwsVdxx6jj+78vatt1/PLb9M3DQSNGzqqsVOCQTg/pXjV8cyIfJjQn64peJuLEuldGbU+oILSRQYQ2+YnnMY5/Xt+demdbdRDRtOeaIr65+C2jPZn9yPYUE+zFV/lWoXGB6yusav5C47VlftTnlbq2S2Ln0YYYxGnhc98UXtusnIzzSNNI5keQlmdjyxPk/Om7al8fnTG71uFFK21do7t2qPG1sDuB+tJ+ZaX+o1G6eOaVQsT70q66//Z"/>
          <p:cNvSpPr>
            <a:spLocks noChangeAspect="1" noChangeArrowheads="1"/>
          </p:cNvSpPr>
          <p:nvPr/>
        </p:nvSpPr>
        <p:spPr bwMode="auto">
          <a:xfrm>
            <a:off x="63500" y="-447675"/>
            <a:ext cx="676275" cy="86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wgHBgkIBwgKCgkLDRYPDQwMDRsUFRAWIB0iIiAdHx8kKDQsJCYxJx8fLT0tMTU3Ojo6Iys/RD84QzQ5OjcBCgoKDQwNGg8PGjclHyU3Nzc3Nzc3Nzc3Nzc3Nzc3Nzc3Nzc3Nzc3Nzc3Nzc3Nzc3Nzc3Nzc3Nzc3Nzc3Nzc3N//AABEIAFsARwMBIgACEQEDEQH/xAAbAAABBQEBAAAAAAAAAAAAAAAFAAIDBAYBB//EADQQAAIBAwMDAgMGBQUAAAAAAAECAwAEEQUSIQYxQRNRImFxBzJSgaHRFBUjQpFDscHh8P/EABgBAAMBAQAAAAAAAAAAAAAAAAEDBAIA/8QAHREBAQACAgMBAAAAAAAAAAAAAQACEQMhEhMxQf/aAAwDAQACEQMRAD8A1FKuUqmtSxmlS58eao6nNID/AA9ucsPvN7UHICIba5uXPcH6UgVYfDQ2FTEo3MWf+45qOWcROxDEGl+0t+tiprhoZZ6kGkMMpGSMqTRLcGG4djTBGwiTTSpGlRhTZrtR5royeBXXXXk2L8JG49vlVCcrEhUZLHz71zUr1baMMy8jtjzQVNdtri59J2COewJ71Pybfk/iAiJJ96rThsE96k3BgDkCo5GIBGfyqap+VHKmQEg8HNaDTpGKkHlazUj7ZCT5o7pcpMioPwGqeFafm1EzSpppVRTzxTqjzTlPPJxQjB9aRLkMhZwo4OzvWZh0BpJSyyzMM8BuVUeRWkNzHCHYnc7EkcZxQx7+4t5Hknt32nhSpPA+lSKrV4gG6rqgmOxdPlMbRcEhsA/KgJutUtbv+v6rxqeZB2ajdpdGW6IkglRGOGDLx8jRF4kjBEgyp7g9jQxz8etWnDy7IajyTqrBTlj5o/o/NyVaNlKp3Pn6UJiRZrrbGMKgzxVvS4g+vPMrP/Th243fD/inccnktGTSphNdp0iQenKd3HvWNm690eP7ouW+Sp3/AM1Z0PrCLVdRjtv4KWGKTIEkjgHOPYUXFuGvajDJZRmSNQ024Y9u9DXub55Axnt38+ngqB8q1V+IVt8uuQOSM96zrpbyH7ignsKmyxSpwyH7V4r1J39OaFoXY4Psfof3pXbSIuxjwPPvRC0s0WXKYIHJOOTTryBHbLBTggn51nw3H2A1S0QQ2zS7T6knAA80R0aya1gaSYZuJDlh+EHxQHU9at9KdJGX1NhyI1ODTLf7Q7ByRJY3SfQq3/NU4YOqfLPbbBjSoNa9TaTdjMd4iH2lBT/euUXFs7vMIoEQ7h8Te5ojoen3Gr6tDaWzbFjbdLKDgIB867o2lT6vfLZWuR5lkxnaP3Neo2/Tlh05o0pEwhG3fPIwz+X/AFTsnqzUdS1DT47lbaO99QcfEexI8A9jVGTY6s4JUqvGDx3rEdT6lJqcwltgYYIPhjQcbR+L6mvRdK6VvptKt2v72WEGMGfCqWPyHgfXvS8sNFoYc+tWdnld2NgySxqjq/UtqkA2MWYjhR3P7ChPXMenafcfy6xy84wZ2Y7ivsMnyfNZQAD2zRw4/wBYLT3lxLezmechSeNo7AVViOBn3NS7ie2KhLbnVV455pxZpN9dplKu1de99IdPRaDpaArunYbpHbuW9z/7isZ1x1SupXjWNrzYwsVdxx6jj+78vatt1/PLb9M3DQSNGzqqsVOCQTg/pXjV8cyIfJjQn64peJuLEuldGbU+oILSRQYQ2+YnnMY5/Xt+demdbdRDRtOeaIr65+C2jPZn9yPYUE+zFV/lWoXGB6yusav5C47VlftTnlbq2S2Ln0YYYxGnhc98UXtusnIzzSNNI5keQlmdjyxPk/Om7al8fnTG71uFFK21do7t2qPG1sDuB+tJ+ZaX+o1G6eOaVQsT70q66//Z"/>
          <p:cNvSpPr>
            <a:spLocks noChangeAspect="1" noChangeArrowheads="1"/>
          </p:cNvSpPr>
          <p:nvPr/>
        </p:nvSpPr>
        <p:spPr bwMode="auto">
          <a:xfrm>
            <a:off x="63500" y="-447675"/>
            <a:ext cx="676275" cy="86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t3.gstatic.com/images?q=tbn:ANd9GcQXZSYA8k0i_SMfveRnQUUpqg0QLxowLVvcBLTV_kLeT-KuvwJE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0"/>
            <a:ext cx="3059832" cy="43719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«Свободные» и «фиксированные» гексамино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8568952" cy="55446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35 различных форм гексамино (при этом фигуры, совпадающие при поворотах и зеркальных отражениях, не считаются различными). Их принято называть «свободными» гексамино. Если различными считать также повороты, зеркальные отражения, то существует 216 видов гексамино. И тогда речь идет о «фиксированных» формах гексамино. На рисунке  показано, как одно «свободное» гексамино может иметь различные виды «фиксированных» гексамино.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 </a:t>
            </a:r>
          </a:p>
          <a:p>
            <a:r>
              <a:rPr lang="ru-RU" sz="2000" dirty="0" smtClean="0"/>
              <a:t>   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 rot="10800000">
            <a:off x="4499992" y="3573016"/>
            <a:ext cx="1003300" cy="1270124"/>
            <a:chOff x="6009" y="7735"/>
            <a:chExt cx="1581" cy="1659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6009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6536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7063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7063" y="8288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7063" y="7735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6536" y="7735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827584" y="3501008"/>
            <a:ext cx="1152128" cy="1270124"/>
            <a:chOff x="6009" y="7735"/>
            <a:chExt cx="1581" cy="1659"/>
          </a:xfrm>
        </p:grpSpPr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6009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6536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7063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7063" y="8288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7063" y="7735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6536" y="7735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 rot="5400000">
            <a:off x="793986" y="5118782"/>
            <a:ext cx="1219324" cy="1152128"/>
            <a:chOff x="6009" y="7735"/>
            <a:chExt cx="1581" cy="1659"/>
          </a:xfrm>
        </p:grpSpPr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6009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6536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7063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7063" y="8288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7063" y="7735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6536" y="7735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414" name="Group 30"/>
          <p:cNvGrpSpPr>
            <a:grpSpLocks/>
          </p:cNvGrpSpPr>
          <p:nvPr/>
        </p:nvGrpSpPr>
        <p:grpSpPr bwMode="auto">
          <a:xfrm rot="16200000">
            <a:off x="4417690" y="5167486"/>
            <a:ext cx="1244724" cy="1080120"/>
            <a:chOff x="6009" y="7735"/>
            <a:chExt cx="1581" cy="1659"/>
          </a:xfrm>
        </p:grpSpPr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6009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6" name="Rectangle 32"/>
            <p:cNvSpPr>
              <a:spLocks noChangeArrowheads="1"/>
            </p:cNvSpPr>
            <p:nvPr/>
          </p:nvSpPr>
          <p:spPr bwMode="auto">
            <a:xfrm>
              <a:off x="6536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7063" y="8841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8" name="Rectangle 34"/>
            <p:cNvSpPr>
              <a:spLocks noChangeArrowheads="1"/>
            </p:cNvSpPr>
            <p:nvPr/>
          </p:nvSpPr>
          <p:spPr bwMode="auto">
            <a:xfrm>
              <a:off x="7063" y="8288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7063" y="7735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6536" y="7735"/>
              <a:ext cx="527" cy="553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422" name="Picture 38" descr="C:\Users\кс\Contacts\Pictures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52121" y="4941167"/>
            <a:ext cx="1836203" cy="1404157"/>
          </a:xfrm>
          <a:prstGeom prst="rect">
            <a:avLst/>
          </a:prstGeom>
          <a:noFill/>
        </p:spPr>
      </p:pic>
      <p:pic>
        <p:nvPicPr>
          <p:cNvPr id="48" name="Picture 38" descr="C:\Users\кс\Contacts\Pictures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80112" y="3356992"/>
            <a:ext cx="1656185" cy="1584176"/>
          </a:xfrm>
          <a:prstGeom prst="rect">
            <a:avLst/>
          </a:prstGeom>
          <a:noFill/>
        </p:spPr>
      </p:pic>
      <p:pic>
        <p:nvPicPr>
          <p:cNvPr id="49" name="Picture 38" descr="C:\Users\кс\Contacts\Pictures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1656185" cy="1584176"/>
          </a:xfrm>
          <a:prstGeom prst="rect">
            <a:avLst/>
          </a:prstGeom>
          <a:noFill/>
        </p:spPr>
      </p:pic>
      <p:pic>
        <p:nvPicPr>
          <p:cNvPr id="50" name="Picture 38" descr="C:\Users\кс\Contacts\Pictures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79712" y="5013176"/>
            <a:ext cx="1836205" cy="1404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80920" cy="7563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Четные и нечетные гексамино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755576" y="980728"/>
          <a:ext cx="3456384" cy="5616624"/>
        </p:xfrm>
        <a:graphic>
          <a:graphicData uri="http://schemas.openxmlformats.org/presentationml/2006/ole">
            <p:oleObj spid="_x0000_s17409" r:id="rId3" imgW="6706819" imgH="10126743" progId="">
              <p:embed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499992" y="908720"/>
          <a:ext cx="4104456" cy="5949280"/>
        </p:xfrm>
        <a:graphic>
          <a:graphicData uri="http://schemas.openxmlformats.org/presentationml/2006/ole">
            <p:oleObj spid="_x0000_s17411" r:id="rId4" imgW="7246925" imgH="1034286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97234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Симметричные и асимметричные гексамино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84" name="Object 28"/>
          <p:cNvGraphicFramePr>
            <a:graphicFrameLocks noChangeAspect="1"/>
          </p:cNvGraphicFramePr>
          <p:nvPr/>
        </p:nvGraphicFramePr>
        <p:xfrm>
          <a:off x="2627784" y="1196752"/>
          <a:ext cx="3888432" cy="5661248"/>
        </p:xfrm>
        <a:graphic>
          <a:graphicData uri="http://schemas.openxmlformats.org/presentationml/2006/ole">
            <p:oleObj spid="_x0000_s19484" r:id="rId3" imgW="6526987" imgH="10486940" progId="">
              <p:embed/>
            </p:oleObj>
          </a:graphicData>
        </a:graphic>
      </p:graphicFrame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29" descr="C:\Users\кс\Contacts\Pictures\Безымянный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4320480" cy="3312368"/>
          </a:xfrm>
          <a:prstGeom prst="rect">
            <a:avLst/>
          </a:prstGeom>
          <a:noFill/>
        </p:spPr>
      </p:pic>
      <p:pic>
        <p:nvPicPr>
          <p:cNvPr id="19486" name="Picture 30" descr="C:\Users\кс\Contacts\Pictures\Безымянный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7507" y="1268760"/>
            <a:ext cx="4226493" cy="2664296"/>
          </a:xfrm>
          <a:prstGeom prst="rect">
            <a:avLst/>
          </a:prstGeom>
          <a:noFill/>
        </p:spPr>
      </p:pic>
      <p:pic>
        <p:nvPicPr>
          <p:cNvPr id="4" name="Picture 31" descr="C:\Users\кс\Contacts\Pictures\Безымянный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581128"/>
            <a:ext cx="4442655" cy="2064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tx1"/>
                </a:solidFill>
              </a:rPr>
              <a:t>Задачи из гексамино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176464" cy="532859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Задачи, встречающиеся на олимпиадах, конкурсах, викторинах.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Приведем примеры:</a:t>
            </a:r>
          </a:p>
          <a:p>
            <a:pPr marL="0" lvl="0" indent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1.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 из фигур не могут быть развертками куба?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фигура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16288" cy="532859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Мысленно сверните из фигур гексамино куб и определите, какая грань является верхней, если нижняя грань закрашена?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а) 1; б) 5; в) 4; г) 4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35862" name="Group 22"/>
          <p:cNvGrpSpPr>
            <a:grpSpLocks/>
          </p:cNvGrpSpPr>
          <p:nvPr/>
        </p:nvGrpSpPr>
        <p:grpSpPr bwMode="auto">
          <a:xfrm rot="16200000">
            <a:off x="2886795" y="4178101"/>
            <a:ext cx="1063625" cy="717550"/>
            <a:chOff x="8531" y="8094"/>
            <a:chExt cx="2108" cy="1659"/>
          </a:xfrm>
        </p:grpSpPr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8531" y="8647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7" name="Rectangle 27"/>
            <p:cNvSpPr>
              <a:spLocks noChangeArrowheads="1"/>
            </p:cNvSpPr>
            <p:nvPr/>
          </p:nvSpPr>
          <p:spPr bwMode="auto">
            <a:xfrm>
              <a:off x="9058" y="8647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6" name="Rectangle 26"/>
            <p:cNvSpPr>
              <a:spLocks noChangeArrowheads="1"/>
            </p:cNvSpPr>
            <p:nvPr/>
          </p:nvSpPr>
          <p:spPr bwMode="auto">
            <a:xfrm>
              <a:off x="9585" y="8647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5" name="Rectangle 25"/>
            <p:cNvSpPr>
              <a:spLocks noChangeArrowheads="1"/>
            </p:cNvSpPr>
            <p:nvPr/>
          </p:nvSpPr>
          <p:spPr bwMode="auto">
            <a:xfrm>
              <a:off x="10112" y="8647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10112" y="8094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10112" y="9200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841" name="Group 1"/>
          <p:cNvGrpSpPr>
            <a:grpSpLocks/>
          </p:cNvGrpSpPr>
          <p:nvPr/>
        </p:nvGrpSpPr>
        <p:grpSpPr bwMode="auto">
          <a:xfrm rot="5400000">
            <a:off x="239961" y="4160639"/>
            <a:ext cx="1063625" cy="752475"/>
            <a:chOff x="8531" y="12315"/>
            <a:chExt cx="2108" cy="1659"/>
          </a:xfrm>
        </p:grpSpPr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9058" y="12868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9585" y="12868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10112" y="12868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9585" y="12315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9585" y="13421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2" name="Rectangle 2"/>
            <p:cNvSpPr>
              <a:spLocks noChangeArrowheads="1"/>
            </p:cNvSpPr>
            <p:nvPr/>
          </p:nvSpPr>
          <p:spPr bwMode="auto">
            <a:xfrm>
              <a:off x="8531" y="12868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855" name="Group 15"/>
          <p:cNvGrpSpPr>
            <a:grpSpLocks/>
          </p:cNvGrpSpPr>
          <p:nvPr/>
        </p:nvGrpSpPr>
        <p:grpSpPr bwMode="auto">
          <a:xfrm>
            <a:off x="2195736" y="4005064"/>
            <a:ext cx="544512" cy="1063625"/>
            <a:chOff x="10226" y="13464"/>
            <a:chExt cx="1054" cy="2197"/>
          </a:xfrm>
        </p:grpSpPr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10753" y="13464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10753" y="14002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10753" y="14555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10753" y="15108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10226" y="14555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10226" y="14002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848" name="Group 8"/>
          <p:cNvGrpSpPr>
            <a:grpSpLocks/>
          </p:cNvGrpSpPr>
          <p:nvPr/>
        </p:nvGrpSpPr>
        <p:grpSpPr bwMode="auto">
          <a:xfrm>
            <a:off x="1187624" y="4005064"/>
            <a:ext cx="774700" cy="1131887"/>
            <a:chOff x="3491" y="12998"/>
            <a:chExt cx="1581" cy="2212"/>
          </a:xfrm>
        </p:grpSpPr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3491" y="12998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4018" y="12998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4018" y="13551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4018" y="14104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18" y="14657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4545" y="14657"/>
              <a:ext cx="527" cy="55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92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5872" name="Group 32"/>
          <p:cNvGrpSpPr>
            <a:grpSpLocks noChangeAspect="1"/>
          </p:cNvGrpSpPr>
          <p:nvPr/>
        </p:nvGrpSpPr>
        <p:grpSpPr bwMode="auto">
          <a:xfrm>
            <a:off x="5148064" y="3140968"/>
            <a:ext cx="3424880" cy="2548748"/>
            <a:chOff x="2177" y="8049"/>
            <a:chExt cx="5629" cy="4189"/>
          </a:xfrm>
        </p:grpSpPr>
        <p:sp>
          <p:nvSpPr>
            <p:cNvPr id="35919" name="AutoShape 79"/>
            <p:cNvSpPr>
              <a:spLocks noChangeAspect="1" noChangeArrowheads="1" noTextEdit="1"/>
            </p:cNvSpPr>
            <p:nvPr/>
          </p:nvSpPr>
          <p:spPr bwMode="auto">
            <a:xfrm>
              <a:off x="2177" y="8049"/>
              <a:ext cx="5629" cy="418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2439" y="8573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2963" y="8573"/>
              <a:ext cx="523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4010" y="8573"/>
              <a:ext cx="523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3486" y="8573"/>
              <a:ext cx="523" cy="52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4010" y="9096"/>
              <a:ext cx="523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2963" y="8049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6235" y="8049"/>
              <a:ext cx="524" cy="52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6235" y="9096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7283" y="8573"/>
              <a:ext cx="522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6759" y="8573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6235" y="8573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5712" y="8573"/>
              <a:ext cx="524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010" y="11191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3486" y="11191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2963" y="11191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2963" y="11191"/>
              <a:ext cx="523" cy="52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59" y="11714"/>
              <a:ext cx="524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6235" y="10667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7283" y="11191"/>
              <a:ext cx="523" cy="52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99" name="Rectangle 59"/>
            <p:cNvSpPr>
              <a:spLocks noChangeArrowheads="1"/>
            </p:cNvSpPr>
            <p:nvPr/>
          </p:nvSpPr>
          <p:spPr bwMode="auto">
            <a:xfrm>
              <a:off x="6759" y="11191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98" name="Rectangle 58"/>
            <p:cNvSpPr>
              <a:spLocks noChangeArrowheads="1"/>
            </p:cNvSpPr>
            <p:nvPr/>
          </p:nvSpPr>
          <p:spPr bwMode="auto">
            <a:xfrm>
              <a:off x="6235" y="11191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97" name="Rectangle 57"/>
            <p:cNvSpPr>
              <a:spLocks noChangeArrowheads="1"/>
            </p:cNvSpPr>
            <p:nvPr/>
          </p:nvSpPr>
          <p:spPr bwMode="auto">
            <a:xfrm>
              <a:off x="5712" y="11191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96" name="Text Box 56"/>
            <p:cNvSpPr txBox="1">
              <a:spLocks noChangeArrowheads="1"/>
            </p:cNvSpPr>
            <p:nvPr/>
          </p:nvSpPr>
          <p:spPr bwMode="auto">
            <a:xfrm>
              <a:off x="2439" y="8573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963" y="8049"/>
              <a:ext cx="523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4" name="Text Box 54"/>
            <p:cNvSpPr txBox="1">
              <a:spLocks noChangeArrowheads="1"/>
            </p:cNvSpPr>
            <p:nvPr/>
          </p:nvSpPr>
          <p:spPr bwMode="auto">
            <a:xfrm>
              <a:off x="2963" y="8573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3" name="Text Box 53"/>
            <p:cNvSpPr txBox="1">
              <a:spLocks noChangeArrowheads="1"/>
            </p:cNvSpPr>
            <p:nvPr/>
          </p:nvSpPr>
          <p:spPr bwMode="auto">
            <a:xfrm>
              <a:off x="4010" y="8573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4010" y="9096"/>
              <a:ext cx="523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1" name="Text Box 51"/>
            <p:cNvSpPr txBox="1">
              <a:spLocks noChangeArrowheads="1"/>
            </p:cNvSpPr>
            <p:nvPr/>
          </p:nvSpPr>
          <p:spPr bwMode="auto">
            <a:xfrm>
              <a:off x="5712" y="8573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90" name="Text Box 50"/>
            <p:cNvSpPr txBox="1">
              <a:spLocks noChangeArrowheads="1"/>
            </p:cNvSpPr>
            <p:nvPr/>
          </p:nvSpPr>
          <p:spPr bwMode="auto">
            <a:xfrm>
              <a:off x="6235" y="8573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6759" y="8573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8" name="Text Box 48"/>
            <p:cNvSpPr txBox="1">
              <a:spLocks noChangeArrowheads="1"/>
            </p:cNvSpPr>
            <p:nvPr/>
          </p:nvSpPr>
          <p:spPr bwMode="auto">
            <a:xfrm>
              <a:off x="7283" y="8573"/>
              <a:ext cx="523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7" name="Text Box 47"/>
            <p:cNvSpPr txBox="1">
              <a:spLocks noChangeArrowheads="1"/>
            </p:cNvSpPr>
            <p:nvPr/>
          </p:nvSpPr>
          <p:spPr bwMode="auto">
            <a:xfrm>
              <a:off x="6235" y="9096"/>
              <a:ext cx="524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6" name="Text Box 46"/>
            <p:cNvSpPr txBox="1">
              <a:spLocks noChangeArrowheads="1"/>
            </p:cNvSpPr>
            <p:nvPr/>
          </p:nvSpPr>
          <p:spPr bwMode="auto">
            <a:xfrm>
              <a:off x="2439" y="11190"/>
              <a:ext cx="524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5" name="Text Box 45"/>
            <p:cNvSpPr txBox="1">
              <a:spLocks noChangeArrowheads="1"/>
            </p:cNvSpPr>
            <p:nvPr/>
          </p:nvSpPr>
          <p:spPr bwMode="auto">
            <a:xfrm>
              <a:off x="3486" y="11191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4" name="Text Box 44"/>
            <p:cNvSpPr txBox="1">
              <a:spLocks noChangeArrowheads="1"/>
            </p:cNvSpPr>
            <p:nvPr/>
          </p:nvSpPr>
          <p:spPr bwMode="auto">
            <a:xfrm>
              <a:off x="4019" y="10667"/>
              <a:ext cx="513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3" name="Text Box 43"/>
            <p:cNvSpPr txBox="1">
              <a:spLocks noChangeArrowheads="1"/>
            </p:cNvSpPr>
            <p:nvPr/>
          </p:nvSpPr>
          <p:spPr bwMode="auto">
            <a:xfrm>
              <a:off x="4009" y="11714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2" name="Text Box 42"/>
            <p:cNvSpPr txBox="1">
              <a:spLocks noChangeArrowheads="1"/>
            </p:cNvSpPr>
            <p:nvPr/>
          </p:nvSpPr>
          <p:spPr bwMode="auto">
            <a:xfrm>
              <a:off x="5712" y="11191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1" name="Text Box 41"/>
            <p:cNvSpPr txBox="1">
              <a:spLocks noChangeArrowheads="1"/>
            </p:cNvSpPr>
            <p:nvPr/>
          </p:nvSpPr>
          <p:spPr bwMode="auto">
            <a:xfrm>
              <a:off x="6235" y="11191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80" name="Text Box 40"/>
            <p:cNvSpPr txBox="1">
              <a:spLocks noChangeArrowheads="1"/>
            </p:cNvSpPr>
            <p:nvPr/>
          </p:nvSpPr>
          <p:spPr bwMode="auto">
            <a:xfrm>
              <a:off x="6235" y="10667"/>
              <a:ext cx="524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9" name="Text Box 39"/>
            <p:cNvSpPr txBox="1">
              <a:spLocks noChangeArrowheads="1"/>
            </p:cNvSpPr>
            <p:nvPr/>
          </p:nvSpPr>
          <p:spPr bwMode="auto">
            <a:xfrm>
              <a:off x="6759" y="11191"/>
              <a:ext cx="524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8" name="Text Box 38"/>
            <p:cNvSpPr txBox="1">
              <a:spLocks noChangeArrowheads="1"/>
            </p:cNvSpPr>
            <p:nvPr/>
          </p:nvSpPr>
          <p:spPr bwMode="auto">
            <a:xfrm>
              <a:off x="6759" y="11714"/>
              <a:ext cx="524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7" name="Text Box 37"/>
            <p:cNvSpPr txBox="1">
              <a:spLocks noChangeArrowheads="1"/>
            </p:cNvSpPr>
            <p:nvPr/>
          </p:nvSpPr>
          <p:spPr bwMode="auto">
            <a:xfrm>
              <a:off x="2177" y="8049"/>
              <a:ext cx="393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6" name="Text Box 36"/>
            <p:cNvSpPr txBox="1">
              <a:spLocks noChangeArrowheads="1"/>
            </p:cNvSpPr>
            <p:nvPr/>
          </p:nvSpPr>
          <p:spPr bwMode="auto">
            <a:xfrm>
              <a:off x="5319" y="8049"/>
              <a:ext cx="393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5" name="Text Box 35"/>
            <p:cNvSpPr txBox="1">
              <a:spLocks noChangeArrowheads="1"/>
            </p:cNvSpPr>
            <p:nvPr/>
          </p:nvSpPr>
          <p:spPr bwMode="auto">
            <a:xfrm>
              <a:off x="2177" y="9882"/>
              <a:ext cx="393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4" name="Text Box 34"/>
            <p:cNvSpPr txBox="1">
              <a:spLocks noChangeArrowheads="1"/>
            </p:cNvSpPr>
            <p:nvPr/>
          </p:nvSpPr>
          <p:spPr bwMode="auto">
            <a:xfrm>
              <a:off x="5319" y="9984"/>
              <a:ext cx="393" cy="3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3" name="Text Box 33"/>
            <p:cNvSpPr txBox="1">
              <a:spLocks noChangeArrowheads="1"/>
            </p:cNvSpPr>
            <p:nvPr/>
          </p:nvSpPr>
          <p:spPr bwMode="auto">
            <a:xfrm>
              <a:off x="4009" y="11191"/>
              <a:ext cx="523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36815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на составление фигур и картинок из «свободных» гексамино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кс\Documents\МАТЕМАТИКА\Н.Р. Гексамино\рисунки гексамино\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1368152" cy="2426116"/>
          </a:xfrm>
          <a:prstGeom prst="rect">
            <a:avLst/>
          </a:prstGeom>
          <a:noFill/>
        </p:spPr>
      </p:pic>
      <p:pic>
        <p:nvPicPr>
          <p:cNvPr id="36867" name="Picture 3" descr="C:\Users\кс\Documents\МАТЕМАТИКА\Н.Р. Гексамино\рисунки гексамино\маш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311152" cy="1159372"/>
          </a:xfrm>
          <a:prstGeom prst="rect">
            <a:avLst/>
          </a:prstGeom>
          <a:noFill/>
        </p:spPr>
      </p:pic>
      <p:pic>
        <p:nvPicPr>
          <p:cNvPr id="36868" name="Picture 4" descr="C:\Users\кс\Documents\МАТЕМАТИКА\Н.Р. Гексамино\рисунки гексамино\челове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12976"/>
            <a:ext cx="2030904" cy="3240360"/>
          </a:xfrm>
          <a:prstGeom prst="rect">
            <a:avLst/>
          </a:prstGeom>
          <a:noFill/>
        </p:spPr>
      </p:pic>
      <p:pic>
        <p:nvPicPr>
          <p:cNvPr id="36869" name="Picture 5" descr="C:\Users\кс\Documents\МАТЕМАТИКА\Н.Р. Гексамино\рисунки гексамино\корзинк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04864"/>
            <a:ext cx="1728192" cy="1392428"/>
          </a:xfrm>
          <a:prstGeom prst="rect">
            <a:avLst/>
          </a:prstGeom>
          <a:noFill/>
        </p:spPr>
      </p:pic>
      <p:pic>
        <p:nvPicPr>
          <p:cNvPr id="36870" name="Picture 6" descr="C:\Users\кс\Documents\МАТЕМАТИКА\Н.Р. Гексамино\рисунки гексамино\штанг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204864"/>
            <a:ext cx="1846793" cy="864096"/>
          </a:xfrm>
          <a:prstGeom prst="rect">
            <a:avLst/>
          </a:prstGeom>
          <a:noFill/>
        </p:spPr>
      </p:pic>
      <p:pic>
        <p:nvPicPr>
          <p:cNvPr id="36871" name="Picture 7" descr="C:\Users\кс\Documents\МАТЕМАТИКА\Н.Р. Гексамино\рисунки гексамино\ф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844824"/>
            <a:ext cx="1368152" cy="1977602"/>
          </a:xfrm>
          <a:prstGeom prst="rect">
            <a:avLst/>
          </a:prstGeom>
          <a:noFill/>
        </p:spPr>
      </p:pic>
      <p:pic>
        <p:nvPicPr>
          <p:cNvPr id="12" name="Рисунок 11" descr="http://upload.wikimedia.org/wikipedia/commons/thumb/e/ec/Hexomino_right_scalene_triangle.png/120px-Hexomino_right_scalene_triangle.png">
            <a:hlinkClick r:id="rId8"/>
          </p:cNvPr>
          <p:cNvPicPr/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720" y="4077072"/>
            <a:ext cx="1925864" cy="219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upload.wikimedia.org/wikipedia/commons/5/5b/Hexomino_15x15_square_with_3x5_hole_at_center.pn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3933056"/>
            <a:ext cx="2016224" cy="237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509</TotalTime>
  <Words>500</Words>
  <Application>Microsoft Office PowerPoint</Application>
  <PresentationFormat>Экран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Модульная</vt:lpstr>
      <vt:lpstr>ГЕКСАМИНО</vt:lpstr>
      <vt:lpstr>Актуальность проекта</vt:lpstr>
      <vt:lpstr>Цель работы: исследовать гексамино, рассмотреть задачи, игры с гексамино. </vt:lpstr>
      <vt:lpstr>  Название «полимино» или «полиомино» было придумано  Соломоном Голомбом в 1953 году.  Голомб определил полимино, как «односвязную» фигуру, составленную из квадратов. «Односвязность» фигуры означает, что каждый входящий в нее квадрат имеет, по крайней мере, одну сторону, общую с другим входящим в нее же квадратом.  </vt:lpstr>
      <vt:lpstr>«Свободные» и «фиксированные» гексамино </vt:lpstr>
      <vt:lpstr>Четные и нечетные гексамино</vt:lpstr>
      <vt:lpstr>Симметричные и асимметричные гексамино</vt:lpstr>
      <vt:lpstr> Задачи из гексамино </vt:lpstr>
      <vt:lpstr> Задачи на составление фигур и картинок из «свободных» гексамино </vt:lpstr>
      <vt:lpstr>ПРИМЕНЕНИЕ</vt:lpstr>
      <vt:lpstr>С О Б И Р А Н И Е   Ф И Г У Р</vt:lpstr>
      <vt:lpstr>Нестандартные задачи</vt:lpstr>
      <vt:lpstr>ИГРА «ГЕКСАМИНО»</vt:lpstr>
      <vt:lpstr>Дидактический материал</vt:lpstr>
      <vt:lpstr>СПАСИБО  ЗА 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ГЕКСАМИНО</dc:title>
  <dc:creator>кс</dc:creator>
  <cp:lastModifiedBy>кс</cp:lastModifiedBy>
  <cp:revision>57</cp:revision>
  <dcterms:created xsi:type="dcterms:W3CDTF">2013-01-04T14:46:26Z</dcterms:created>
  <dcterms:modified xsi:type="dcterms:W3CDTF">2013-02-08T05:56:53Z</dcterms:modified>
</cp:coreProperties>
</file>