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1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94" r:id="rId23"/>
    <p:sldId id="284" r:id="rId24"/>
    <p:sldId id="28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A0D-0CBC-4400-9914-49ECED089D06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A21F-3F62-4272-9D24-DF14C4C4D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A0D-0CBC-4400-9914-49ECED089D06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A21F-3F62-4272-9D24-DF14C4C4D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A0D-0CBC-4400-9914-49ECED089D06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A21F-3F62-4272-9D24-DF14C4C4D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A0D-0CBC-4400-9914-49ECED089D06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A21F-3F62-4272-9D24-DF14C4C4D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A0D-0CBC-4400-9914-49ECED089D06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9DA21F-3F62-4272-9D24-DF14C4C4D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A0D-0CBC-4400-9914-49ECED089D06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A21F-3F62-4272-9D24-DF14C4C4D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A0D-0CBC-4400-9914-49ECED089D06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A21F-3F62-4272-9D24-DF14C4C4D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A0D-0CBC-4400-9914-49ECED089D06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A21F-3F62-4272-9D24-DF14C4C4D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A0D-0CBC-4400-9914-49ECED089D06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A21F-3F62-4272-9D24-DF14C4C4D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A0D-0CBC-4400-9914-49ECED089D06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A21F-3F62-4272-9D24-DF14C4C4D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A0D-0CBC-4400-9914-49ECED089D06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A21F-3F62-4272-9D24-DF14C4C4D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E6CA0D-0CBC-4400-9914-49ECED089D06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9DA21F-3F62-4272-9D24-DF14C4C4D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История, </a:t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перед которой стоит преклоняться!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400 – </a:t>
            </a:r>
            <a:r>
              <a:rPr lang="ru-RU" dirty="0" err="1" smtClean="0">
                <a:solidFill>
                  <a:srgbClr val="FFFF00"/>
                </a:solidFill>
                <a:latin typeface="Monotype Corsiva" pitchFamily="66" charset="0"/>
              </a:rPr>
              <a:t>летию</a:t>
            </a: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 дома Романовых посвящается…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Император </a:t>
            </a:r>
            <a:b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Пётр </a:t>
            </a:r>
            <a:r>
              <a:rPr lang="en-US" sz="2800" dirty="0" smtClean="0">
                <a:solidFill>
                  <a:srgbClr val="C00000"/>
                </a:solidFill>
                <a:latin typeface="Monotype Corsiva" pitchFamily="66" charset="0"/>
              </a:rPr>
              <a:t>II 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Алексеевич</a:t>
            </a:r>
            <a:endParaRPr lang="ru-RU" sz="2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178696" cy="5001344"/>
          </a:xfrm>
        </p:spPr>
        <p:txBody>
          <a:bodyPr>
            <a:normAutofit/>
          </a:bodyPr>
          <a:lstStyle/>
          <a:p>
            <a:r>
              <a:rPr lang="ru-RU" sz="1900" dirty="0" smtClean="0">
                <a:latin typeface="Monotype Corsiva" pitchFamily="66" charset="0"/>
              </a:rPr>
              <a:t>Юный Пётр </a:t>
            </a:r>
            <a:r>
              <a:rPr lang="en-US" sz="1900" dirty="0" smtClean="0">
                <a:latin typeface="Monotype Corsiva" pitchFamily="66" charset="0"/>
              </a:rPr>
              <a:t>II</a:t>
            </a:r>
            <a:r>
              <a:rPr lang="ru-RU" sz="1900" dirty="0" smtClean="0">
                <a:latin typeface="Monotype Corsiva" pitchFamily="66" charset="0"/>
              </a:rPr>
              <a:t> совсем не походил на своего знаменитого деда. Был он грациозен, нежен душой и очень напоминал свою покойную мать красотою лица и большими выразительными глазами. На всех производил приятное впечатление приветливостью и великодушием. Но он был ленив. Серьёзных занятий не терпел и проводил время в основном в играх, гуляниях и охоте. В то же время был он чрезвычайно своенравен и капризен. </a:t>
            </a:r>
          </a:p>
          <a:p>
            <a:pPr algn="r"/>
            <a:r>
              <a:rPr lang="ru-RU" sz="1900" dirty="0" smtClean="0">
                <a:latin typeface="Monotype Corsiva" pitchFamily="66" charset="0"/>
              </a:rPr>
              <a:t>В.О. Ключевский</a:t>
            </a:r>
            <a:endParaRPr lang="ru-RU" sz="19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Вехи правления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1726 г - </a:t>
            </a:r>
            <a:r>
              <a:rPr lang="ru-RU" sz="2800" dirty="0" smtClean="0">
                <a:latin typeface="Monotype Corsiva" pitchFamily="66" charset="0"/>
              </a:rPr>
              <a:t>подтверждение союза с Австрией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1727 г </a:t>
            </a:r>
            <a:r>
              <a:rPr lang="ru-RU" sz="2800" dirty="0" smtClean="0">
                <a:latin typeface="Monotype Corsiva" pitchFamily="66" charset="0"/>
              </a:rPr>
              <a:t>– отстранение Меншикова от власти; подписание договоров об определении границ и о месте торговли с Китаем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1728 г </a:t>
            </a:r>
            <a:r>
              <a:rPr lang="ru-RU" sz="2800" dirty="0" smtClean="0">
                <a:latin typeface="Monotype Corsiva" pitchFamily="66" charset="0"/>
              </a:rPr>
              <a:t>– переезд царского двора в Москву; заключение договора о возвращении провинций Персии; ссылка Меншикова в </a:t>
            </a:r>
            <a:r>
              <a:rPr lang="ru-RU" sz="2800" dirty="0" err="1" smtClean="0">
                <a:latin typeface="Monotype Corsiva" pitchFamily="66" charset="0"/>
              </a:rPr>
              <a:t>Берёзово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1729 г </a:t>
            </a:r>
            <a:r>
              <a:rPr lang="ru-RU" sz="2800" dirty="0" smtClean="0">
                <a:latin typeface="Monotype Corsiva" pitchFamily="66" charset="0"/>
              </a:rPr>
              <a:t>– обручение Петра </a:t>
            </a:r>
            <a:r>
              <a:rPr lang="en-US" sz="2800" dirty="0" smtClean="0">
                <a:latin typeface="Monotype Corsiva" pitchFamily="66" charset="0"/>
              </a:rPr>
              <a:t>II </a:t>
            </a:r>
            <a:r>
              <a:rPr lang="ru-RU" sz="2800" dirty="0" smtClean="0">
                <a:latin typeface="Monotype Corsiva" pitchFamily="66" charset="0"/>
              </a:rPr>
              <a:t>с Екатериной </a:t>
            </a:r>
            <a:r>
              <a:rPr lang="ru-RU" sz="2800" dirty="0" err="1" smtClean="0">
                <a:latin typeface="Monotype Corsiva" pitchFamily="66" charset="0"/>
              </a:rPr>
              <a:t>Длгорукой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Императрица </a:t>
            </a:r>
            <a:b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Анна Иоановна</a:t>
            </a:r>
            <a:endParaRPr lang="ru-RU" sz="2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100" dirty="0" smtClean="0">
                <a:latin typeface="Monotype Corsiva" pitchFamily="66" charset="0"/>
              </a:rPr>
              <a:t>Анна Иоановна не развила в себе ни способности, ни привычки заниматься делом и особенно мыслить, что было так необходимо в её сане. Однообразие её повседневной жизни нарушали только забавы, которые вымышляли прислужники, но забавы эти не требовали ни большой изобретательности, ни изящества</a:t>
            </a:r>
          </a:p>
          <a:p>
            <a:pPr algn="r"/>
            <a:r>
              <a:rPr lang="ru-RU" sz="2200" dirty="0" smtClean="0">
                <a:latin typeface="Monotype Corsiva" pitchFamily="66" charset="0"/>
              </a:rPr>
              <a:t>Н.И. Костомаров</a:t>
            </a:r>
            <a:endParaRPr lang="ru-RU" sz="22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Вехи правления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1732 г – </a:t>
            </a:r>
            <a:r>
              <a:rPr lang="ru-RU" sz="2800" dirty="0" smtClean="0">
                <a:latin typeface="Monotype Corsiva" pitchFamily="66" charset="0"/>
              </a:rPr>
              <a:t>переезд царского двора из Москвы в Петербург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1735 г – </a:t>
            </a:r>
            <a:r>
              <a:rPr lang="ru-RU" sz="2800" dirty="0" smtClean="0">
                <a:latin typeface="Monotype Corsiva" pitchFamily="66" charset="0"/>
              </a:rPr>
              <a:t>начало Русско – турецкой войны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1739 г – </a:t>
            </a:r>
            <a:r>
              <a:rPr lang="ru-RU" sz="2800" dirty="0" smtClean="0">
                <a:latin typeface="Monotype Corsiva" pitchFamily="66" charset="0"/>
              </a:rPr>
              <a:t>подписание Белградского мира с Турцией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1740 г –</a:t>
            </a:r>
            <a:r>
              <a:rPr lang="ru-RU" sz="2800" dirty="0" smtClean="0">
                <a:latin typeface="Monotype Corsiva" pitchFamily="66" charset="0"/>
              </a:rPr>
              <a:t> рождение наследника российского престола Ивана Антоновича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</a:rPr>
              <a:t>Император</a:t>
            </a:r>
            <a:br>
              <a:rPr lang="ru-RU" sz="28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</a:rPr>
              <a:t>Иван </a:t>
            </a:r>
            <a:r>
              <a:rPr lang="en-US" sz="2800" dirty="0" smtClean="0">
                <a:solidFill>
                  <a:srgbClr val="FFFF00"/>
                </a:solidFill>
                <a:latin typeface="Monotype Corsiva" pitchFamily="66" charset="0"/>
              </a:rPr>
              <a:t>VI </a:t>
            </a:r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</a:rPr>
              <a:t>Антонович</a:t>
            </a:r>
            <a:endParaRPr lang="ru-RU" sz="28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Существование Ивана Антоновича не давало покоя  трём правителям России: Елизавете, Петру </a:t>
            </a:r>
            <a:r>
              <a:rPr lang="en-US" sz="2800" dirty="0" smtClean="0">
                <a:latin typeface="Monotype Corsiva" pitchFamily="66" charset="0"/>
              </a:rPr>
              <a:t>III </a:t>
            </a:r>
            <a:r>
              <a:rPr lang="ru-RU" sz="2800" dirty="0" smtClean="0">
                <a:latin typeface="Monotype Corsiva" pitchFamily="66" charset="0"/>
              </a:rPr>
              <a:t>и Екатерине </a:t>
            </a:r>
            <a:r>
              <a:rPr lang="en-US" sz="2800" dirty="0" smtClean="0">
                <a:latin typeface="Monotype Corsiva" pitchFamily="66" charset="0"/>
              </a:rPr>
              <a:t>II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r>
              <a:rPr lang="ru-RU" sz="2800" dirty="0" smtClean="0">
                <a:latin typeface="Monotype Corsiva" pitchFamily="66" charset="0"/>
              </a:rPr>
              <a:t>Я.М Тарле</a:t>
            </a:r>
            <a:endParaRPr lang="en-US" sz="2800" dirty="0" smtClean="0">
              <a:latin typeface="Monotype Corsiva" pitchFamily="66" charset="0"/>
            </a:endParaRPr>
          </a:p>
          <a:p>
            <a:endParaRPr lang="ru-RU" sz="18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Вехи правления</a:t>
            </a:r>
          </a:p>
          <a:p>
            <a:pPr>
              <a:buNone/>
            </a:pPr>
            <a:endParaRPr lang="ru-RU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1740 г </a:t>
            </a:r>
            <a:r>
              <a:rPr lang="ru-RU" dirty="0" smtClean="0">
                <a:latin typeface="Monotype Corsiva" pitchFamily="66" charset="0"/>
              </a:rPr>
              <a:t>– </a:t>
            </a:r>
            <a:r>
              <a:rPr lang="ru-RU" sz="2800" dirty="0" smtClean="0">
                <a:latin typeface="Monotype Corsiva" pitchFamily="66" charset="0"/>
              </a:rPr>
              <a:t>арест Бирона; присяга гвардейцев Анне Леопольдовне</a:t>
            </a: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1741 г </a:t>
            </a:r>
            <a:r>
              <a:rPr lang="ru-RU" dirty="0" smtClean="0">
                <a:latin typeface="Monotype Corsiva" pitchFamily="66" charset="0"/>
              </a:rPr>
              <a:t>– </a:t>
            </a:r>
            <a:r>
              <a:rPr lang="ru-RU" sz="2800" dirty="0" smtClean="0">
                <a:latin typeface="Monotype Corsiva" pitchFamily="66" charset="0"/>
              </a:rPr>
              <a:t>начало русско – шведской войны; взятие русскими крепости Вильманстранд; высылка Анны Леопольдовны и принца Антона Ульриха4 заточение малолетнего Ивана Антоновича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  <a:t>Императрица</a:t>
            </a:r>
            <a:b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  <a:t>Елизавета Петровна</a:t>
            </a:r>
            <a:endParaRPr lang="ru-RU" sz="24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Елизавета была умная и добрая, но беспорядочная и своенравная русская барыня </a:t>
            </a:r>
            <a:r>
              <a:rPr lang="en-US" sz="2400" dirty="0" smtClean="0">
                <a:latin typeface="Monotype Corsiva" pitchFamily="66" charset="0"/>
              </a:rPr>
              <a:t>XVIII </a:t>
            </a:r>
            <a:r>
              <a:rPr lang="ru-RU" sz="2400" dirty="0" smtClean="0">
                <a:latin typeface="Monotype Corsiva" pitchFamily="66" charset="0"/>
              </a:rPr>
              <a:t>века, которую по русскому обычаю многие бранили при жизни и тоже по русскому обычаю все оплакали по смерти.</a:t>
            </a:r>
          </a:p>
          <a:p>
            <a:pPr algn="r"/>
            <a:r>
              <a:rPr lang="ru-RU" sz="2400" dirty="0" smtClean="0">
                <a:latin typeface="Monotype Corsiva" pitchFamily="66" charset="0"/>
              </a:rPr>
              <a:t>В.О. Ключевский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Вехи правления</a:t>
            </a:r>
          </a:p>
          <a:p>
            <a:pPr>
              <a:buNone/>
            </a:pPr>
            <a:r>
              <a:rPr lang="ru-RU" sz="2300" dirty="0" smtClean="0">
                <a:solidFill>
                  <a:srgbClr val="C00000"/>
                </a:solidFill>
                <a:latin typeface="Monotype Corsiva" pitchFamily="66" charset="0"/>
              </a:rPr>
              <a:t>1741 г </a:t>
            </a:r>
            <a:r>
              <a:rPr lang="ru-RU" sz="2300" dirty="0" smtClean="0">
                <a:latin typeface="Monotype Corsiva" pitchFamily="66" charset="0"/>
              </a:rPr>
              <a:t>– дворцовый переворот; манифест о законном возведении на престол Елизаветы Петровны; восстановление Сената и упразднение кабинета министров</a:t>
            </a:r>
          </a:p>
          <a:p>
            <a:pPr>
              <a:buNone/>
            </a:pPr>
            <a:r>
              <a:rPr lang="ru-RU" sz="2300" dirty="0" smtClean="0">
                <a:latin typeface="Monotype Corsiva" pitchFamily="66" charset="0"/>
              </a:rPr>
              <a:t>1743 г – окончание русско-шведской войны, заключение </a:t>
            </a:r>
            <a:r>
              <a:rPr lang="ru-RU" sz="2300" dirty="0" err="1" smtClean="0">
                <a:latin typeface="Monotype Corsiva" pitchFamily="66" charset="0"/>
              </a:rPr>
              <a:t>Абонского</a:t>
            </a:r>
            <a:r>
              <a:rPr lang="ru-RU" sz="2300" dirty="0" smtClean="0">
                <a:latin typeface="Monotype Corsiva" pitchFamily="66" charset="0"/>
              </a:rPr>
              <a:t> мирного договора.</a:t>
            </a:r>
          </a:p>
          <a:p>
            <a:pPr>
              <a:buNone/>
            </a:pPr>
            <a:r>
              <a:rPr lang="ru-RU" sz="2300" dirty="0" smtClean="0">
                <a:solidFill>
                  <a:srgbClr val="C00000"/>
                </a:solidFill>
                <a:latin typeface="Monotype Corsiva" pitchFamily="66" charset="0"/>
              </a:rPr>
              <a:t>1744 – 1745 гг</a:t>
            </a:r>
            <a:r>
              <a:rPr lang="ru-RU" sz="2300" dirty="0" smtClean="0">
                <a:latin typeface="Monotype Corsiva" pitchFamily="66" charset="0"/>
              </a:rPr>
              <a:t>. – перепись населения</a:t>
            </a:r>
          </a:p>
          <a:p>
            <a:pPr>
              <a:buNone/>
            </a:pPr>
            <a:r>
              <a:rPr lang="ru-RU" sz="2300" dirty="0" smtClean="0">
                <a:latin typeface="Monotype Corsiva" pitchFamily="66" charset="0"/>
              </a:rPr>
              <a:t>1745 г – свадьба Петра Фёдоровича и Екатерины Алексеевны</a:t>
            </a:r>
          </a:p>
          <a:p>
            <a:pPr>
              <a:buNone/>
            </a:pPr>
            <a:r>
              <a:rPr lang="ru-RU" sz="2300" dirty="0" smtClean="0">
                <a:solidFill>
                  <a:srgbClr val="C00000"/>
                </a:solidFill>
                <a:latin typeface="Monotype Corsiva" pitchFamily="66" charset="0"/>
              </a:rPr>
              <a:t>1754 г </a:t>
            </a:r>
            <a:r>
              <a:rPr lang="ru-RU" sz="2300" dirty="0" smtClean="0">
                <a:latin typeface="Monotype Corsiva" pitchFamily="66" charset="0"/>
              </a:rPr>
              <a:t>– рождение Павла Петровича; отмена таможенных пошлин на внутреннем рынке</a:t>
            </a:r>
          </a:p>
          <a:p>
            <a:pPr>
              <a:buNone/>
            </a:pPr>
            <a:r>
              <a:rPr lang="ru-RU" sz="2300" dirty="0" smtClean="0">
                <a:latin typeface="Monotype Corsiva" pitchFamily="66" charset="0"/>
              </a:rPr>
              <a:t>1755 г – работа над новым сводом законов; открытие Московского университета</a:t>
            </a:r>
          </a:p>
          <a:p>
            <a:pPr>
              <a:buNone/>
            </a:pPr>
            <a:r>
              <a:rPr lang="ru-RU" sz="2300" dirty="0" smtClean="0">
                <a:latin typeface="Monotype Corsiva" pitchFamily="66" charset="0"/>
              </a:rPr>
              <a:t>1756 г – создание Конференции при высочайшем дворе; вступление России в Семилетнюю войну; открытие первого русского театра в Петербурге</a:t>
            </a:r>
          </a:p>
          <a:p>
            <a:pPr>
              <a:buNone/>
            </a:pPr>
            <a:r>
              <a:rPr lang="ru-RU" sz="2300" dirty="0" smtClean="0">
                <a:latin typeface="Monotype Corsiva" pitchFamily="66" charset="0"/>
              </a:rPr>
              <a:t>1757 г – открытие Академии художеств</a:t>
            </a:r>
          </a:p>
          <a:p>
            <a:pPr>
              <a:buNone/>
            </a:pPr>
            <a:r>
              <a:rPr lang="ru-RU" sz="2300" dirty="0" smtClean="0">
                <a:solidFill>
                  <a:srgbClr val="C00000"/>
                </a:solidFill>
                <a:latin typeface="Monotype Corsiva" pitchFamily="66" charset="0"/>
              </a:rPr>
              <a:t>1760 г </a:t>
            </a:r>
            <a:r>
              <a:rPr lang="ru-RU" sz="2300" dirty="0" smtClean="0">
                <a:latin typeface="Monotype Corsiva" pitchFamily="66" charset="0"/>
              </a:rPr>
              <a:t>– указ о разрешении помещика ссылать крепостных крестьян в Сибирь</a:t>
            </a:r>
          </a:p>
          <a:p>
            <a:pPr>
              <a:buNone/>
            </a:pP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Monotype Corsiva" pitchFamily="66" charset="0"/>
              </a:rPr>
              <a:t>Император </a:t>
            </a:r>
            <a:r>
              <a:rPr lang="en-US" dirty="0" smtClean="0">
                <a:solidFill>
                  <a:srgbClr val="92D050"/>
                </a:solidFill>
                <a:latin typeface="Monotype Corsiva" pitchFamily="66" charset="0"/>
              </a:rPr>
              <a:t/>
            </a:r>
            <a:br>
              <a:rPr lang="en-US" dirty="0" smtClean="0">
                <a:solidFill>
                  <a:srgbClr val="92D05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92D050"/>
                </a:solidFill>
                <a:latin typeface="Monotype Corsiva" pitchFamily="66" charset="0"/>
              </a:rPr>
              <a:t>Пётр </a:t>
            </a:r>
            <a:r>
              <a:rPr lang="en-US" dirty="0" smtClean="0">
                <a:solidFill>
                  <a:srgbClr val="92D050"/>
                </a:solidFill>
                <a:latin typeface="Monotype Corsiva" pitchFamily="66" charset="0"/>
              </a:rPr>
              <a:t> III </a:t>
            </a:r>
            <a:r>
              <a:rPr lang="ru-RU" dirty="0" smtClean="0">
                <a:solidFill>
                  <a:srgbClr val="92D050"/>
                </a:solidFill>
                <a:latin typeface="Monotype Corsiva" pitchFamily="66" charset="0"/>
              </a:rPr>
              <a:t>Фёдорович</a:t>
            </a:r>
            <a:endParaRPr lang="ru-RU" dirty="0">
              <a:solidFill>
                <a:srgbClr val="92D05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Случайный гость русского престола, он мелькнул падучей звездой на русском политическом небосклоне, оставив всех в недоумении, зачем он на нём появлялся.</a:t>
            </a:r>
          </a:p>
          <a:p>
            <a:r>
              <a:rPr lang="ru-RU" sz="2400" dirty="0" smtClean="0">
                <a:latin typeface="Monotype Corsiva" pitchFamily="66" charset="0"/>
              </a:rPr>
              <a:t>В.О. Ключевский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92D050"/>
                </a:solidFill>
                <a:latin typeface="Monotype Corsiva" pitchFamily="66" charset="0"/>
              </a:rPr>
              <a:t>Вехи правления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1761 г – вступление на престол</a:t>
            </a: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1762 г – издание Манифеста о дворянской вольности; подписание мирного договора с Пруссией; государственный переворот и отречение от престола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Императрица</a:t>
            </a:r>
            <a:b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Екатерина </a:t>
            </a:r>
            <a:r>
              <a:rPr lang="en-US" dirty="0" smtClean="0">
                <a:solidFill>
                  <a:srgbClr val="C00000"/>
                </a:solidFill>
                <a:latin typeface="Monotype Corsiva" pitchFamily="66" charset="0"/>
              </a:rPr>
              <a:t>II </a:t>
            </a: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Алексеевна</a:t>
            </a:r>
            <a:b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Великая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Monotype Corsiva" pitchFamily="66" charset="0"/>
              </a:rPr>
              <a:t>Она больше дорожила вниманием современников, чем мнением потомства; за то и её при жизни ценили выше, чем стали ценить по смерти. Как она сама была вся созданием рассудка без всякого участия сердца, так и в её деятельности больше эффекта, блеска, чем величия творчества. Казалось, она желала, чтобы её самоё помнили дольше, чем её деяния.</a:t>
            </a:r>
          </a:p>
          <a:p>
            <a:pPr algn="r"/>
            <a:r>
              <a:rPr lang="ru-RU" sz="2000" dirty="0" smtClean="0">
                <a:latin typeface="Monotype Corsiva" pitchFamily="66" charset="0"/>
              </a:rPr>
              <a:t>В. О. Ключевский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Вехи правления</a:t>
            </a:r>
          </a:p>
          <a:p>
            <a:pPr>
              <a:buNone/>
            </a:pPr>
            <a:r>
              <a:rPr lang="ru-RU" sz="1800" dirty="0" smtClean="0">
                <a:solidFill>
                  <a:srgbClr val="C00000"/>
                </a:solidFill>
                <a:latin typeface="Monotype Corsiva" pitchFamily="66" charset="0"/>
              </a:rPr>
              <a:t>1762 г – </a:t>
            </a:r>
            <a:r>
              <a:rPr lang="ru-RU" sz="1800" dirty="0" smtClean="0">
                <a:latin typeface="Monotype Corsiva" pitchFamily="66" charset="0"/>
              </a:rPr>
              <a:t>дворцовый переворот; вступление на престол; начало въезда иностранных колонистов в Россию</a:t>
            </a:r>
          </a:p>
          <a:p>
            <a:pPr>
              <a:buNone/>
            </a:pPr>
            <a:r>
              <a:rPr lang="ru-RU" sz="1800" dirty="0" smtClean="0">
                <a:latin typeface="Monotype Corsiva" pitchFamily="66" charset="0"/>
              </a:rPr>
              <a:t>1765 г – создание Императорского Вольного экономического общества</a:t>
            </a:r>
          </a:p>
          <a:p>
            <a:pPr>
              <a:buNone/>
            </a:pPr>
            <a:r>
              <a:rPr lang="ru-RU" sz="1800" dirty="0" smtClean="0">
                <a:latin typeface="Monotype Corsiva" pitchFamily="66" charset="0"/>
              </a:rPr>
              <a:t>1767 г – выход в свет «Наказа» Екатерины; созыв выборных депутатов в Комиссию по созданию нового свода законов</a:t>
            </a:r>
          </a:p>
          <a:p>
            <a:pPr>
              <a:buNone/>
            </a:pPr>
            <a:r>
              <a:rPr lang="ru-RU" sz="1800" dirty="0" smtClean="0">
                <a:latin typeface="Monotype Corsiva" pitchFamily="66" charset="0"/>
              </a:rPr>
              <a:t>1767 – 1768 гг.- работа Комиссии над новым уложением</a:t>
            </a:r>
          </a:p>
          <a:p>
            <a:pPr>
              <a:buNone/>
            </a:pPr>
            <a:r>
              <a:rPr lang="ru-RU" sz="1800" dirty="0" smtClean="0">
                <a:solidFill>
                  <a:srgbClr val="C00000"/>
                </a:solidFill>
                <a:latin typeface="Monotype Corsiva" pitchFamily="66" charset="0"/>
              </a:rPr>
              <a:t>1768 – 1774 </a:t>
            </a:r>
            <a:r>
              <a:rPr lang="ru-RU" sz="1800" dirty="0" err="1" smtClean="0">
                <a:solidFill>
                  <a:srgbClr val="C00000"/>
                </a:solidFill>
                <a:latin typeface="Monotype Corsiva" pitchFamily="66" charset="0"/>
              </a:rPr>
              <a:t>гг</a:t>
            </a:r>
            <a:r>
              <a:rPr lang="ru-RU" sz="1800" dirty="0" smtClean="0">
                <a:solidFill>
                  <a:srgbClr val="C00000"/>
                </a:solidFill>
                <a:latin typeface="Monotype Corsiva" pitchFamily="66" charset="0"/>
              </a:rPr>
              <a:t> – </a:t>
            </a:r>
            <a:r>
              <a:rPr lang="ru-RU" sz="1800" dirty="0" smtClean="0">
                <a:latin typeface="Monotype Corsiva" pitchFamily="66" charset="0"/>
              </a:rPr>
              <a:t>первая Русско – турецкая война</a:t>
            </a:r>
          </a:p>
          <a:p>
            <a:pPr>
              <a:buNone/>
            </a:pPr>
            <a:r>
              <a:rPr lang="ru-RU" sz="1800" dirty="0" smtClean="0">
                <a:latin typeface="Monotype Corsiva" pitchFamily="66" charset="0"/>
              </a:rPr>
              <a:t>1771 г – Чумной бунт в Москве</a:t>
            </a:r>
          </a:p>
          <a:p>
            <a:pPr>
              <a:buNone/>
            </a:pPr>
            <a:r>
              <a:rPr lang="ru-RU" sz="1800" dirty="0" smtClean="0">
                <a:latin typeface="Monotype Corsiva" pitchFamily="66" charset="0"/>
              </a:rPr>
              <a:t>1773  г – восстание Емельяна Пугачёва</a:t>
            </a:r>
          </a:p>
          <a:p>
            <a:pPr>
              <a:buNone/>
            </a:pPr>
            <a:r>
              <a:rPr lang="ru-RU" sz="1800" dirty="0" smtClean="0">
                <a:latin typeface="Monotype Corsiva" pitchFamily="66" charset="0"/>
              </a:rPr>
              <a:t>1775 г – издание «Учреждения для управления губернией»</a:t>
            </a:r>
          </a:p>
          <a:p>
            <a:pPr>
              <a:buNone/>
            </a:pPr>
            <a:r>
              <a:rPr lang="ru-RU" sz="1800" dirty="0" smtClean="0">
                <a:latin typeface="Monotype Corsiva" pitchFamily="66" charset="0"/>
              </a:rPr>
              <a:t>1785 г – издание жалованных грамот дворянам и горожанам</a:t>
            </a:r>
          </a:p>
          <a:p>
            <a:pPr>
              <a:buNone/>
            </a:pPr>
            <a:r>
              <a:rPr lang="ru-RU" sz="1800" dirty="0" smtClean="0">
                <a:latin typeface="Monotype Corsiva" pitchFamily="66" charset="0"/>
              </a:rPr>
              <a:t>1792 г – раздел Польши</a:t>
            </a:r>
          </a:p>
          <a:p>
            <a:pPr>
              <a:buNone/>
            </a:pPr>
            <a:r>
              <a:rPr lang="ru-RU" sz="1800" dirty="0" smtClean="0">
                <a:solidFill>
                  <a:srgbClr val="C00000"/>
                </a:solidFill>
                <a:latin typeface="Monotype Corsiva" pitchFamily="66" charset="0"/>
              </a:rPr>
              <a:t>1795 г </a:t>
            </a:r>
            <a:r>
              <a:rPr lang="ru-RU" sz="1800" dirty="0" smtClean="0">
                <a:latin typeface="Monotype Corsiva" pitchFamily="66" charset="0"/>
              </a:rPr>
              <a:t>– второй раздел Польши</a:t>
            </a:r>
          </a:p>
          <a:p>
            <a:endParaRPr lang="ru-RU" sz="20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92D050"/>
                </a:solidFill>
                <a:latin typeface="Monotype Corsiva" pitchFamily="66" charset="0"/>
              </a:rPr>
              <a:t>Император</a:t>
            </a:r>
            <a:br>
              <a:rPr lang="ru-RU" sz="2800" dirty="0" smtClean="0">
                <a:solidFill>
                  <a:srgbClr val="92D050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rgbClr val="92D050"/>
                </a:solidFill>
                <a:latin typeface="Monotype Corsiva" pitchFamily="66" charset="0"/>
              </a:rPr>
              <a:t>Павел </a:t>
            </a:r>
            <a:r>
              <a:rPr lang="en-US" sz="2800" dirty="0" smtClean="0">
                <a:solidFill>
                  <a:srgbClr val="92D050"/>
                </a:solidFill>
                <a:latin typeface="Monotype Corsiva" pitchFamily="66" charset="0"/>
              </a:rPr>
              <a:t>I </a:t>
            </a:r>
            <a:r>
              <a:rPr lang="ru-RU" sz="2800" dirty="0" smtClean="0">
                <a:solidFill>
                  <a:srgbClr val="92D050"/>
                </a:solidFill>
                <a:latin typeface="Monotype Corsiva" pitchFamily="66" charset="0"/>
              </a:rPr>
              <a:t> Петрович</a:t>
            </a:r>
            <a:endParaRPr lang="ru-RU" sz="2800" dirty="0">
              <a:solidFill>
                <a:srgbClr val="92D05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4042792" cy="4602163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Monotype Corsiva" pitchFamily="66" charset="0"/>
              </a:rPr>
              <a:t>Напрасно  считают его каким – то случайным эпизодом нашей истории, печальным капризом недоброжелательной к нам судьбы, не имеющим внутренней связи с предшествующим временем и ничего не давшим дальнейшему: нет, это царствование органически связано как протест  - с прошедшим, а как первый неудачный опыт новой политики, как назидательный урок для преемников – с будущим.</a:t>
            </a:r>
          </a:p>
          <a:p>
            <a:pPr algn="r"/>
            <a:r>
              <a:rPr lang="ru-RU" sz="2200" dirty="0" smtClean="0">
                <a:latin typeface="Monotype Corsiva" pitchFamily="66" charset="0"/>
              </a:rPr>
              <a:t>В.О. Ключевский</a:t>
            </a:r>
            <a:endParaRPr lang="ru-RU" sz="22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11960" y="273050"/>
            <a:ext cx="4680520" cy="585311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92D050"/>
                </a:solidFill>
                <a:latin typeface="Monotype Corsiva" pitchFamily="66" charset="0"/>
              </a:rPr>
              <a:t>Вехи правления</a:t>
            </a:r>
          </a:p>
          <a:p>
            <a:pPr>
              <a:buNone/>
            </a:pPr>
            <a:r>
              <a:rPr lang="ru-RU" sz="2400" dirty="0" smtClean="0">
                <a:solidFill>
                  <a:srgbClr val="92D050"/>
                </a:solidFill>
                <a:latin typeface="Monotype Corsiva" pitchFamily="66" charset="0"/>
              </a:rPr>
              <a:t>1796 г </a:t>
            </a:r>
            <a:r>
              <a:rPr lang="ru-RU" sz="2400" dirty="0" smtClean="0">
                <a:latin typeface="Monotype Corsiva" pitchFamily="66" charset="0"/>
              </a:rPr>
              <a:t>– вступление на престол; перезахоронение праха Петра </a:t>
            </a:r>
            <a:r>
              <a:rPr lang="en-US" sz="2400" dirty="0" smtClean="0">
                <a:latin typeface="Monotype Corsiva" pitchFamily="66" charset="0"/>
              </a:rPr>
              <a:t>III</a:t>
            </a:r>
          </a:p>
          <a:p>
            <a:pPr>
              <a:buNone/>
            </a:pPr>
            <a:r>
              <a:rPr lang="en-US" sz="2400" dirty="0" smtClean="0">
                <a:latin typeface="Monotype Corsiva" pitchFamily="66" charset="0"/>
              </a:rPr>
              <a:t>1797 </a:t>
            </a:r>
            <a:r>
              <a:rPr lang="ru-RU" sz="2400" dirty="0" smtClean="0">
                <a:latin typeface="Monotype Corsiva" pitchFamily="66" charset="0"/>
              </a:rPr>
              <a:t>г – военная и крестьянская реформы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1798 г – союз с Австрией и Англией против Франции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1799 г – первый заговор против Павла</a:t>
            </a:r>
          </a:p>
          <a:p>
            <a:pPr>
              <a:buNone/>
            </a:pPr>
            <a:r>
              <a:rPr lang="ru-RU" sz="2400" dirty="0" smtClean="0">
                <a:solidFill>
                  <a:srgbClr val="92D050"/>
                </a:solidFill>
                <a:latin typeface="Monotype Corsiva" pitchFamily="66" charset="0"/>
              </a:rPr>
              <a:t>1800 г </a:t>
            </a:r>
            <a:r>
              <a:rPr lang="ru-RU" sz="2400" dirty="0" smtClean="0">
                <a:latin typeface="Monotype Corsiva" pitchFamily="66" charset="0"/>
              </a:rPr>
              <a:t>– смерть генералиссимуса А.в. Суворова; формирование второго заговора против императора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Император</a:t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Александр </a:t>
            </a:r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I </a:t>
            </a: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Павлович</a:t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Благословенный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latin typeface="Monotype Corsiva" pitchFamily="66" charset="0"/>
              </a:rPr>
              <a:t>После царя Алексея Михайловича император Александр производил наиболее приятное впечатление, вызывал к себе сочувствие своими личными качествами; это был роскошный, но только тепличный цветок, не успевший или не умевший акклиматизироваться на русской почве. Он рос и цвёл роскошно, пока стояла хорошая погода, а как подули северные бури, как наступило наше русское ненастье, он завял и опустился.</a:t>
            </a:r>
          </a:p>
          <a:p>
            <a:pPr algn="r"/>
            <a:r>
              <a:rPr lang="ru-RU" sz="1800" dirty="0" smtClean="0">
                <a:latin typeface="Monotype Corsiva" pitchFamily="66" charset="0"/>
              </a:rPr>
              <a:t>В.О. Ключевский </a:t>
            </a:r>
            <a:endParaRPr lang="ru-RU" sz="18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Вехи правления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1801 г – указ о разрешении крепостным покупать землю в собственность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1803 г – указ о возможности выкупа крепостными целых селений вместе с землёй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1805 г – поражение русской армии под Аустерлицем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1808 г – начало реформы российской армии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1810 г – издание «Введения к уложению государственных законов»</a:t>
            </a:r>
          </a:p>
          <a:p>
            <a:pPr marL="594360" indent="-457200">
              <a:buNone/>
            </a:pPr>
            <a:r>
              <a:rPr lang="ru-RU" sz="2000" dirty="0" smtClean="0">
                <a:latin typeface="Monotype Corsiva" pitchFamily="66" charset="0"/>
              </a:rPr>
              <a:t>1811 г  – создание Государственного совета при императоре</a:t>
            </a:r>
          </a:p>
          <a:p>
            <a:pPr marL="594360" indent="-457200">
              <a:buNone/>
            </a:pPr>
            <a:r>
              <a:rPr lang="ru-RU" sz="2000" dirty="0" smtClean="0">
                <a:latin typeface="Monotype Corsiva" pitchFamily="66" charset="0"/>
              </a:rPr>
              <a:t>1812 г – Отечественная война</a:t>
            </a:r>
          </a:p>
          <a:p>
            <a:pPr marL="594360" indent="-457200">
              <a:buNone/>
            </a:pPr>
            <a:r>
              <a:rPr lang="ru-RU" sz="2000" dirty="0" smtClean="0">
                <a:latin typeface="Monotype Corsiva" pitchFamily="66" charset="0"/>
              </a:rPr>
              <a:t>1821 г – создание тайных обществ в России</a:t>
            </a:r>
          </a:p>
          <a:p>
            <a:pPr marL="594360" indent="-457200">
              <a:buNone/>
            </a:pPr>
            <a:r>
              <a:rPr lang="ru-RU" sz="2000" dirty="0" smtClean="0">
                <a:latin typeface="Monotype Corsiva" pitchFamily="66" charset="0"/>
              </a:rPr>
              <a:t>1822 г – отказ Константина Павловича от престола</a:t>
            </a:r>
          </a:p>
          <a:p>
            <a:pPr marL="594360" indent="-457200">
              <a:buNone/>
            </a:pPr>
            <a:r>
              <a:rPr lang="ru-RU" sz="2000" dirty="0" smtClean="0">
                <a:latin typeface="Monotype Corsiva" pitchFamily="66" charset="0"/>
              </a:rPr>
              <a:t>1823 г – написание особого манифеста о передаче власти Николаю Павловичу</a:t>
            </a:r>
          </a:p>
          <a:p>
            <a:pPr>
              <a:buNone/>
            </a:pP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Император </a:t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Николай </a:t>
            </a:r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I </a:t>
            </a: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Павлович 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750" dirty="0" smtClean="0">
                <a:latin typeface="Monotype Corsiva" pitchFamily="66" charset="0"/>
              </a:rPr>
              <a:t>	В первое время… новый император был близок к мысли о реформах, но он поставил себе ближайшей задачей предварительно войти в положение дел и принялся усердно изучать самые грязные подробности…</a:t>
            </a:r>
          </a:p>
          <a:p>
            <a:r>
              <a:rPr lang="ru-RU" sz="1750" dirty="0" smtClean="0">
                <a:latin typeface="Monotype Corsiva" pitchFamily="66" charset="0"/>
              </a:rPr>
              <a:t>	Он одобрял все хорошие  предложения, которые могли поправить дело, но никогда не решался их осуществить… Поддерживать существующий порядок – вот программа нового правительства.</a:t>
            </a:r>
          </a:p>
          <a:p>
            <a:pPr algn="r"/>
            <a:r>
              <a:rPr lang="ru-RU" sz="1800" dirty="0" smtClean="0">
                <a:latin typeface="Monotype Corsiva" pitchFamily="66" charset="0"/>
              </a:rPr>
              <a:t>В. О. Ключевский</a:t>
            </a:r>
          </a:p>
          <a:p>
            <a:endParaRPr lang="ru-RU" sz="18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Вехи правления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1825 г – междуцарствие; восстание декабристов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1826 г – расправа с заговорщиками; создание Секретного комитета4 учреждение  корпуса жандармов и </a:t>
            </a:r>
            <a:r>
              <a:rPr lang="en-US" sz="2400" dirty="0" smtClean="0">
                <a:latin typeface="Monotype Corsiva" pitchFamily="66" charset="0"/>
              </a:rPr>
              <a:t>III </a:t>
            </a:r>
            <a:r>
              <a:rPr lang="ru-RU" sz="2400" dirty="0" smtClean="0">
                <a:latin typeface="Monotype Corsiva" pitchFamily="66" charset="0"/>
              </a:rPr>
              <a:t>отделения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1826 – 1830 гг. – работа над сводом законов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1827 г – война с Персией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1828- 1829 гг. – Русско – турецкая война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1831 – 1836 гг. – ликвидация военных поселений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1833 г – мирный договор с Турцией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1853 г – начало Крымской войны</a:t>
            </a:r>
          </a:p>
          <a:p>
            <a:pPr>
              <a:buNone/>
            </a:pP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Император</a:t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Александр </a:t>
            </a:r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 II </a:t>
            </a: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 Николаевич</a:t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освободитель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Он имел смелость и разумность отменить крепостное право и приступить к строительству правового государства, но при этом оставался фактически пленником той системы, фундамент которой начал упразднять своими реформами</a:t>
            </a:r>
          </a:p>
          <a:p>
            <a:pPr algn="r"/>
            <a:r>
              <a:rPr lang="ru-RU" sz="2400" dirty="0" smtClean="0">
                <a:latin typeface="Monotype Corsiva" pitchFamily="66" charset="0"/>
              </a:rPr>
              <a:t>Л.Г. Захарова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Вехи правления</a:t>
            </a:r>
          </a:p>
          <a:p>
            <a:pPr>
              <a:buNone/>
            </a:pPr>
            <a:r>
              <a:rPr lang="ru-RU" sz="1850" dirty="0" smtClean="0">
                <a:latin typeface="Monotype Corsiva" pitchFamily="66" charset="0"/>
              </a:rPr>
              <a:t>1855 г – вступление на престол; ликвидация высшего цензурного комитета</a:t>
            </a:r>
          </a:p>
          <a:p>
            <a:pPr>
              <a:buNone/>
            </a:pPr>
            <a:r>
              <a:rPr lang="ru-RU" sz="1850" dirty="0" smtClean="0">
                <a:latin typeface="Monotype Corsiva" pitchFamily="66" charset="0"/>
              </a:rPr>
              <a:t>1856 г – заключение Парижского мира; коронация императора</a:t>
            </a:r>
          </a:p>
          <a:p>
            <a:pPr>
              <a:buNone/>
            </a:pPr>
            <a:r>
              <a:rPr lang="ru-RU" sz="1850" dirty="0" smtClean="0">
                <a:latin typeface="Monotype Corsiva" pitchFamily="66" charset="0"/>
              </a:rPr>
              <a:t>1857 г – опубликование правительственной программы по отмене крепостного права</a:t>
            </a:r>
          </a:p>
          <a:p>
            <a:pPr>
              <a:buNone/>
            </a:pPr>
            <a:r>
              <a:rPr lang="ru-RU" sz="1850" dirty="0" smtClean="0">
                <a:latin typeface="Monotype Corsiva" pitchFamily="66" charset="0"/>
              </a:rPr>
              <a:t>1861 г – отмена крепостного права</a:t>
            </a:r>
          </a:p>
          <a:p>
            <a:pPr>
              <a:buNone/>
            </a:pPr>
            <a:r>
              <a:rPr lang="ru-RU" sz="1850" dirty="0" smtClean="0">
                <a:latin typeface="Monotype Corsiva" pitchFamily="66" charset="0"/>
              </a:rPr>
              <a:t>1865 г – смерть старшего сына</a:t>
            </a:r>
          </a:p>
          <a:p>
            <a:pPr>
              <a:buNone/>
            </a:pPr>
            <a:r>
              <a:rPr lang="ru-RU" sz="1850" dirty="0" smtClean="0">
                <a:latin typeface="Monotype Corsiva" pitchFamily="66" charset="0"/>
              </a:rPr>
              <a:t>1866 г – первое покушение на жизнь императора; развитие отношений с США и Китаем</a:t>
            </a:r>
          </a:p>
          <a:p>
            <a:pPr>
              <a:buNone/>
            </a:pPr>
            <a:r>
              <a:rPr lang="ru-RU" sz="1850" dirty="0" smtClean="0">
                <a:latin typeface="Monotype Corsiva" pitchFamily="66" charset="0"/>
              </a:rPr>
              <a:t>1867 г – визит во Францию; второе покушение на жизнь императора</a:t>
            </a:r>
          </a:p>
          <a:p>
            <a:pPr>
              <a:buNone/>
            </a:pPr>
            <a:r>
              <a:rPr lang="ru-RU" sz="1850" dirty="0" smtClean="0">
                <a:latin typeface="Monotype Corsiva" pitchFamily="66" charset="0"/>
              </a:rPr>
              <a:t>1870 г – принятие законодательства о городском самоуправлении</a:t>
            </a:r>
          </a:p>
          <a:p>
            <a:pPr>
              <a:buNone/>
            </a:pPr>
            <a:r>
              <a:rPr lang="ru-RU" sz="1850" dirty="0" smtClean="0">
                <a:latin typeface="Monotype Corsiva" pitchFamily="66" charset="0"/>
              </a:rPr>
              <a:t>1874 г – принятие закона о всеобщей воинской повинности</a:t>
            </a:r>
          </a:p>
          <a:p>
            <a:pPr>
              <a:buNone/>
            </a:pPr>
            <a:r>
              <a:rPr lang="ru-RU" sz="1850" dirty="0" smtClean="0">
                <a:latin typeface="Monotype Corsiva" pitchFamily="66" charset="0"/>
              </a:rPr>
              <a:t>1880 г – смерть императрицы; заключение брака с княжной Долгоруковой</a:t>
            </a:r>
          </a:p>
          <a:p>
            <a:pPr>
              <a:buNone/>
            </a:pPr>
            <a:r>
              <a:rPr lang="ru-RU" sz="1850" dirty="0" smtClean="0">
                <a:latin typeface="Monotype Corsiva" pitchFamily="66" charset="0"/>
              </a:rPr>
              <a:t>1881 г – подписание доклада Секретной комиссии</a:t>
            </a:r>
          </a:p>
          <a:p>
            <a:pPr>
              <a:buNone/>
            </a:pPr>
            <a:endParaRPr lang="ru-RU" sz="2000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6"/>
            <a:ext cx="7772400" cy="1500197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Monotype Corsiva" pitchFamily="66" charset="0"/>
              </a:rPr>
              <a:t>М</a:t>
            </a: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еждуцарствие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3"/>
            <a:ext cx="6400800" cy="299561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1613 г </a:t>
            </a:r>
            <a:r>
              <a:rPr lang="ru-RU" dirty="0" smtClean="0">
                <a:latin typeface="Monotype Corsiva" pitchFamily="66" charset="0"/>
              </a:rPr>
              <a:t>– Кому быть на российском престоле?</a:t>
            </a:r>
          </a:p>
          <a:p>
            <a:r>
              <a:rPr lang="ru-RU" dirty="0" smtClean="0">
                <a:latin typeface="Monotype Corsiva" pitchFamily="66" charset="0"/>
              </a:rPr>
              <a:t>Царём должен быть только русский человек</a:t>
            </a:r>
          </a:p>
          <a:p>
            <a:r>
              <a:rPr lang="ru-RU" dirty="0" smtClean="0">
                <a:latin typeface="Monotype Corsiva" pitchFamily="66" charset="0"/>
              </a:rPr>
              <a:t>21 февраля 1613 года на Земском соборе выкрикнули имя Михаила Фёдоровича Романова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Император</a:t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Александр </a:t>
            </a:r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III </a:t>
            </a: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Александрович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Monotype Corsiva" pitchFamily="66" charset="0"/>
              </a:rPr>
              <a:t>Остановив  Россию в её движении к преобразованиям, Александр </a:t>
            </a:r>
            <a:r>
              <a:rPr lang="en-US" sz="2000" dirty="0" smtClean="0">
                <a:latin typeface="Monotype Corsiva" pitchFamily="66" charset="0"/>
              </a:rPr>
              <a:t>III </a:t>
            </a:r>
            <a:r>
              <a:rPr lang="ru-RU" sz="2000" dirty="0" smtClean="0">
                <a:latin typeface="Monotype Corsiva" pitchFamily="66" charset="0"/>
              </a:rPr>
              <a:t> разрушил надежды на мирное эволюционное  её развитие. Он оставил сыну тяжёлое наследство: страну с нерешёнными социальными и политическими проблемами, сословными и классовыми противоречиями, обострению которых способствовал</a:t>
            </a:r>
          </a:p>
          <a:p>
            <a:pPr algn="r"/>
            <a:r>
              <a:rPr lang="ru-RU" sz="2000" dirty="0" smtClean="0">
                <a:latin typeface="Monotype Corsiva" pitchFamily="66" charset="0"/>
              </a:rPr>
              <a:t>В. А. Твардовская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Вехи правления</a:t>
            </a:r>
          </a:p>
          <a:p>
            <a:pPr>
              <a:buNone/>
            </a:pPr>
            <a:r>
              <a:rPr lang="ru-RU" sz="1800" dirty="0" smtClean="0">
                <a:latin typeface="Monotype Corsiva" pitchFamily="66" charset="0"/>
              </a:rPr>
              <a:t>1881 г – казнь народовольцев; манифест о незыблемости самодержавной власти; издание «Положения о мерах к охранению государственного порядка и общественного спокойствия»</a:t>
            </a:r>
          </a:p>
          <a:p>
            <a:pPr>
              <a:buNone/>
            </a:pPr>
            <a:r>
              <a:rPr lang="ru-RU" sz="1800" dirty="0" smtClean="0">
                <a:latin typeface="Monotype Corsiva" pitchFamily="66" charset="0"/>
              </a:rPr>
              <a:t>1882 г – отклонение проекта Земского собора; закон о запрещении труда малолетних детей</a:t>
            </a:r>
          </a:p>
          <a:p>
            <a:pPr>
              <a:buNone/>
            </a:pPr>
            <a:r>
              <a:rPr lang="ru-RU" sz="1800" dirty="0" smtClean="0">
                <a:latin typeface="Monotype Corsiva" pitchFamily="66" charset="0"/>
              </a:rPr>
              <a:t>1883 г – коронация императора</a:t>
            </a:r>
          </a:p>
          <a:p>
            <a:pPr>
              <a:buNone/>
            </a:pPr>
            <a:r>
              <a:rPr lang="ru-RU" sz="1800" dirty="0" smtClean="0">
                <a:latin typeface="Monotype Corsiva" pitchFamily="66" charset="0"/>
              </a:rPr>
              <a:t>1884 г – контрреформа высшего образования в России</a:t>
            </a:r>
          </a:p>
          <a:p>
            <a:pPr>
              <a:buNone/>
            </a:pPr>
            <a:r>
              <a:rPr lang="ru-RU" sz="1800" dirty="0" smtClean="0">
                <a:latin typeface="Monotype Corsiva" pitchFamily="66" charset="0"/>
              </a:rPr>
              <a:t>1885 г – учреждение Дворянского банка; издание закона о запрете ночного труда женщин и детей</a:t>
            </a:r>
          </a:p>
          <a:p>
            <a:pPr>
              <a:buNone/>
            </a:pPr>
            <a:r>
              <a:rPr lang="ru-RU" sz="1800" dirty="0" smtClean="0">
                <a:latin typeface="Monotype Corsiva" pitchFamily="66" charset="0"/>
              </a:rPr>
              <a:t>1886 г – издание закона о запрете семейного передела в крестьянских хозяйствах; закон о порядке найма и расторжения договоров с рабочими</a:t>
            </a:r>
          </a:p>
          <a:p>
            <a:pPr>
              <a:buNone/>
            </a:pPr>
            <a:r>
              <a:rPr lang="ru-RU" sz="1800" dirty="0" smtClean="0">
                <a:latin typeface="Monotype Corsiva" pitchFamily="66" charset="0"/>
              </a:rPr>
              <a:t>1889 г – начало земской контрреформы</a:t>
            </a:r>
          </a:p>
          <a:p>
            <a:pPr>
              <a:buNone/>
            </a:pPr>
            <a:r>
              <a:rPr lang="ru-RU" sz="1800" dirty="0" smtClean="0">
                <a:latin typeface="Monotype Corsiva" pitchFamily="66" charset="0"/>
              </a:rPr>
              <a:t>1891 г – заключение союза с Францией.</a:t>
            </a:r>
            <a:endParaRPr lang="ru-RU" sz="18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Император </a:t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Николай </a:t>
            </a:r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II </a:t>
            </a: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 Александрович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Monotype Corsiva" pitchFamily="66" charset="0"/>
              </a:rPr>
              <a:t>Царствование Николая </a:t>
            </a:r>
            <a:r>
              <a:rPr lang="en-US" sz="1800" dirty="0" smtClean="0">
                <a:latin typeface="Monotype Corsiva" pitchFamily="66" charset="0"/>
              </a:rPr>
              <a:t>II </a:t>
            </a:r>
            <a:r>
              <a:rPr lang="ru-RU" sz="1800" dirty="0" smtClean="0">
                <a:latin typeface="Monotype Corsiva" pitchFamily="66" charset="0"/>
              </a:rPr>
              <a:t>, начавшись  Ходынкой, было отмечено печатью многих трагических событий истории российской… Какой – то рок, казалось отметил его судьбу скорбной печатью. Это предчувствие постепенно проникло в сознание императора, и он знал, что «Господь ведёт его по пути Иова», надо только перетерпеть, а дальше… Божья воля.</a:t>
            </a:r>
          </a:p>
          <a:p>
            <a:pPr algn="r"/>
            <a:r>
              <a:rPr lang="ru-RU" sz="1800" dirty="0" smtClean="0">
                <a:latin typeface="Monotype Corsiva" pitchFamily="66" charset="0"/>
              </a:rPr>
              <a:t>В.М. Хрусталев</a:t>
            </a:r>
            <a:endParaRPr lang="ru-RU" sz="18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Вехи правления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1896 г – коронация Николая </a:t>
            </a:r>
            <a:r>
              <a:rPr lang="en-US" sz="2000" dirty="0" smtClean="0">
                <a:latin typeface="Monotype Corsiva" pitchFamily="66" charset="0"/>
              </a:rPr>
              <a:t>II</a:t>
            </a:r>
            <a:r>
              <a:rPr lang="ru-RU" sz="2000" dirty="0" smtClean="0">
                <a:latin typeface="Monotype Corsiva" pitchFamily="66" charset="0"/>
              </a:rPr>
              <a:t>; трагедия на ходынском поле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1904 г – Русско – японская война; рождение цесаревича Алексея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1905 г – события Кровавого воскресения; бунт на броненосце «Потёмкин»; общероссийская стачка; издание закона о выборах в Государственную думу; первая Государственная дума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1907 г – вторая и третья Государственные думы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1906 – 1911 </a:t>
            </a:r>
            <a:r>
              <a:rPr lang="ru-RU" sz="2000" dirty="0" err="1" smtClean="0">
                <a:latin typeface="Monotype Corsiva" pitchFamily="66" charset="0"/>
              </a:rPr>
              <a:t>гг</a:t>
            </a:r>
            <a:r>
              <a:rPr lang="ru-RU" sz="2000" dirty="0" smtClean="0">
                <a:latin typeface="Monotype Corsiva" pitchFamily="66" charset="0"/>
              </a:rPr>
              <a:t> – реформы П.А. Столыпина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1914 г – начало Первой мировой войны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1915 г – становление императора во главе действующей армии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1916 г – выступление Николая </a:t>
            </a:r>
            <a:r>
              <a:rPr lang="en-US" sz="2000" dirty="0" smtClean="0">
                <a:latin typeface="Monotype Corsiva" pitchFamily="66" charset="0"/>
              </a:rPr>
              <a:t>II </a:t>
            </a:r>
            <a:r>
              <a:rPr lang="ru-RU" sz="2000" dirty="0" smtClean="0">
                <a:latin typeface="Monotype Corsiva" pitchFamily="66" charset="0"/>
              </a:rPr>
              <a:t>перед депутатами Государственной думы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1917 г – Февральская революция; отречение императора т престола</a:t>
            </a:r>
            <a:endParaRPr lang="ru-RU" sz="20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142984"/>
            <a:ext cx="75009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	После отречения Николай Александрович вместе с семьёй был отправлен в тобольскую ссылку. В октябре 1917 года место ссылки семьи Романовых было изменено на Екатеринбург. Судьба императора и его семьи была решена едва ли не с первых часов победы большевиков в 1917 году. </a:t>
            </a:r>
          </a:p>
          <a:p>
            <a:pPr algn="ctr"/>
            <a:r>
              <a:rPr lang="ru-RU" sz="2800" dirty="0" smtClean="0">
                <a:latin typeface="Monotype Corsiva" pitchFamily="66" charset="0"/>
              </a:rPr>
              <a:t>	16 июля 1918 года семья императора  была расстреляна. </a:t>
            </a:r>
          </a:p>
          <a:p>
            <a:pPr algn="ctr"/>
            <a:r>
              <a:rPr lang="ru-RU" sz="2800" dirty="0" smtClean="0">
                <a:latin typeface="Monotype Corsiva" pitchFamily="66" charset="0"/>
              </a:rPr>
              <a:t>Последние жертвы страшного плана большевиков были расстреляны в Петропавловской крепости 27 января 1919 года.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Дом Романовых в России был уничтожен.</a:t>
            </a:r>
            <a:endParaRPr lang="ru-RU" sz="2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500042"/>
            <a:ext cx="800105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Вместо послесловия</a:t>
            </a:r>
          </a:p>
          <a:p>
            <a:r>
              <a:rPr lang="ru-RU" sz="2400" dirty="0" smtClean="0">
                <a:latin typeface="Monotype Corsiva" pitchFamily="66" charset="0"/>
              </a:rPr>
              <a:t>	О роли личности в истории каждого государства написано немало. Династия Романовых, пришедшая к власти после великой Смуты на Руси правила страной 304 года.</a:t>
            </a:r>
          </a:p>
          <a:p>
            <a:r>
              <a:rPr lang="ru-RU" sz="2400" dirty="0" smtClean="0">
                <a:latin typeface="Monotype Corsiva" pitchFamily="66" charset="0"/>
              </a:rPr>
              <a:t>На протяжении 300 лет на престол всходили монархи династии Романовых. Их было девятнадцать. Среди них мужчины и женщины, юнцы и младенцы, государственные деятели и слабовольные правители, подверженные влиянию фаворитов.</a:t>
            </a:r>
          </a:p>
          <a:p>
            <a:r>
              <a:rPr lang="ru-RU" sz="2400" dirty="0" smtClean="0">
                <a:latin typeface="Monotype Corsiva" pitchFamily="66" charset="0"/>
              </a:rPr>
              <a:t>В плачевном состоянии досталась Россия Романовым. Новая династия принялась за строительство гигантского государства. С конца </a:t>
            </a:r>
            <a:r>
              <a:rPr lang="en-US" sz="2400" dirty="0" smtClean="0">
                <a:latin typeface="Monotype Corsiva" pitchFamily="66" charset="0"/>
              </a:rPr>
              <a:t> XVIII </a:t>
            </a:r>
            <a:r>
              <a:rPr lang="ru-RU" sz="2400" dirty="0" smtClean="0">
                <a:latin typeface="Monotype Corsiva" pitchFamily="66" charset="0"/>
              </a:rPr>
              <a:t>века в Европе династию Романовых именовали династией Романовых – </a:t>
            </a:r>
            <a:r>
              <a:rPr lang="ru-RU" sz="2400" dirty="0" err="1" smtClean="0">
                <a:latin typeface="Monotype Corsiva" pitchFamily="66" charset="0"/>
              </a:rPr>
              <a:t>Голштейн</a:t>
            </a:r>
            <a:r>
              <a:rPr lang="ru-RU" sz="2400" dirty="0" smtClean="0">
                <a:latin typeface="Monotype Corsiva" pitchFamily="66" charset="0"/>
              </a:rPr>
              <a:t> – </a:t>
            </a:r>
            <a:r>
              <a:rPr lang="ru-RU" sz="2400" dirty="0" err="1" smtClean="0">
                <a:latin typeface="Monotype Corsiva" pitchFamily="66" charset="0"/>
              </a:rPr>
              <a:t>Готторпов</a:t>
            </a:r>
            <a:r>
              <a:rPr lang="ru-RU" sz="2400" dirty="0" smtClean="0">
                <a:latin typeface="Monotype Corsiva" pitchFamily="66" charset="0"/>
              </a:rPr>
              <a:t>. Несомненно, что в крови российских самодержцев процент славянской  крови был слишком мал, но русским по праву считается тот, кто владеет русским языком, кто знает историю страны и уважает великих предков.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642918"/>
            <a:ext cx="807249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	«У обычного человека есть биография, у монарха биографии нет. Его биография – история страны… Но представители династии – тоже люди, причем нередко с незаурядными характерами, собственными представлениями о жизни, со своими взглядами на общественные отношения, на движение мирового сообщества. Однако законы истории властно диктуют монархам свои «правила игры». И нередко «биография» страны подминает под себя биографию человека»</a:t>
            </a:r>
          </a:p>
          <a:p>
            <a:pPr algn="r"/>
            <a:r>
              <a:rPr lang="ru-RU" sz="2800" dirty="0" smtClean="0">
                <a:latin typeface="Monotype Corsiva" pitchFamily="66" charset="0"/>
              </a:rPr>
              <a:t>А. Сахаров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0"/>
            <a:ext cx="3008313" cy="1071546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FF0000"/>
                </a:solidFill>
                <a:latin typeface="Monotype Corsiva" pitchFamily="66" charset="0"/>
              </a:rPr>
              <a:t>Царь</a:t>
            </a:r>
            <a:br>
              <a:rPr lang="ru-RU" sz="18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Monotype Corsiva" pitchFamily="66" charset="0"/>
              </a:rPr>
              <a:t>Михаил Фёдорович </a:t>
            </a:r>
            <a:br>
              <a:rPr lang="ru-RU" sz="18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Monotype Corsiva" pitchFamily="66" charset="0"/>
              </a:rPr>
              <a:t>Романов</a:t>
            </a:r>
            <a:endParaRPr lang="ru-RU" sz="1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1" y="1071546"/>
            <a:ext cx="3008313" cy="485778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Monotype Corsiva" pitchFamily="66" charset="0"/>
              </a:rPr>
              <a:t>В царе Михаиле видели не соборного избранника, а племянника царя Фёдора, природного наследного царя…</a:t>
            </a:r>
            <a:endParaRPr lang="ru-RU" sz="1800" dirty="0">
              <a:latin typeface="Monotype Corsiva" pitchFamily="66" charset="0"/>
            </a:endParaRPr>
          </a:p>
          <a:p>
            <a:r>
              <a:rPr lang="ru-RU" sz="1800" dirty="0" smtClean="0">
                <a:latin typeface="Monotype Corsiva" pitchFamily="66" charset="0"/>
              </a:rPr>
              <a:t>Качества его обещали показать, что племянник будет второй дядя, напоминая его умственной и физической хилостью, выйдет добрейшим, кротким царём, при котором не повторятся испытания, пережитые боярством в царствование Грозного и Бориса. Хотели выбрать не способнейшего, а удобнейшего. Так явился родоначальник новой династии, положивший конец смуте.</a:t>
            </a:r>
          </a:p>
          <a:p>
            <a:pPr algn="r"/>
            <a:r>
              <a:rPr lang="ru-RU" sz="1800" dirty="0" smtClean="0">
                <a:latin typeface="Monotype Corsiva" pitchFamily="66" charset="0"/>
              </a:rPr>
              <a:t>В.О. Ключевский </a:t>
            </a:r>
            <a:endParaRPr lang="ru-RU" sz="18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Вехи правления</a:t>
            </a:r>
          </a:p>
          <a:p>
            <a:r>
              <a:rPr lang="ru-RU" sz="2400" dirty="0" smtClean="0">
                <a:latin typeface="Monotype Corsiva" pitchFamily="66" charset="0"/>
              </a:rPr>
              <a:t>1617 г – мирный договор со Швецией; потеря выхода к Балтийскому морю; мирный договор с Польшей</a:t>
            </a:r>
          </a:p>
          <a:p>
            <a:r>
              <a:rPr lang="ru-RU" sz="2400" dirty="0" smtClean="0">
                <a:latin typeface="Monotype Corsiva" pitchFamily="66" charset="0"/>
              </a:rPr>
              <a:t>1619 г – возвращение   Филарета из польского плена</a:t>
            </a:r>
          </a:p>
          <a:p>
            <a:r>
              <a:rPr lang="ru-RU" sz="2400" dirty="0" smtClean="0">
                <a:latin typeface="Monotype Corsiva" pitchFamily="66" charset="0"/>
              </a:rPr>
              <a:t>1626 г – женитьба на Евдокии Стрешневой</a:t>
            </a:r>
          </a:p>
          <a:p>
            <a:r>
              <a:rPr lang="ru-RU" sz="2400" dirty="0" smtClean="0">
                <a:latin typeface="Monotype Corsiva" pitchFamily="66" charset="0"/>
              </a:rPr>
              <a:t>1620-1630 гг.  – появление мануфактур</a:t>
            </a:r>
          </a:p>
          <a:p>
            <a:r>
              <a:rPr lang="ru-RU" sz="2400" dirty="0" smtClean="0">
                <a:latin typeface="Monotype Corsiva" pitchFamily="66" charset="0"/>
              </a:rPr>
              <a:t>1630 г – </a:t>
            </a:r>
            <a:r>
              <a:rPr lang="ru-RU" sz="2400" dirty="0" err="1" smtClean="0">
                <a:latin typeface="Monotype Corsiva" pitchFamily="66" charset="0"/>
              </a:rPr>
              <a:t>Поляновский</a:t>
            </a:r>
            <a:r>
              <a:rPr lang="ru-RU" sz="2400" dirty="0" smtClean="0">
                <a:latin typeface="Monotype Corsiva" pitchFamily="66" charset="0"/>
              </a:rPr>
              <a:t> мир с Польшей</a:t>
            </a:r>
          </a:p>
          <a:p>
            <a:r>
              <a:rPr lang="ru-RU" sz="2400" dirty="0" smtClean="0">
                <a:latin typeface="Monotype Corsiva" pitchFamily="66" charset="0"/>
              </a:rPr>
              <a:t>1630 – 1640 гг. – освоение Сибири</a:t>
            </a:r>
          </a:p>
          <a:p>
            <a:r>
              <a:rPr lang="ru-RU" sz="2400" dirty="0" smtClean="0">
                <a:latin typeface="Monotype Corsiva" pitchFamily="66" charset="0"/>
              </a:rPr>
              <a:t>1633 г – смерть патриарха Филарета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Царь </a:t>
            </a:r>
            <a:b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Алексей Михайлович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Одной ногой он ещё крепко упирался в родную православную старину, а другую уже занёс было за её черту, да так и остался в этом нерешительном положении.</a:t>
            </a:r>
          </a:p>
          <a:p>
            <a:endParaRPr lang="ru-RU" sz="2400" dirty="0">
              <a:latin typeface="Monotype Corsiva" pitchFamily="66" charset="0"/>
            </a:endParaRPr>
          </a:p>
          <a:p>
            <a:pPr algn="r"/>
            <a:r>
              <a:rPr lang="ru-RU" sz="2400" dirty="0" smtClean="0">
                <a:latin typeface="Monotype Corsiva" pitchFamily="66" charset="0"/>
              </a:rPr>
              <a:t>В.О. Ключевский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Вехи правления</a:t>
            </a:r>
          </a:p>
          <a:p>
            <a:r>
              <a:rPr lang="ru-RU" sz="1900" dirty="0" smtClean="0">
                <a:latin typeface="Monotype Corsiva" pitchFamily="66" charset="0"/>
              </a:rPr>
              <a:t>1646 г – введение системы налогообложения</a:t>
            </a:r>
          </a:p>
          <a:p>
            <a:r>
              <a:rPr lang="ru-RU" sz="1900" dirty="0" smtClean="0">
                <a:latin typeface="Monotype Corsiva" pitchFamily="66" charset="0"/>
              </a:rPr>
              <a:t>1648 г – бунт против бояр</a:t>
            </a:r>
          </a:p>
          <a:p>
            <a:r>
              <a:rPr lang="ru-RU" sz="1900" dirty="0" smtClean="0">
                <a:latin typeface="Monotype Corsiva" pitchFamily="66" charset="0"/>
              </a:rPr>
              <a:t>1648 – 1649 </a:t>
            </a:r>
            <a:r>
              <a:rPr lang="ru-RU" sz="1900" dirty="0" err="1" smtClean="0">
                <a:latin typeface="Monotype Corsiva" pitchFamily="66" charset="0"/>
              </a:rPr>
              <a:t>гг</a:t>
            </a:r>
            <a:r>
              <a:rPr lang="ru-RU" sz="1900" dirty="0" smtClean="0">
                <a:latin typeface="Monotype Corsiva" pitchFamily="66" charset="0"/>
              </a:rPr>
              <a:t> – разработка и утверждение Земским собором нового свода законов.</a:t>
            </a:r>
          </a:p>
          <a:p>
            <a:r>
              <a:rPr lang="ru-RU" sz="1900" dirty="0" smtClean="0">
                <a:latin typeface="Monotype Corsiva" pitchFamily="66" charset="0"/>
              </a:rPr>
              <a:t>1652 г – возведение митрополита Никона на патриарший престол</a:t>
            </a:r>
          </a:p>
          <a:p>
            <a:r>
              <a:rPr lang="ru-RU" sz="1900" dirty="0" smtClean="0">
                <a:latin typeface="Monotype Corsiva" pitchFamily="66" charset="0"/>
              </a:rPr>
              <a:t>1653 г – воссоединение Украины с Россией</a:t>
            </a:r>
          </a:p>
          <a:p>
            <a:r>
              <a:rPr lang="ru-RU" sz="1900" dirty="0" smtClean="0">
                <a:latin typeface="Monotype Corsiva" pitchFamily="66" charset="0"/>
              </a:rPr>
              <a:t>1654 г – денежная реформа; создание приказа Тайных дел</a:t>
            </a:r>
          </a:p>
          <a:p>
            <a:r>
              <a:rPr lang="ru-RU" sz="1900" dirty="0" smtClean="0">
                <a:latin typeface="Monotype Corsiva" pitchFamily="66" charset="0"/>
              </a:rPr>
              <a:t>1658 г – заключение мирного договора со Швецией</a:t>
            </a:r>
          </a:p>
          <a:p>
            <a:r>
              <a:rPr lang="ru-RU" sz="1900" dirty="0" smtClean="0">
                <a:latin typeface="Monotype Corsiva" pitchFamily="66" charset="0"/>
              </a:rPr>
              <a:t>1662 г – Медный бунт</a:t>
            </a:r>
          </a:p>
          <a:p>
            <a:r>
              <a:rPr lang="ru-RU" sz="1900" dirty="0" smtClean="0">
                <a:latin typeface="Monotype Corsiva" pitchFamily="66" charset="0"/>
              </a:rPr>
              <a:t>1666 г - -раскол православной церкви</a:t>
            </a:r>
          </a:p>
          <a:p>
            <a:r>
              <a:rPr lang="ru-RU" sz="1900" dirty="0" smtClean="0">
                <a:latin typeface="Monotype Corsiva" pitchFamily="66" charset="0"/>
              </a:rPr>
              <a:t>1667 г – </a:t>
            </a:r>
            <a:r>
              <a:rPr lang="ru-RU" sz="1900" dirty="0" err="1" smtClean="0">
                <a:latin typeface="Monotype Corsiva" pitchFamily="66" charset="0"/>
              </a:rPr>
              <a:t>Андрусовское</a:t>
            </a:r>
            <a:r>
              <a:rPr lang="ru-RU" sz="1900" dirty="0" smtClean="0">
                <a:latin typeface="Monotype Corsiva" pitchFamily="66" charset="0"/>
              </a:rPr>
              <a:t> перемирие с Речью </a:t>
            </a:r>
            <a:r>
              <a:rPr lang="ru-RU" sz="1900" dirty="0" err="1" smtClean="0">
                <a:latin typeface="Monotype Corsiva" pitchFamily="66" charset="0"/>
              </a:rPr>
              <a:t>Посполитой</a:t>
            </a:r>
            <a:endParaRPr lang="ru-RU" sz="1900" dirty="0" smtClean="0">
              <a:latin typeface="Monotype Corsiva" pitchFamily="66" charset="0"/>
            </a:endParaRPr>
          </a:p>
          <a:p>
            <a:r>
              <a:rPr lang="ru-RU" sz="1900" dirty="0" smtClean="0">
                <a:latin typeface="Monotype Corsiva" pitchFamily="66" charset="0"/>
              </a:rPr>
              <a:t>1670 г – смерть царевича Алексея; крестьянская война под предводительством Степана Разина</a:t>
            </a:r>
          </a:p>
          <a:p>
            <a:r>
              <a:rPr lang="ru-RU" sz="1900" dirty="0" smtClean="0">
                <a:latin typeface="Monotype Corsiva" pitchFamily="66" charset="0"/>
              </a:rPr>
              <a:t>1671 г – казнь Разина</a:t>
            </a:r>
            <a:endParaRPr lang="ru-RU" sz="19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Царь </a:t>
            </a:r>
            <a:b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Фёдор Алексеевич</a:t>
            </a:r>
            <a:endParaRPr lang="ru-RU" sz="3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Monotype Corsiva" pitchFamily="66" charset="0"/>
              </a:rPr>
              <a:t>Молодой государь был по достоинству «одарён постоянством царским» , благочестием, </a:t>
            </a:r>
            <a:r>
              <a:rPr lang="ru-RU" sz="2000" dirty="0" err="1" smtClean="0">
                <a:latin typeface="Monotype Corsiva" pitchFamily="66" charset="0"/>
              </a:rPr>
              <a:t>любезностию</a:t>
            </a:r>
            <a:r>
              <a:rPr lang="ru-RU" sz="2000" dirty="0" smtClean="0">
                <a:latin typeface="Monotype Corsiva" pitchFamily="66" charset="0"/>
              </a:rPr>
              <a:t>, «долготерпением  и милосердием дивным» , воистину «сей </a:t>
            </a:r>
            <a:r>
              <a:rPr lang="ru-RU" sz="2000" dirty="0" err="1" smtClean="0">
                <a:latin typeface="Monotype Corsiva" pitchFamily="66" charset="0"/>
              </a:rPr>
              <a:t>бе</a:t>
            </a:r>
            <a:r>
              <a:rPr lang="ru-RU" sz="2000" dirty="0" smtClean="0">
                <a:latin typeface="Monotype Corsiva" pitchFamily="66" charset="0"/>
              </a:rPr>
              <a:t> престол мудрости, совета сокровище, царских и гражданских уставов охранение и укрепление, прением решение, царству Российскому утверждение».</a:t>
            </a:r>
          </a:p>
          <a:p>
            <a:pPr algn="r"/>
            <a:r>
              <a:rPr lang="ru-RU" sz="2000" dirty="0" smtClean="0">
                <a:latin typeface="Monotype Corsiva" pitchFamily="66" charset="0"/>
              </a:rPr>
              <a:t>Из парусины на стене Архангельского собора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Вехи правления</a:t>
            </a:r>
            <a:endParaRPr lang="en-US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en-US" sz="2400" dirty="0" smtClean="0">
                <a:latin typeface="Monotype Corsiva" pitchFamily="66" charset="0"/>
              </a:rPr>
              <a:t>1677 </a:t>
            </a:r>
            <a:r>
              <a:rPr lang="ru-RU" sz="2400" dirty="0" smtClean="0">
                <a:latin typeface="Monotype Corsiva" pitchFamily="66" charset="0"/>
              </a:rPr>
              <a:t>г – прекращение военных действий в Азове</a:t>
            </a:r>
          </a:p>
          <a:p>
            <a:r>
              <a:rPr lang="ru-RU" sz="2400" dirty="0" smtClean="0">
                <a:latin typeface="Monotype Corsiva" pitchFamily="66" charset="0"/>
              </a:rPr>
              <a:t>1678 г – уничтожение крепости Чигирин; продление перемирия с Речью </a:t>
            </a:r>
            <a:r>
              <a:rPr lang="ru-RU" sz="2400" dirty="0" err="1" smtClean="0">
                <a:latin typeface="Monotype Corsiva" pitchFamily="66" charset="0"/>
              </a:rPr>
              <a:t>Посполитой</a:t>
            </a:r>
            <a:r>
              <a:rPr lang="ru-RU" sz="2400" dirty="0" smtClean="0">
                <a:latin typeface="Monotype Corsiva" pitchFamily="66" charset="0"/>
              </a:rPr>
              <a:t>; начало военной реформы; перепись населения</a:t>
            </a:r>
          </a:p>
          <a:p>
            <a:r>
              <a:rPr lang="ru-RU" sz="2400" dirty="0" smtClean="0">
                <a:latin typeface="Monotype Corsiva" pitchFamily="66" charset="0"/>
              </a:rPr>
              <a:t>1680 г – военная реформа</a:t>
            </a:r>
          </a:p>
          <a:p>
            <a:r>
              <a:rPr lang="ru-RU" sz="2400" dirty="0" smtClean="0">
                <a:latin typeface="Monotype Corsiva" pitchFamily="66" charset="0"/>
              </a:rPr>
              <a:t>1681 г – мирный договор с Турцией и Крымом; завершение строительства новой линии укреплений на юге, раздача плодородных земель; налоговая реформа</a:t>
            </a:r>
          </a:p>
          <a:p>
            <a:r>
              <a:rPr lang="ru-RU" sz="2400" dirty="0" smtClean="0">
                <a:latin typeface="Monotype Corsiva" pitchFamily="66" charset="0"/>
              </a:rPr>
              <a:t>1682 г – отмена местничества; массовое строительство каменных зданий в Москве и других городах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Царь </a:t>
            </a:r>
            <a:b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Иван </a:t>
            </a:r>
            <a:r>
              <a:rPr lang="en-US" sz="2800" dirty="0" smtClean="0">
                <a:solidFill>
                  <a:srgbClr val="FF0000"/>
                </a:solidFill>
                <a:latin typeface="Monotype Corsiva" pitchFamily="66" charset="0"/>
              </a:rPr>
              <a:t>V 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Алексеевич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Иван к слабости физической присоединял и неразвитость умственную</a:t>
            </a:r>
          </a:p>
          <a:p>
            <a:endParaRPr lang="ru-RU" sz="3200" dirty="0" smtClean="0">
              <a:latin typeface="Monotype Corsiva" pitchFamily="66" charset="0"/>
            </a:endParaRPr>
          </a:p>
          <a:p>
            <a:pPr algn="r"/>
            <a:r>
              <a:rPr lang="ru-RU" sz="3200" dirty="0" smtClean="0">
                <a:latin typeface="Monotype Corsiva" pitchFamily="66" charset="0"/>
              </a:rPr>
              <a:t>С.М. Соловьев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Вехи правления</a:t>
            </a:r>
          </a:p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1682 г </a:t>
            </a:r>
            <a:r>
              <a:rPr lang="ru-RU" sz="2800" dirty="0" smtClean="0">
                <a:latin typeface="Monotype Corsiva" pitchFamily="66" charset="0"/>
              </a:rPr>
              <a:t>– стрелецкий бунт; венчание на царство Ивана и Петра</a:t>
            </a:r>
          </a:p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1684 г </a:t>
            </a:r>
            <a:r>
              <a:rPr lang="ru-RU" sz="2800" dirty="0" smtClean="0">
                <a:latin typeface="Monotype Corsiva" pitchFamily="66" charset="0"/>
              </a:rPr>
              <a:t>– женитьба Ивана на Прасковье Салтыковой</a:t>
            </a:r>
          </a:p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1694  г </a:t>
            </a:r>
            <a:r>
              <a:rPr lang="ru-RU" sz="2800" dirty="0" smtClean="0">
                <a:latin typeface="Monotype Corsiva" pitchFamily="66" charset="0"/>
              </a:rPr>
              <a:t>– кончина Ивана </a:t>
            </a:r>
            <a:r>
              <a:rPr lang="en-US" sz="2800" dirty="0" smtClean="0">
                <a:latin typeface="Monotype Corsiva" pitchFamily="66" charset="0"/>
              </a:rPr>
              <a:t>V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Правительница 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царевна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Софья Алексеевна</a:t>
            </a:r>
            <a:endParaRPr lang="ru-RU" sz="28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 smtClean="0">
                <a:latin typeface="Monotype Corsiva" pitchFamily="66" charset="0"/>
              </a:rPr>
              <a:t>Правление  царевны Софьи Алексеевны началось со всякою </a:t>
            </a:r>
            <a:r>
              <a:rPr lang="ru-RU" sz="2000" dirty="0" err="1" smtClean="0">
                <a:latin typeface="Monotype Corsiva" pitchFamily="66" charset="0"/>
              </a:rPr>
              <a:t>прилежностию</a:t>
            </a:r>
            <a:r>
              <a:rPr lang="ru-RU" sz="2000" dirty="0" smtClean="0">
                <a:latin typeface="Monotype Corsiva" pitchFamily="66" charset="0"/>
              </a:rPr>
              <a:t> и правосудием всем и к о </a:t>
            </a:r>
            <a:r>
              <a:rPr lang="ru-RU" sz="2000" dirty="0" err="1" smtClean="0">
                <a:latin typeface="Monotype Corsiva" pitchFamily="66" charset="0"/>
              </a:rPr>
              <a:t>удовольству</a:t>
            </a:r>
            <a:r>
              <a:rPr lang="ru-RU" sz="2000" dirty="0" smtClean="0">
                <a:latin typeface="Monotype Corsiva" pitchFamily="66" charset="0"/>
              </a:rPr>
              <a:t> народному, так что никогда такого мудрого правления в Российском государстве не было; и всё государство пришло во время её правления через семь лет в цвет великого богатства, так же умножилась коммерция и всякие ремёсла, и науки почали быть восставлять латинского и греческого языку… И торжествовала тогда довольность народная.</a:t>
            </a:r>
          </a:p>
          <a:p>
            <a:pPr algn="r"/>
            <a:r>
              <a:rPr lang="ru-RU" sz="2000" dirty="0" smtClean="0">
                <a:latin typeface="Monotype Corsiva" pitchFamily="66" charset="0"/>
              </a:rPr>
              <a:t>Из записок князя Б.И. Куракина 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Вехи правления</a:t>
            </a:r>
          </a:p>
          <a:p>
            <a:endParaRPr lang="ru-RU" dirty="0" smtClean="0">
              <a:latin typeface="Monotype Corsiva" pitchFamily="66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1682 г </a:t>
            </a:r>
            <a:r>
              <a:rPr lang="ru-RU" dirty="0" smtClean="0">
                <a:latin typeface="Monotype Corsiva" pitchFamily="66" charset="0"/>
              </a:rPr>
              <a:t>– </a:t>
            </a:r>
            <a:r>
              <a:rPr lang="ru-RU" sz="2800" dirty="0" smtClean="0">
                <a:latin typeface="Monotype Corsiva" pitchFamily="66" charset="0"/>
              </a:rPr>
              <a:t>«прения» о вере в Грановитой палате; усмирение стрелецкого бунта</a:t>
            </a:r>
          </a:p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1689 г </a:t>
            </a:r>
            <a:r>
              <a:rPr lang="ru-RU" dirty="0" smtClean="0">
                <a:latin typeface="Monotype Corsiva" pitchFamily="66" charset="0"/>
              </a:rPr>
              <a:t>– </a:t>
            </a:r>
            <a:r>
              <a:rPr lang="ru-RU" sz="2800" dirty="0" smtClean="0">
                <a:latin typeface="Monotype Corsiva" pitchFamily="66" charset="0"/>
              </a:rPr>
              <a:t>поход князя Голицына в Крым; дворцовый переворот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Император </a:t>
            </a:r>
            <a:r>
              <a:rPr lang="ru-RU" sz="2800" dirty="0" smtClean="0">
                <a:solidFill>
                  <a:srgbClr val="92D050"/>
                </a:solidFill>
                <a:latin typeface="Monotype Corsiva" pitchFamily="66" charset="0"/>
              </a:rPr>
              <a:t/>
            </a:r>
            <a:br>
              <a:rPr lang="ru-RU" sz="2800" dirty="0" smtClean="0">
                <a:solidFill>
                  <a:srgbClr val="92D050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rgbClr val="92D050"/>
                </a:solidFill>
                <a:latin typeface="Monotype Corsiva" pitchFamily="66" charset="0"/>
              </a:rPr>
              <a:t>Пётр </a:t>
            </a:r>
            <a:r>
              <a:rPr lang="en-US" sz="2800" dirty="0" smtClean="0">
                <a:solidFill>
                  <a:srgbClr val="92D050"/>
                </a:solidFill>
                <a:latin typeface="Monotype Corsiva" pitchFamily="66" charset="0"/>
              </a:rPr>
              <a:t>I</a:t>
            </a:r>
            <a:r>
              <a:rPr lang="ru-RU" sz="2800" dirty="0" smtClean="0">
                <a:solidFill>
                  <a:srgbClr val="92D050"/>
                </a:solidFill>
                <a:latin typeface="Monotype Corsiva" pitchFamily="66" charset="0"/>
              </a:rPr>
              <a:t> Алексеевич Великий</a:t>
            </a:r>
            <a:endParaRPr lang="ru-RU" sz="2800" dirty="0">
              <a:solidFill>
                <a:srgbClr val="92D05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>
                <a:latin typeface="Monotype Corsiva" pitchFamily="66" charset="0"/>
              </a:rPr>
              <a:t>Вся преобразовательная  его деятельность  направлялась мыслью о  необходимости и всемогущественности властного принуждения: он надеялся только силою навязать народу недостающие ему блага и, следовательно, верил в возможность своротить народную жизнь с её исторического русла и вогнать в новые берега. Потому, радея о народе, он до крайности напрягал его труд, тратил людские средства и жизни безрасчётно, без всякой бережливости…</a:t>
            </a:r>
          </a:p>
          <a:p>
            <a:pPr algn="r"/>
            <a:r>
              <a:rPr lang="ru-RU" sz="1800" dirty="0" smtClean="0">
                <a:latin typeface="Monotype Corsiva" pitchFamily="66" charset="0"/>
              </a:rPr>
              <a:t>В.О Ключевский</a:t>
            </a:r>
            <a:endParaRPr lang="ru-RU" sz="18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92D050"/>
                </a:solidFill>
                <a:latin typeface="Monotype Corsiva" pitchFamily="66" charset="0"/>
              </a:rPr>
              <a:t>Вехи правления</a:t>
            </a:r>
          </a:p>
          <a:p>
            <a:r>
              <a:rPr lang="ru-RU" sz="2000" dirty="0" smtClean="0">
                <a:latin typeface="Monotype Corsiva" pitchFamily="66" charset="0"/>
              </a:rPr>
              <a:t>1682 г – вступление на престол</a:t>
            </a:r>
          </a:p>
          <a:p>
            <a:r>
              <a:rPr lang="ru-RU" sz="2000" dirty="0" smtClean="0">
                <a:latin typeface="Monotype Corsiva" pitchFamily="66" charset="0"/>
              </a:rPr>
              <a:t>1689 г – вступление в брак с Евдокией Лопухиной</a:t>
            </a:r>
          </a:p>
          <a:p>
            <a:r>
              <a:rPr lang="ru-RU" sz="2000" dirty="0" smtClean="0">
                <a:latin typeface="Monotype Corsiva" pitchFamily="66" charset="0"/>
              </a:rPr>
              <a:t>1692 г – спуск на воду первого военного корабля</a:t>
            </a:r>
          </a:p>
          <a:p>
            <a:r>
              <a:rPr lang="ru-RU" sz="2000" dirty="0" smtClean="0">
                <a:latin typeface="Monotype Corsiva" pitchFamily="66" charset="0"/>
              </a:rPr>
              <a:t>1695 г – первый бой за крепость Азов</a:t>
            </a:r>
          </a:p>
          <a:p>
            <a:r>
              <a:rPr lang="ru-RU" sz="2000" dirty="0" smtClean="0">
                <a:latin typeface="Monotype Corsiva" pitchFamily="66" charset="0"/>
              </a:rPr>
              <a:t>1696 г – взятие Азова; кончина Ивана </a:t>
            </a:r>
            <a:r>
              <a:rPr lang="en-US" sz="2000" dirty="0" smtClean="0">
                <a:latin typeface="Monotype Corsiva" pitchFamily="66" charset="0"/>
              </a:rPr>
              <a:t>V</a:t>
            </a:r>
          </a:p>
          <a:p>
            <a:r>
              <a:rPr lang="ru-RU" sz="2000" dirty="0" smtClean="0">
                <a:latin typeface="Monotype Corsiva" pitchFamily="66" charset="0"/>
              </a:rPr>
              <a:t>1698-1699  </a:t>
            </a:r>
            <a:r>
              <a:rPr lang="ru-RU" sz="2000" dirty="0" err="1" smtClean="0">
                <a:latin typeface="Monotype Corsiva" pitchFamily="66" charset="0"/>
              </a:rPr>
              <a:t>гг</a:t>
            </a:r>
            <a:r>
              <a:rPr lang="ru-RU" sz="2000" dirty="0" smtClean="0">
                <a:latin typeface="Monotype Corsiva" pitchFamily="66" charset="0"/>
              </a:rPr>
              <a:t>– поездка в Европу</a:t>
            </a:r>
          </a:p>
          <a:p>
            <a:r>
              <a:rPr lang="ru-RU" sz="2000" dirty="0" smtClean="0">
                <a:latin typeface="Monotype Corsiva" pitchFamily="66" charset="0"/>
              </a:rPr>
              <a:t>1699  г – подавление стрелецкого бунта; разрыв с Евдокией Лопухиной; начало создания регулярной армии</a:t>
            </a:r>
          </a:p>
          <a:p>
            <a:r>
              <a:rPr lang="ru-RU" sz="2000" dirty="0" smtClean="0">
                <a:latin typeface="Monotype Corsiva" pitchFamily="66" charset="0"/>
              </a:rPr>
              <a:t>1700 г – заключение мира с Турцией, Данией и Польшей; начало Северной войны</a:t>
            </a:r>
          </a:p>
          <a:p>
            <a:r>
              <a:rPr lang="ru-RU" sz="2000" dirty="0" smtClean="0">
                <a:latin typeface="Monotype Corsiva" pitchFamily="66" charset="0"/>
              </a:rPr>
              <a:t>1709 г – разгром шведов под Полтавой</a:t>
            </a:r>
          </a:p>
          <a:p>
            <a:r>
              <a:rPr lang="ru-RU" sz="2000" dirty="0" smtClean="0">
                <a:latin typeface="Monotype Corsiva" pitchFamily="66" charset="0"/>
              </a:rPr>
              <a:t>1714 г – битва при Гангуте</a:t>
            </a:r>
          </a:p>
          <a:p>
            <a:r>
              <a:rPr lang="ru-RU" sz="2000" dirty="0" smtClean="0">
                <a:latin typeface="Monotype Corsiva" pitchFamily="66" charset="0"/>
              </a:rPr>
              <a:t>1718 г – заговор царевича Алексея</a:t>
            </a:r>
          </a:p>
          <a:p>
            <a:endParaRPr lang="ru-RU" sz="20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  <a:t>Императрица </a:t>
            </a:r>
            <a:r>
              <a:rPr lang="ru-RU" sz="2400" dirty="0" smtClean="0">
                <a:latin typeface="Monotype Corsiva" pitchFamily="66" charset="0"/>
              </a:rPr>
              <a:t/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>Екатерина </a:t>
            </a:r>
            <a:r>
              <a:rPr lang="en-US" sz="2400" dirty="0" smtClean="0">
                <a:latin typeface="Monotype Corsiva" pitchFamily="66" charset="0"/>
              </a:rPr>
              <a:t>I </a:t>
            </a:r>
            <a:r>
              <a:rPr lang="ru-RU" sz="2400" dirty="0" smtClean="0">
                <a:latin typeface="Monotype Corsiva" pitchFamily="66" charset="0"/>
              </a:rPr>
              <a:t>Алексеевна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Monotype Corsiva" pitchFamily="66" charset="0"/>
              </a:rPr>
              <a:t>Под прикрытием гвардии Екатерина процарствовала с лишком два года благополучно и даже весело, мало занимаясь делами, которые плохо понимала, вела беспорядочную жизнь… распустила управление, в котором все думают лишь о том, как бы украсть, и в последний год жизни истратила на свои прихоти до шести с половиной миллионов рублей…</a:t>
            </a:r>
          </a:p>
          <a:p>
            <a:pPr algn="r"/>
            <a:r>
              <a:rPr lang="ru-RU" sz="2000" dirty="0" smtClean="0">
                <a:latin typeface="Monotype Corsiva" pitchFamily="66" charset="0"/>
              </a:rPr>
              <a:t>В.О. </a:t>
            </a:r>
            <a:r>
              <a:rPr lang="ru-RU" sz="2000" dirty="0" err="1" smtClean="0">
                <a:latin typeface="Monotype Corsiva" pitchFamily="66" charset="0"/>
              </a:rPr>
              <a:t>Ключеский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Вехи правления</a:t>
            </a:r>
          </a:p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1725 г </a:t>
            </a:r>
            <a:r>
              <a:rPr lang="ru-RU" dirty="0" smtClean="0">
                <a:latin typeface="Monotype Corsiva" pitchFamily="66" charset="0"/>
              </a:rPr>
              <a:t>– </a:t>
            </a:r>
            <a:r>
              <a:rPr lang="ru-RU" sz="2400" dirty="0" smtClean="0">
                <a:latin typeface="Monotype Corsiva" pitchFamily="66" charset="0"/>
              </a:rPr>
              <a:t>открытие  Российской академии наук; экспедиция Беринга на Камчатку; пуск металлургических 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  <a:t>заводов на Урале</a:t>
            </a:r>
          </a:p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1726 г </a:t>
            </a:r>
            <a:r>
              <a:rPr lang="ru-RU" sz="2400" dirty="0" smtClean="0">
                <a:latin typeface="Monotype Corsiva" pitchFamily="66" charset="0"/>
              </a:rPr>
              <a:t>– создание Верховного тайного совета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290</TotalTime>
  <Words>2323</Words>
  <Application>Microsoft Office PowerPoint</Application>
  <PresentationFormat>Экран (4:3)</PresentationFormat>
  <Paragraphs>224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История,  перед которой стоит преклоняться!</vt:lpstr>
      <vt:lpstr>Междуцарствие</vt:lpstr>
      <vt:lpstr>Царь Михаил Фёдорович  Романов</vt:lpstr>
      <vt:lpstr>Царь  Алексей Михайлович</vt:lpstr>
      <vt:lpstr>Царь  Фёдор Алексеевич</vt:lpstr>
      <vt:lpstr>Царь  Иван V Алексеевич</vt:lpstr>
      <vt:lpstr>Правительница царевна Софья Алексеевна</vt:lpstr>
      <vt:lpstr>Император  Пётр I Алексеевич Великий</vt:lpstr>
      <vt:lpstr>Императрица  Екатерина I Алексеевна</vt:lpstr>
      <vt:lpstr>Император  Пётр II Алексеевич</vt:lpstr>
      <vt:lpstr>Императрица  Анна Иоановна</vt:lpstr>
      <vt:lpstr>Император Иван VI Антонович</vt:lpstr>
      <vt:lpstr>Императрица Елизавета Петровна</vt:lpstr>
      <vt:lpstr>Император  Пётр  III Фёдорович</vt:lpstr>
      <vt:lpstr>Императрица Екатерина II Алексеевна Великая</vt:lpstr>
      <vt:lpstr>Император Павел I  Петрович</vt:lpstr>
      <vt:lpstr>Император Александр I Павлович Благословенный</vt:lpstr>
      <vt:lpstr>Император  Николай I Павлович </vt:lpstr>
      <vt:lpstr>Император Александр  II  Николаевич освободитель</vt:lpstr>
      <vt:lpstr>Император Александр III Александрович</vt:lpstr>
      <vt:lpstr>Император  Николай II  Александрович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История, перед которой стоит преклоняться!</dc:title>
  <dc:creator>Admin</dc:creator>
  <cp:lastModifiedBy>1</cp:lastModifiedBy>
  <cp:revision>30</cp:revision>
  <dcterms:created xsi:type="dcterms:W3CDTF">2013-03-31T10:38:49Z</dcterms:created>
  <dcterms:modified xsi:type="dcterms:W3CDTF">2013-04-05T05:48:35Z</dcterms:modified>
</cp:coreProperties>
</file>