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8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23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34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63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84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54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735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23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79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0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71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7954-B100-4F75-BDB6-EA79D9B4099B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1E5C-4D74-4136-93A8-97485A166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80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7-tub-ru.yandex.net/i?id=21602548-67-72&amp;n=2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85919" cy="950913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251520" y="260648"/>
            <a:ext cx="8663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МБОУ ООШ№7 поселка Приреченский муниципального образования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город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Горячий Ключ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10869" y="2249422"/>
            <a:ext cx="3960440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Тест по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истории России: «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Русские земли в XI–XII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веках»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700" y="5670147"/>
            <a:ext cx="49416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Савченко Наталия Ивановна 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учитель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истории и обществознания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8865" y="1351376"/>
            <a:ext cx="3473135" cy="4196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03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706204"/>
            <a:ext cx="8568952" cy="568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ea typeface="Calibri"/>
                <a:cs typeface="Times New Roman"/>
              </a:rPr>
              <a:t>1</a:t>
            </a:r>
            <a:r>
              <a:rPr lang="ru-RU" sz="2400" b="1" i="1" dirty="0" smtClean="0">
                <a:ea typeface="Calibri"/>
                <a:cs typeface="Times New Roman"/>
              </a:rPr>
              <a:t>.</a:t>
            </a:r>
            <a:r>
              <a:rPr lang="ru-RU" sz="2400" b="1" i="1" dirty="0"/>
              <a:t> Первое летописное упоминание о Москве связано с именем князя:</a:t>
            </a:r>
          </a:p>
          <a:p>
            <a:r>
              <a:rPr lang="ru-RU" sz="2400" dirty="0"/>
              <a:t>а) Ярослава Мудрого;</a:t>
            </a:r>
          </a:p>
          <a:p>
            <a:r>
              <a:rPr lang="ru-RU" sz="2400" dirty="0"/>
              <a:t>б) Владимира Мономаха;</a:t>
            </a:r>
          </a:p>
          <a:p>
            <a:r>
              <a:rPr lang="ru-RU" sz="2400" dirty="0"/>
              <a:t>в) Александра Невского;</a:t>
            </a:r>
          </a:p>
          <a:p>
            <a:r>
              <a:rPr lang="ru-RU" sz="2400" dirty="0"/>
              <a:t>г) Юрия Долгорукого.</a:t>
            </a:r>
          </a:p>
          <a:p>
            <a:r>
              <a:rPr lang="ru-RU" sz="2400" b="1" i="1" dirty="0"/>
              <a:t>2. Принятие Русью христианства произошло вследствие:</a:t>
            </a:r>
          </a:p>
          <a:p>
            <a:r>
              <a:rPr lang="ru-RU" sz="2400" dirty="0"/>
              <a:t>а) распространения новой веры византийскими миссионерами;</a:t>
            </a:r>
          </a:p>
          <a:p>
            <a:r>
              <a:rPr lang="ru-RU" sz="2400" dirty="0"/>
              <a:t>б) решения великого князя Киевского;</a:t>
            </a:r>
          </a:p>
          <a:p>
            <a:r>
              <a:rPr lang="ru-RU" sz="2400" dirty="0"/>
              <a:t>в) договора папой римским;</a:t>
            </a:r>
          </a:p>
          <a:p>
            <a:r>
              <a:rPr lang="ru-RU" sz="2400" dirty="0"/>
              <a:t>г) решения вечевых собраний в Новгороде и Пскове.</a:t>
            </a:r>
          </a:p>
          <a:p>
            <a:r>
              <a:rPr lang="ru-RU" sz="2400" b="1" i="1" dirty="0"/>
              <a:t>3. Андрей </a:t>
            </a:r>
            <a:r>
              <a:rPr lang="ru-RU" sz="2400" b="1" i="1" dirty="0" err="1"/>
              <a:t>Боголюбский</a:t>
            </a:r>
            <a:r>
              <a:rPr lang="ru-RU" sz="2400" b="1" i="1" dirty="0"/>
              <a:t> был убит боярами-заговорщиками во главе с </a:t>
            </a:r>
            <a:r>
              <a:rPr lang="ru-RU" sz="2400" b="1" i="1" dirty="0" err="1"/>
              <a:t>Кучковичами</a:t>
            </a:r>
            <a:r>
              <a:rPr lang="ru-RU" sz="2400" b="1" i="1" dirty="0"/>
              <a:t> в … году:</a:t>
            </a:r>
          </a:p>
          <a:p>
            <a:r>
              <a:rPr lang="ru-RU" sz="2400" dirty="0" smtClean="0"/>
              <a:t>              а</a:t>
            </a:r>
            <a:r>
              <a:rPr lang="ru-RU" sz="2400" dirty="0"/>
              <a:t>) 1170; </a:t>
            </a:r>
            <a:r>
              <a:rPr lang="ru-RU" sz="2400" dirty="0" smtClean="0"/>
              <a:t>  б</a:t>
            </a:r>
            <a:r>
              <a:rPr lang="ru-RU" sz="2400" dirty="0"/>
              <a:t>) 1171; </a:t>
            </a:r>
            <a:r>
              <a:rPr lang="ru-RU" sz="2400" dirty="0" smtClean="0"/>
              <a:t>   в</a:t>
            </a:r>
            <a:r>
              <a:rPr lang="ru-RU" sz="2400" dirty="0"/>
              <a:t>) 1172; </a:t>
            </a:r>
            <a:r>
              <a:rPr lang="ru-RU" sz="2400" dirty="0" smtClean="0"/>
              <a:t>   г</a:t>
            </a:r>
            <a:r>
              <a:rPr lang="ru-RU" sz="2400" dirty="0"/>
              <a:t>) 1173; </a:t>
            </a:r>
            <a:r>
              <a:rPr lang="ru-RU" sz="2400" dirty="0" smtClean="0"/>
              <a:t>   д</a:t>
            </a:r>
            <a:r>
              <a:rPr lang="ru-RU" sz="2400" dirty="0"/>
              <a:t>) 1174.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814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80677"/>
            <a:ext cx="8712968" cy="642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a typeface="Calibri"/>
                <a:cs typeface="Times New Roman"/>
              </a:rPr>
              <a:t>4</a:t>
            </a:r>
            <a:r>
              <a:rPr lang="ru-RU" sz="2400" b="1" i="1" dirty="0" smtClean="0">
                <a:ea typeface="Calibri"/>
                <a:cs typeface="Times New Roman"/>
              </a:rPr>
              <a:t>.</a:t>
            </a:r>
            <a:r>
              <a:rPr lang="ru-RU" sz="2400" b="1" i="1" dirty="0"/>
              <a:t> Русский феодализм отличался значительным своеобразием. Так на Руси не приобрела законченных форм система:</a:t>
            </a:r>
          </a:p>
          <a:p>
            <a:r>
              <a:rPr lang="ru-RU" sz="2400" dirty="0"/>
              <a:t>а) вассальных отношений;</a:t>
            </a:r>
          </a:p>
          <a:p>
            <a:r>
              <a:rPr lang="ru-RU" sz="2400" dirty="0"/>
              <a:t>б) получения феодальной ренты;</a:t>
            </a:r>
          </a:p>
          <a:p>
            <a:r>
              <a:rPr lang="ru-RU" sz="2400" dirty="0"/>
              <a:t>в) кабальных отношений;</a:t>
            </a:r>
          </a:p>
          <a:p>
            <a:r>
              <a:rPr lang="ru-RU" sz="2400" dirty="0"/>
              <a:t>г) феодального землевладения.</a:t>
            </a:r>
          </a:p>
          <a:p>
            <a:r>
              <a:rPr lang="ru-RU" sz="2400" b="1" i="1" dirty="0"/>
              <a:t>5. Всеволод Большое Гнездо стал княжить во Владимире с … года:</a:t>
            </a:r>
          </a:p>
          <a:p>
            <a:r>
              <a:rPr lang="ru-RU" sz="2400" dirty="0"/>
              <a:t>а) 1172; </a:t>
            </a:r>
            <a:r>
              <a:rPr lang="ru-RU" sz="2400" dirty="0" smtClean="0"/>
              <a:t>    б</a:t>
            </a:r>
            <a:r>
              <a:rPr lang="ru-RU" sz="2400" dirty="0"/>
              <a:t>) 1173; </a:t>
            </a:r>
            <a:r>
              <a:rPr lang="ru-RU" sz="2400" dirty="0" smtClean="0"/>
              <a:t>     в</a:t>
            </a:r>
            <a:r>
              <a:rPr lang="ru-RU" sz="2400" dirty="0"/>
              <a:t>) 1174; </a:t>
            </a:r>
            <a:r>
              <a:rPr lang="ru-RU" sz="2400" dirty="0" smtClean="0"/>
              <a:t>     г</a:t>
            </a:r>
            <a:r>
              <a:rPr lang="ru-RU" sz="2400" dirty="0"/>
              <a:t>) 1176; </a:t>
            </a:r>
            <a:r>
              <a:rPr lang="ru-RU" sz="2400" dirty="0" smtClean="0"/>
              <a:t>     д</a:t>
            </a:r>
            <a:r>
              <a:rPr lang="ru-RU" sz="2400" dirty="0"/>
              <a:t>) 1177.</a:t>
            </a:r>
          </a:p>
          <a:p>
            <a:r>
              <a:rPr lang="ru-RU" sz="2400" b="1" i="1" dirty="0"/>
              <a:t>6. Знаменитое «Чтение о житии Бориса и Глеба» было написано</a:t>
            </a:r>
            <a:r>
              <a:rPr lang="ru-RU" sz="2400" dirty="0"/>
              <a:t>:</a:t>
            </a:r>
          </a:p>
          <a:p>
            <a:r>
              <a:rPr lang="ru-RU" sz="2400" dirty="0"/>
              <a:t>а) митрополитом </a:t>
            </a:r>
            <a:r>
              <a:rPr lang="ru-RU" sz="2400" dirty="0" err="1"/>
              <a:t>Иларионом</a:t>
            </a:r>
            <a:r>
              <a:rPr lang="ru-RU" sz="2400" dirty="0"/>
              <a:t>;</a:t>
            </a:r>
          </a:p>
          <a:p>
            <a:r>
              <a:rPr lang="ru-RU" sz="2400" dirty="0"/>
              <a:t>б) монахом-летописцем Нестором;</a:t>
            </a:r>
          </a:p>
          <a:p>
            <a:r>
              <a:rPr lang="ru-RU" sz="2400" dirty="0" smtClean="0"/>
              <a:t>               в</a:t>
            </a:r>
            <a:r>
              <a:rPr lang="ru-RU" sz="2400" dirty="0"/>
              <a:t>) монахом </a:t>
            </a:r>
            <a:r>
              <a:rPr lang="ru-RU" sz="2400" dirty="0" err="1"/>
              <a:t>Иаковым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               г</a:t>
            </a:r>
            <a:r>
              <a:rPr lang="ru-RU" sz="2400" dirty="0"/>
              <a:t>) игуменом Даниилом.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a typeface="Calibri"/>
                <a:cs typeface="Times New Roman"/>
              </a:rPr>
              <a:t> 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830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2089" y="476672"/>
            <a:ext cx="87804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7.</a:t>
            </a:r>
            <a:r>
              <a:rPr lang="ru-RU" sz="2400" b="1" i="1" dirty="0"/>
              <a:t> После смерти князя Всеволода Большое Гнездо его сыновья начали усобицы. В 1216 г. на </a:t>
            </a:r>
            <a:r>
              <a:rPr lang="ru-RU" sz="2400" b="1" i="1" dirty="0" err="1"/>
              <a:t>Липицком</a:t>
            </a:r>
            <a:r>
              <a:rPr lang="ru-RU" sz="2400" b="1" i="1" dirty="0"/>
              <a:t> поле сошлись войска:</a:t>
            </a:r>
          </a:p>
          <a:p>
            <a:r>
              <a:rPr lang="ru-RU" sz="2400" dirty="0"/>
              <a:t>а) Константина в союзе с новгородским князем Мстиславом Удалым; </a:t>
            </a:r>
            <a:r>
              <a:rPr lang="ru-RU" sz="2400" dirty="0" smtClean="0"/>
              <a:t>    б</a:t>
            </a:r>
            <a:r>
              <a:rPr lang="ru-RU" sz="2400" dirty="0"/>
              <a:t>) Юрия</a:t>
            </a:r>
            <a:r>
              <a:rPr lang="ru-RU" sz="2400" dirty="0" smtClean="0"/>
              <a:t>;    в</a:t>
            </a:r>
            <a:r>
              <a:rPr lang="ru-RU" sz="2400" dirty="0"/>
              <a:t>) Ярослава; </a:t>
            </a:r>
            <a:r>
              <a:rPr lang="ru-RU" sz="2400" dirty="0" smtClean="0"/>
              <a:t>   г</a:t>
            </a:r>
            <a:r>
              <a:rPr lang="ru-RU" sz="2400" dirty="0"/>
              <a:t>) верно все указанное; </a:t>
            </a:r>
          </a:p>
          <a:p>
            <a:r>
              <a:rPr lang="ru-RU" sz="2400" dirty="0"/>
              <a:t>д) верно лишь а) и б).</a:t>
            </a:r>
          </a:p>
          <a:p>
            <a:r>
              <a:rPr lang="ru-RU" sz="2400" b="1" i="1" dirty="0"/>
              <a:t>8. Имя черниговского князя Святослава </a:t>
            </a:r>
            <a:r>
              <a:rPr lang="ru-RU" sz="2400" b="1" i="1" dirty="0" err="1"/>
              <a:t>Ольговича</a:t>
            </a:r>
            <a:r>
              <a:rPr lang="ru-RU" sz="2400" b="1" i="1" dirty="0"/>
              <a:t> связано с Москвой, так как:</a:t>
            </a:r>
          </a:p>
          <a:p>
            <a:r>
              <a:rPr lang="ru-RU" sz="2400" dirty="0"/>
              <a:t>а) Москва была выделена ему в удел; </a:t>
            </a:r>
          </a:p>
          <a:p>
            <a:r>
              <a:rPr lang="ru-RU" sz="2400" dirty="0"/>
              <a:t>б) здесь он праздновал одну из побед со своим союзником Юрием Долгоруким; </a:t>
            </a:r>
          </a:p>
          <a:p>
            <a:r>
              <a:rPr lang="ru-RU" sz="2400" dirty="0"/>
              <a:t>в) его имя упоминается в первом летописном сведении о Москве; </a:t>
            </a:r>
          </a:p>
          <a:p>
            <a:r>
              <a:rPr lang="ru-RU" sz="2400" dirty="0"/>
              <a:t>г) верно а) и в); </a:t>
            </a:r>
            <a:r>
              <a:rPr lang="ru-RU" sz="2400" dirty="0" smtClean="0"/>
              <a:t>   д</a:t>
            </a:r>
            <a:r>
              <a:rPr lang="ru-RU" sz="2400" dirty="0"/>
              <a:t>) верно б) и в).</a:t>
            </a:r>
          </a:p>
          <a:p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25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54868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>
                <a:solidFill>
                  <a:prstClr val="black"/>
                </a:solidFill>
              </a:rPr>
              <a:t>9. Янка – сестра киевского князя Владимира Мономаха, известна      тем, что:</a:t>
            </a: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а) переписала летописный свод, где оттенила роль своего брата;</a:t>
            </a: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б) основала женский монастырь</a:t>
            </a:r>
            <a:r>
              <a:rPr lang="ru-RU" sz="2400" dirty="0" smtClean="0">
                <a:solidFill>
                  <a:prstClr val="black"/>
                </a:solidFill>
              </a:rPr>
              <a:t>;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в</a:t>
            </a:r>
            <a:r>
              <a:rPr lang="ru-RU" sz="2400" dirty="0">
                <a:solidFill>
                  <a:prstClr val="black"/>
                </a:solidFill>
              </a:rPr>
              <a:t>) открыла школу для девочек;</a:t>
            </a: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г) верно б) и в</a:t>
            </a:r>
            <a:r>
              <a:rPr lang="ru-RU" sz="2400" dirty="0" smtClean="0">
                <a:solidFill>
                  <a:prstClr val="black"/>
                </a:solidFill>
              </a:rPr>
              <a:t>).</a:t>
            </a:r>
          </a:p>
          <a:p>
            <a:pPr lvl="0"/>
            <a:r>
              <a:rPr lang="ru-RU" sz="2400" b="1" i="1" dirty="0" smtClean="0">
                <a:solidFill>
                  <a:prstClr val="black"/>
                </a:solidFill>
              </a:rPr>
              <a:t>10. Кто правил в Древнерусском государстве раньше других?</a:t>
            </a: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а</a:t>
            </a:r>
            <a:r>
              <a:rPr lang="ru-RU" sz="2400" dirty="0" smtClean="0">
                <a:solidFill>
                  <a:prstClr val="black"/>
                </a:solidFill>
              </a:rPr>
              <a:t>) Святослав;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б) Игорь;</a:t>
            </a: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в</a:t>
            </a:r>
            <a:r>
              <a:rPr lang="ru-RU" sz="2400" dirty="0" smtClean="0">
                <a:solidFill>
                  <a:prstClr val="black"/>
                </a:solidFill>
              </a:rPr>
              <a:t>) Олег;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г) Ярослав Мудрый.</a:t>
            </a: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85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322974"/>
              </p:ext>
            </p:extLst>
          </p:nvPr>
        </p:nvGraphicFramePr>
        <p:xfrm>
          <a:off x="899592" y="1196752"/>
          <a:ext cx="4800030" cy="1224136"/>
        </p:xfrm>
        <a:graphic>
          <a:graphicData uri="http://schemas.openxmlformats.org/drawingml/2006/table">
            <a:tbl>
              <a:tblPr firstRow="1" firstCol="1" bandRow="1"/>
              <a:tblGrid>
                <a:gridCol w="480003"/>
                <a:gridCol w="480003"/>
                <a:gridCol w="480003"/>
                <a:gridCol w="480003"/>
                <a:gridCol w="480003"/>
                <a:gridCol w="480003"/>
                <a:gridCol w="480003"/>
                <a:gridCol w="480003"/>
                <a:gridCol w="480003"/>
                <a:gridCol w="480003"/>
              </a:tblGrid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9592" y="692696"/>
            <a:ext cx="1813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Ключ к тесту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9" y="314096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Информационные источники:</a:t>
            </a:r>
          </a:p>
          <a:p>
            <a:r>
              <a:rPr lang="ru-RU" b="1" dirty="0"/>
              <a:t>1. </a:t>
            </a:r>
            <a:r>
              <a:rPr lang="ru-RU" b="1" dirty="0" smtClean="0"/>
              <a:t>Данилов </a:t>
            </a:r>
            <a:r>
              <a:rPr lang="ru-RU" b="1" dirty="0"/>
              <a:t>А.А., Косулина Л.Г. История России с древнейших времен до конца XVI в. Поурочные разработки. М., Просвещение, 2007 г.</a:t>
            </a:r>
          </a:p>
          <a:p>
            <a:r>
              <a:rPr lang="ru-RU" b="1" dirty="0" smtClean="0"/>
              <a:t>6. Данилов </a:t>
            </a:r>
            <a:r>
              <a:rPr lang="ru-RU" b="1" dirty="0"/>
              <a:t>А.А., Косулина Л.Г. История России с древнейших времен до конца XVI в. 6 класс. М., Просвещение, 2009 г. </a:t>
            </a:r>
            <a:endParaRPr lang="ru-RU" b="1" dirty="0" smtClean="0"/>
          </a:p>
          <a:p>
            <a:r>
              <a:rPr lang="ru-RU" b="1" dirty="0" smtClean="0"/>
              <a:t>2.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im7-tub-ru.yandex.net/i?id=21602548-67-72&amp;n=21</a:t>
            </a:r>
            <a:r>
              <a:rPr lang="ru-RU" b="1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378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529</Words>
  <Application>Microsoft Office PowerPoint</Application>
  <PresentationFormat>Экран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8</cp:revision>
  <dcterms:created xsi:type="dcterms:W3CDTF">2013-11-28T18:45:22Z</dcterms:created>
  <dcterms:modified xsi:type="dcterms:W3CDTF">2014-01-18T18:18:10Z</dcterms:modified>
</cp:coreProperties>
</file>