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285" r:id="rId4"/>
    <p:sldId id="257" r:id="rId5"/>
    <p:sldId id="258" r:id="rId6"/>
    <p:sldId id="259" r:id="rId7"/>
    <p:sldId id="261" r:id="rId8"/>
    <p:sldId id="262" r:id="rId9"/>
    <p:sldId id="264" r:id="rId10"/>
    <p:sldId id="263" r:id="rId11"/>
    <p:sldId id="265" r:id="rId12"/>
    <p:sldId id="266"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02" autoAdjust="0"/>
  </p:normalViewPr>
  <p:slideViewPr>
    <p:cSldViewPr>
      <p:cViewPr varScale="1">
        <p:scale>
          <a:sx n="75" d="100"/>
          <a:sy n="75" d="100"/>
        </p:scale>
        <p:origin x="-18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47B1D8-2DF1-47A9-A643-6D11733AE45E}" type="datetimeFigureOut">
              <a:rPr lang="ru-RU"/>
              <a:pPr>
                <a:defRPr/>
              </a:pPr>
              <a:t>28.01.2012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25A7E23-BDFC-4A8C-A129-4232EF550F44}" type="slidenum">
              <a:rPr lang="ru-RU"/>
              <a:pPr>
                <a:defRPr/>
              </a:pPr>
              <a:t>‹#›</a:t>
            </a:fld>
            <a:endParaRPr lang="ru-RU"/>
          </a:p>
        </p:txBody>
      </p:sp>
    </p:spTree>
    <p:extLst>
      <p:ext uri="{BB962C8B-B14F-4D97-AF65-F5344CB8AC3E}">
        <p14:creationId xmlns:p14="http://schemas.microsoft.com/office/powerpoint/2010/main" val="853833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584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24EEEA11-FAEF-4224-AF8E-FFD329D3E424}" type="slidenum">
              <a:rPr lang="ru-RU" smtClean="0">
                <a:latin typeface="Calibri" pitchFamily="34" charset="0"/>
              </a:rPr>
              <a:pPr fontAlgn="base">
                <a:spcBef>
                  <a:spcPct val="0"/>
                </a:spcBef>
                <a:spcAft>
                  <a:spcPct val="0"/>
                </a:spcAft>
                <a:defRPr/>
              </a:pPr>
              <a:t>1</a:t>
            </a:fld>
            <a:endParaRPr 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6461251E-1775-4BB4-880A-085F2F1345B5}" type="datetimeFigureOut">
              <a:rPr lang="ru-RU"/>
              <a:pPr>
                <a:defRPr/>
              </a:pPr>
              <a:t>28.01.2012</a:t>
            </a:fld>
            <a:endParaRPr lang="ru-RU"/>
          </a:p>
        </p:txBody>
      </p:sp>
      <p:sp>
        <p:nvSpPr>
          <p:cNvPr id="8" name="Номер слайда 15"/>
          <p:cNvSpPr>
            <a:spLocks noGrp="1"/>
          </p:cNvSpPr>
          <p:nvPr>
            <p:ph type="sldNum" sz="quarter" idx="11"/>
          </p:nvPr>
        </p:nvSpPr>
        <p:spPr/>
        <p:txBody>
          <a:bodyPr/>
          <a:lstStyle>
            <a:lvl1pPr>
              <a:defRPr/>
            </a:lvl1pPr>
          </a:lstStyle>
          <a:p>
            <a:pPr>
              <a:defRPr/>
            </a:pPr>
            <a:fld id="{CC2BA0CE-0809-4FF6-8A90-C0E9FCC6EB6B}"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77112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FB9FF4E-86EC-49CD-B3A0-6CF2B80F5296}" type="datetimeFigureOut">
              <a:rPr lang="ru-RU"/>
              <a:pPr>
                <a:defRPr/>
              </a:pPr>
              <a:t>28.01.2012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F50B1E2-A0B4-4714-AE73-6FCAB8657F1B}" type="slidenum">
              <a:rPr lang="ru-RU"/>
              <a:pPr>
                <a:defRPr/>
              </a:pPr>
              <a:t>‹#›</a:t>
            </a:fld>
            <a:endParaRPr lang="ru-RU"/>
          </a:p>
        </p:txBody>
      </p:sp>
    </p:spTree>
    <p:extLst>
      <p:ext uri="{BB962C8B-B14F-4D97-AF65-F5344CB8AC3E}">
        <p14:creationId xmlns:p14="http://schemas.microsoft.com/office/powerpoint/2010/main" val="182513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A134C61-7346-462E-9873-1CF072D927D4}" type="datetimeFigureOut">
              <a:rPr lang="ru-RU"/>
              <a:pPr>
                <a:defRPr/>
              </a:pPr>
              <a:t>28.01.2012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8FB28AA-A0B0-40AD-9DAF-A638D9E8D1A1}" type="slidenum">
              <a:rPr lang="ru-RU"/>
              <a:pPr>
                <a:defRPr/>
              </a:pPr>
              <a:t>‹#›</a:t>
            </a:fld>
            <a:endParaRPr lang="ru-RU"/>
          </a:p>
        </p:txBody>
      </p:sp>
    </p:spTree>
    <p:extLst>
      <p:ext uri="{BB962C8B-B14F-4D97-AF65-F5344CB8AC3E}">
        <p14:creationId xmlns:p14="http://schemas.microsoft.com/office/powerpoint/2010/main" val="87980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74CB8BDE-2473-4D0B-8E6B-3A3B85750C24}" type="datetimeFigureOut">
              <a:rPr lang="ru-RU"/>
              <a:pPr>
                <a:defRPr/>
              </a:pPr>
              <a:t>28.01.2012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C33A13E-9849-4D18-84F6-F6A50FF912C2}" type="slidenum">
              <a:rPr lang="ru-RU"/>
              <a:pPr>
                <a:defRPr/>
              </a:pPr>
              <a:t>‹#›</a:t>
            </a:fld>
            <a:endParaRPr lang="ru-RU"/>
          </a:p>
        </p:txBody>
      </p:sp>
    </p:spTree>
    <p:extLst>
      <p:ext uri="{BB962C8B-B14F-4D97-AF65-F5344CB8AC3E}">
        <p14:creationId xmlns:p14="http://schemas.microsoft.com/office/powerpoint/2010/main" val="259752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33CDD1-6138-4D0B-A160-F7CD5AE047D1}" type="datetimeFigureOut">
              <a:rPr lang="ru-RU"/>
              <a:pPr>
                <a:defRPr/>
              </a:pPr>
              <a:t>28.01.2012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979B62-A2D9-46EE-8963-F08BC18E7A83}" type="slidenum">
              <a:rPr lang="ru-RU"/>
              <a:pPr>
                <a:defRPr/>
              </a:pPr>
              <a:t>‹#›</a:t>
            </a:fld>
            <a:endParaRPr lang="ru-RU"/>
          </a:p>
        </p:txBody>
      </p:sp>
    </p:spTree>
    <p:extLst>
      <p:ext uri="{BB962C8B-B14F-4D97-AF65-F5344CB8AC3E}">
        <p14:creationId xmlns:p14="http://schemas.microsoft.com/office/powerpoint/2010/main" val="168366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Объект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0BF8093C-D75E-460C-854F-274DFD4F7746}" type="datetimeFigureOut">
              <a:rPr lang="ru-RU"/>
              <a:pPr>
                <a:defRPr/>
              </a:pPr>
              <a:t>28.01.2012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B7A581F-4008-4778-BA0A-F8CFD2461967}" type="slidenum">
              <a:rPr lang="ru-RU"/>
              <a:pPr>
                <a:defRPr/>
              </a:pPr>
              <a:t>‹#›</a:t>
            </a:fld>
            <a:endParaRPr lang="ru-RU"/>
          </a:p>
        </p:txBody>
      </p:sp>
    </p:spTree>
    <p:extLst>
      <p:ext uri="{BB962C8B-B14F-4D97-AF65-F5344CB8AC3E}">
        <p14:creationId xmlns:p14="http://schemas.microsoft.com/office/powerpoint/2010/main" val="334835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Объект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7B49BB9B-E50B-4935-995D-A5E986634B41}"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28EB95AC-7B5A-4D7A-802B-C1E788F7922C}" type="datetimeFigureOut">
              <a:rPr lang="ru-RU"/>
              <a:pPr>
                <a:defRPr/>
              </a:pPr>
              <a:t>28.01.2012</a:t>
            </a:fld>
            <a:endParaRPr lang="ru-RU"/>
          </a:p>
        </p:txBody>
      </p:sp>
    </p:spTree>
    <p:extLst>
      <p:ext uri="{BB962C8B-B14F-4D97-AF65-F5344CB8AC3E}">
        <p14:creationId xmlns:p14="http://schemas.microsoft.com/office/powerpoint/2010/main" val="28505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6DC6E58C-B907-47D3-BEE5-D8B64F31F0D2}" type="datetimeFigureOut">
              <a:rPr lang="ru-RU"/>
              <a:pPr>
                <a:defRPr/>
              </a:pPr>
              <a:t>28.01.2012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5E4359F4-F9D4-4E6A-9AE5-CA5B970E7F2D}" type="slidenum">
              <a:rPr lang="ru-RU"/>
              <a:pPr>
                <a:defRPr/>
              </a:pPr>
              <a:t>‹#›</a:t>
            </a:fld>
            <a:endParaRPr lang="ru-RU"/>
          </a:p>
        </p:txBody>
      </p:sp>
    </p:spTree>
    <p:extLst>
      <p:ext uri="{BB962C8B-B14F-4D97-AF65-F5344CB8AC3E}">
        <p14:creationId xmlns:p14="http://schemas.microsoft.com/office/powerpoint/2010/main" val="425657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E2509E92-931C-4213-A2BD-B846E2AE7507}" type="datetimeFigureOut">
              <a:rPr lang="ru-RU"/>
              <a:pPr>
                <a:defRPr/>
              </a:pPr>
              <a:t>28.01.2012</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B0FA875E-138F-440C-8987-2993B9C57D2B}" type="slidenum">
              <a:rPr lang="ru-RU"/>
              <a:pPr>
                <a:defRPr/>
              </a:pPr>
              <a:t>‹#›</a:t>
            </a:fld>
            <a:endParaRPr lang="ru-RU"/>
          </a:p>
        </p:txBody>
      </p:sp>
    </p:spTree>
    <p:extLst>
      <p:ext uri="{BB962C8B-B14F-4D97-AF65-F5344CB8AC3E}">
        <p14:creationId xmlns:p14="http://schemas.microsoft.com/office/powerpoint/2010/main" val="325622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0A873576-5D91-4063-93E6-AC3039EAB407}" type="datetimeFigureOut">
              <a:rPr lang="ru-RU"/>
              <a:pPr>
                <a:defRPr/>
              </a:pPr>
              <a:t>28.01.2012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16DD4DD-E1D4-409B-A1BD-644C8C7CEE54}" type="slidenum">
              <a:rPr lang="ru-RU"/>
              <a:pPr>
                <a:defRPr/>
              </a:pPr>
              <a:t>‹#›</a:t>
            </a:fld>
            <a:endParaRPr lang="ru-RU"/>
          </a:p>
        </p:txBody>
      </p:sp>
    </p:spTree>
    <p:extLst>
      <p:ext uri="{BB962C8B-B14F-4D97-AF65-F5344CB8AC3E}">
        <p14:creationId xmlns:p14="http://schemas.microsoft.com/office/powerpoint/2010/main" val="195052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EB48421B-9E2A-44ED-B94E-6C93A8135712}" type="datetimeFigureOut">
              <a:rPr lang="ru-RU"/>
              <a:pPr>
                <a:defRPr/>
              </a:pPr>
              <a:t>28.01.2012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CE18DE25-D6F9-4AF1-A4F9-2CFBE66C7AAC}" type="slidenum">
              <a:rPr lang="ru-RU"/>
              <a:pPr>
                <a:defRPr/>
              </a:pPr>
              <a:t>‹#›</a:t>
            </a:fld>
            <a:endParaRPr lang="ru-RU"/>
          </a:p>
        </p:txBody>
      </p:sp>
    </p:spTree>
    <p:extLst>
      <p:ext uri="{BB962C8B-B14F-4D97-AF65-F5344CB8AC3E}">
        <p14:creationId xmlns:p14="http://schemas.microsoft.com/office/powerpoint/2010/main" val="249076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7B0CECF8-C529-409C-BD8E-41C138F25412}" type="datetimeFigureOut">
              <a:rPr lang="ru-RU"/>
              <a:pPr>
                <a:defRPr/>
              </a:pPr>
              <a:t>28.01.2012</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7182FA38-09F9-49A2-86C8-6769DEC7FE0F}"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27" r:id="rId1"/>
    <p:sldLayoutId id="2147483719" r:id="rId2"/>
    <p:sldLayoutId id="2147483728" r:id="rId3"/>
    <p:sldLayoutId id="2147483720" r:id="rId4"/>
    <p:sldLayoutId id="2147483729"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32657"/>
            <a:ext cx="7630616" cy="1224135"/>
          </a:xfrm>
        </p:spPr>
        <p:txBody>
          <a:bodyPr/>
          <a:lstStyle/>
          <a:p>
            <a:pPr eaLnBrk="1" fontAlgn="auto" hangingPunct="1">
              <a:spcAft>
                <a:spcPts val="0"/>
              </a:spcAft>
              <a:defRPr/>
            </a:pPr>
            <a:r>
              <a:rPr lang="de-DE" sz="7200" smtClean="0"/>
              <a:t>Kochkunst</a:t>
            </a:r>
            <a:endParaRPr lang="ru-RU" sz="7200"/>
          </a:p>
        </p:txBody>
      </p:sp>
      <p:pic>
        <p:nvPicPr>
          <p:cNvPr id="5123" name="Picture 5" descr="C:\Users\Антонина\Documents\обои\food_082-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916113"/>
            <a:ext cx="6985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Антонина\Desktop\Коснкунст\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620713"/>
            <a:ext cx="7777162" cy="561657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836613"/>
            <a:ext cx="8229600" cy="5545137"/>
          </a:xfrm>
        </p:spPr>
        <p:txBody>
          <a:bodyPr>
            <a:normAutofit fontScale="85000" lnSpcReduction="20000"/>
          </a:bodyPr>
          <a:lstStyle/>
          <a:p>
            <a:pPr marL="274320" indent="-274320" eaLnBrk="1" fontAlgn="auto" hangingPunct="1">
              <a:spcAft>
                <a:spcPts val="0"/>
              </a:spcAft>
              <a:buFont typeface="Wingdings 2"/>
              <a:buChar char=""/>
              <a:defRPr/>
            </a:pPr>
            <a:r>
              <a:rPr lang="de-DE" dirty="0" smtClean="0"/>
              <a:t>1 </a:t>
            </a:r>
            <a:r>
              <a:rPr lang="de-DE" dirty="0"/>
              <a:t>kg Holunderbeeren, 1 Zitrone,</a:t>
            </a:r>
          </a:p>
          <a:p>
            <a:pPr marL="274320" indent="-274320" eaLnBrk="1" fontAlgn="auto" hangingPunct="1">
              <a:spcAft>
                <a:spcPts val="0"/>
              </a:spcAft>
              <a:buFont typeface="Wingdings 2"/>
              <a:buChar char=""/>
              <a:defRPr/>
            </a:pPr>
            <a:r>
              <a:rPr lang="de-DE" dirty="0"/>
              <a:t>1	Stück Zimtrinde, etwa 165 g Zucker, 20g Stärkemehl, 1 Tasse Rotwein,</a:t>
            </a:r>
          </a:p>
          <a:p>
            <a:pPr marL="274320" indent="-274320" eaLnBrk="1" fontAlgn="auto" hangingPunct="1">
              <a:spcAft>
                <a:spcPts val="0"/>
              </a:spcAft>
              <a:buFont typeface="Wingdings 2"/>
              <a:buChar char=""/>
              <a:defRPr/>
            </a:pPr>
            <a:r>
              <a:rPr lang="de-DE" dirty="0"/>
              <a:t>2	Äpfel, '/41 Milch, 50g Butter, Salz, 100g Grieß, 1 Ei,</a:t>
            </a:r>
          </a:p>
          <a:p>
            <a:pPr marL="274320" indent="-274320" eaLnBrk="1" fontAlgn="auto" hangingPunct="1">
              <a:spcAft>
                <a:spcPts val="0"/>
              </a:spcAft>
              <a:buFont typeface="Wingdings 2"/>
              <a:buChar char=""/>
              <a:defRPr/>
            </a:pPr>
            <a:r>
              <a:rPr lang="de-DE" dirty="0"/>
              <a:t>1 Päckchen Vanillinzucker.</a:t>
            </a:r>
          </a:p>
          <a:p>
            <a:pPr marL="0" indent="0" eaLnBrk="1" fontAlgn="auto" hangingPunct="1">
              <a:spcAft>
                <a:spcPts val="0"/>
              </a:spcAft>
              <a:buFont typeface="Wingdings 2"/>
              <a:buNone/>
              <a:defRPr/>
            </a:pPr>
            <a:r>
              <a:rPr lang="de-DE" dirty="0"/>
              <a:t>Die Holunderbeeren waschen, </a:t>
            </a:r>
            <a:r>
              <a:rPr lang="de-DE" dirty="0" err="1"/>
              <a:t>abzup-fen</a:t>
            </a:r>
            <a:r>
              <a:rPr lang="de-DE" dirty="0"/>
              <a:t> und zusammen mit 1 Stück </a:t>
            </a:r>
            <a:r>
              <a:rPr lang="de-DE" dirty="0" err="1"/>
              <a:t>Zitro-nenschale</a:t>
            </a:r>
            <a:r>
              <a:rPr lang="de-DE" dirty="0"/>
              <a:t> sowie dem Zimt in 1 Liter Wasser 10 Minuten kochen. Dann durchpassieren, etwa 125 g Zucker zu-geben und aufkochen. Das </a:t>
            </a:r>
            <a:r>
              <a:rPr lang="de-DE" dirty="0" err="1"/>
              <a:t>Stärke¬mehl</a:t>
            </a:r>
            <a:r>
              <a:rPr lang="de-DE" dirty="0"/>
              <a:t> in dem Rotwein verquirlen und die Suppe damit binden. Mit </a:t>
            </a:r>
            <a:r>
              <a:rPr lang="de-DE" dirty="0" err="1"/>
              <a:t>Zitro¬nensaft</a:t>
            </a:r>
            <a:r>
              <a:rPr lang="de-DE" dirty="0"/>
              <a:t> abschmecken. Die Äpfel </a:t>
            </a:r>
            <a:r>
              <a:rPr lang="de-DE" dirty="0" err="1"/>
              <a:t>schä¬len</a:t>
            </a:r>
            <a:r>
              <a:rPr lang="de-DE" dirty="0"/>
              <a:t>, vom Kerngehäuse befreien, in dünne Spalten schneiden und in der heißen Suppe ziehen lassen. Für die Klößchen die Milch zusammen mit der Butter und 1 Prise Salz aufkochen. Den Grieß auf einmal hineinschütten und unter Rühren zu einem dicken Kloß abbacken. Vom Feuer </a:t>
            </a:r>
            <a:r>
              <a:rPr lang="de-DE" dirty="0" err="1"/>
              <a:t>genom¬men</a:t>
            </a:r>
            <a:r>
              <a:rPr lang="de-DE" dirty="0"/>
              <a:t>, das Ei, den restlichen Zucker </a:t>
            </a:r>
            <a:r>
              <a:rPr lang="de-DE" dirty="0" err="1"/>
              <a:t>so¬wie</a:t>
            </a:r>
            <a:r>
              <a:rPr lang="de-DE" dirty="0"/>
              <a:t> den Vanillinzucker zugeben und gut verarbeiten. Mit einem in Wasser getauchten Teelöffel Klößchen </a:t>
            </a:r>
            <a:r>
              <a:rPr lang="de-DE" dirty="0" err="1"/>
              <a:t>abste-chen</a:t>
            </a:r>
            <a:r>
              <a:rPr lang="de-DE" dirty="0"/>
              <a:t> und in leicht kochendem Salz-wasser garziehen lassen. Die </a:t>
            </a:r>
            <a:r>
              <a:rPr lang="de-DE" dirty="0" err="1"/>
              <a:t>Klöß¬chen</a:t>
            </a:r>
            <a:r>
              <a:rPr lang="de-DE" dirty="0"/>
              <a:t> in der </a:t>
            </a:r>
            <a:r>
              <a:rPr lang="de-DE" dirty="0" err="1"/>
              <a:t>Holunderbeersuppe</a:t>
            </a:r>
            <a:r>
              <a:rPr lang="de-DE" dirty="0"/>
              <a:t> </a:t>
            </a:r>
            <a:r>
              <a:rPr lang="de-DE" dirty="0" err="1"/>
              <a:t>an¬richten</a:t>
            </a:r>
            <a:r>
              <a:rPr lang="de-DE" dirty="0"/>
              <a:t>.</a:t>
            </a:r>
          </a:p>
          <a:p>
            <a:pPr marL="274320" indent="-274320" eaLnBrk="1" fontAlgn="auto" hangingPunct="1">
              <a:spcAft>
                <a:spcPts val="0"/>
              </a:spcAft>
              <a:buFont typeface="Wingdings 2"/>
              <a:buChar char=""/>
              <a:defRPr/>
            </a:pPr>
            <a:endParaRPr lang="ru-RU" dirty="0"/>
          </a:p>
        </p:txBody>
      </p:sp>
      <p:sp>
        <p:nvSpPr>
          <p:cNvPr id="3" name="Заголовок 2"/>
          <p:cNvSpPr>
            <a:spLocks noGrp="1"/>
          </p:cNvSpPr>
          <p:nvPr>
            <p:ph type="title"/>
          </p:nvPr>
        </p:nvSpPr>
        <p:spPr>
          <a:xfrm>
            <a:off x="827584" y="152400"/>
            <a:ext cx="7859216" cy="972344"/>
          </a:xfrm>
        </p:spPr>
        <p:txBody>
          <a:bodyPr>
            <a:normAutofit fontScale="90000"/>
          </a:bodyPr>
          <a:lstStyle/>
          <a:p>
            <a:pPr algn="ctr" eaLnBrk="1" fontAlgn="auto" hangingPunct="1">
              <a:spcAft>
                <a:spcPts val="0"/>
              </a:spcAft>
              <a:defRPr/>
            </a:pPr>
            <a:r>
              <a:rPr lang="de-DE" b="1"/>
              <a:t>Holundersuppe mit Klößchen</a:t>
            </a:r>
            <a:br>
              <a:rPr lang="de-DE" b="1"/>
            </a:br>
            <a:endParaRPr lang="ru-RU"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16387" name="Picture 2" descr="C:\Users\Антонина\Desktop\Коснкунст\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377950"/>
            <a:ext cx="8424862" cy="48641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188" y="1916113"/>
            <a:ext cx="8075612" cy="4179887"/>
          </a:xfrm>
        </p:spPr>
        <p:txBody>
          <a:bodyPr>
            <a:normAutofit fontScale="92500" lnSpcReduction="20000"/>
          </a:bodyPr>
          <a:lstStyle/>
          <a:p>
            <a:pPr marL="0" indent="0" algn="ctr" eaLnBrk="1" fontAlgn="auto" hangingPunct="1">
              <a:spcAft>
                <a:spcPts val="0"/>
              </a:spcAft>
              <a:buFont typeface="Wingdings 2"/>
              <a:buNone/>
              <a:defRPr/>
            </a:pPr>
            <a:r>
              <a:rPr lang="de-DE" b="1" dirty="0" smtClean="0"/>
              <a:t>Unsere wichtigste Fragen</a:t>
            </a:r>
            <a:r>
              <a:rPr lang="ru-RU" b="1" dirty="0" smtClean="0"/>
              <a:t>:</a:t>
            </a:r>
            <a:endParaRPr lang="de-DE" b="1" dirty="0" smtClean="0"/>
          </a:p>
          <a:p>
            <a:pPr marL="0" indent="0" algn="ctr" eaLnBrk="1" fontAlgn="auto" hangingPunct="1">
              <a:spcAft>
                <a:spcPts val="0"/>
              </a:spcAft>
              <a:buFont typeface="Wingdings 2"/>
              <a:buNone/>
              <a:defRPr/>
            </a:pPr>
            <a:endParaRPr lang="de-DE" b="1" dirty="0" smtClean="0"/>
          </a:p>
          <a:p>
            <a:pPr marL="0" indent="0" algn="ctr" eaLnBrk="1" fontAlgn="auto" hangingPunct="1">
              <a:spcAft>
                <a:spcPts val="0"/>
              </a:spcAft>
              <a:buFont typeface="Wingdings 2"/>
              <a:buNone/>
              <a:defRPr/>
            </a:pPr>
            <a:endParaRPr lang="ru-RU" b="1" dirty="0" smtClean="0"/>
          </a:p>
          <a:p>
            <a:pPr marL="0" indent="0" algn="ctr" eaLnBrk="1" fontAlgn="auto" hangingPunct="1">
              <a:spcAft>
                <a:spcPts val="0"/>
              </a:spcAft>
              <a:buFont typeface="Wingdings 2"/>
              <a:buNone/>
              <a:defRPr/>
            </a:pPr>
            <a:endParaRPr lang="de-DE" sz="3200" b="1" dirty="0" smtClean="0"/>
          </a:p>
          <a:p>
            <a:pPr marL="0" indent="0" algn="ctr" eaLnBrk="1" fontAlgn="auto" hangingPunct="1">
              <a:spcAft>
                <a:spcPts val="0"/>
              </a:spcAft>
              <a:buFont typeface="Wingdings 2"/>
              <a:buNone/>
              <a:defRPr/>
            </a:pPr>
            <a:r>
              <a:rPr lang="de-DE" sz="3200" b="1" dirty="0" smtClean="0"/>
              <a:t>-</a:t>
            </a:r>
            <a:r>
              <a:rPr lang="de-DE" sz="3200" dirty="0" smtClean="0">
                <a:latin typeface="Adobe Garamond Pro" pitchFamily="18" charset="0"/>
              </a:rPr>
              <a:t>Gehört die Kochkunst zur Kultur des Menschen? </a:t>
            </a:r>
          </a:p>
          <a:p>
            <a:pPr marL="0" indent="0" algn="ctr" eaLnBrk="1" fontAlgn="auto" hangingPunct="1">
              <a:spcAft>
                <a:spcPts val="0"/>
              </a:spcAft>
              <a:buFont typeface="Wingdings 2"/>
              <a:buNone/>
              <a:defRPr/>
            </a:pPr>
            <a:endParaRPr lang="de-DE" sz="3200" dirty="0">
              <a:latin typeface="Adobe Garamond Pro" pitchFamily="18" charset="0"/>
            </a:endParaRPr>
          </a:p>
          <a:p>
            <a:pPr marL="0" indent="0" algn="ctr" eaLnBrk="1" fontAlgn="auto" hangingPunct="1">
              <a:spcAft>
                <a:spcPts val="0"/>
              </a:spcAft>
              <a:buFont typeface="Wingdings 2"/>
              <a:buNone/>
              <a:defRPr/>
            </a:pPr>
            <a:endParaRPr lang="de-DE" sz="3200" dirty="0" smtClean="0">
              <a:latin typeface="Adobe Garamond Pro" pitchFamily="18" charset="0"/>
            </a:endParaRPr>
          </a:p>
          <a:p>
            <a:pPr marL="0" indent="0" algn="ctr" eaLnBrk="1" fontAlgn="auto" hangingPunct="1">
              <a:spcAft>
                <a:spcPts val="0"/>
              </a:spcAft>
              <a:buFont typeface="Wingdings 2"/>
              <a:buNone/>
              <a:defRPr/>
            </a:pPr>
            <a:r>
              <a:rPr lang="de-DE" sz="3200" b="1" dirty="0" smtClean="0">
                <a:latin typeface="Adobe Garamond Pro" pitchFamily="18" charset="0"/>
              </a:rPr>
              <a:t>-</a:t>
            </a:r>
            <a:r>
              <a:rPr lang="de-DE" sz="3200" dirty="0" smtClean="0">
                <a:latin typeface="Adobe Garamond Pro" pitchFamily="18" charset="0"/>
              </a:rPr>
              <a:t>Welche Rolle spielt die Kochkunst im Leben des Menschen?</a:t>
            </a:r>
          </a:p>
          <a:p>
            <a:pPr marL="0" indent="0" algn="ctr" eaLnBrk="1" fontAlgn="auto" hangingPunct="1">
              <a:spcAft>
                <a:spcPts val="0"/>
              </a:spcAft>
              <a:buFont typeface="Wingdings 2"/>
              <a:buNone/>
              <a:defRPr/>
            </a:pPr>
            <a:r>
              <a:rPr lang="de-DE" sz="3200" dirty="0" smtClean="0">
                <a:latin typeface="Adobe Garamond Pro" pitchFamily="18" charset="0"/>
              </a:rPr>
              <a:t>- </a:t>
            </a:r>
            <a:endParaRPr lang="ru-RU" sz="3200" dirty="0"/>
          </a:p>
        </p:txBody>
      </p:sp>
      <p:sp>
        <p:nvSpPr>
          <p:cNvPr id="2" name="Заголовок 1"/>
          <p:cNvSpPr>
            <a:spLocks noGrp="1"/>
          </p:cNvSpPr>
          <p:nvPr>
            <p:ph type="title"/>
          </p:nvPr>
        </p:nvSpPr>
        <p:spPr>
          <a:xfrm>
            <a:off x="683568" y="188640"/>
            <a:ext cx="8003232" cy="1512168"/>
          </a:xfrm>
        </p:spPr>
        <p:txBody>
          <a:bodyPr>
            <a:noAutofit/>
          </a:bodyPr>
          <a:lstStyle/>
          <a:p>
            <a:pPr algn="ctr" eaLnBrk="1" fontAlgn="auto" hangingPunct="1">
              <a:spcAft>
                <a:spcPts val="0"/>
              </a:spcAft>
              <a:defRPr/>
            </a:pPr>
            <a:r>
              <a:rPr lang="de-DE" sz="3200" b="1" smtClean="0"/>
              <a:t>Arbeitsgruppe der 11. Klasse</a:t>
            </a:r>
            <a:br>
              <a:rPr lang="de-DE" sz="3200" b="1" smtClean="0"/>
            </a:br>
            <a:r>
              <a:rPr lang="de-DE" sz="3200" b="1" smtClean="0"/>
              <a:t>der Schule 5</a:t>
            </a:r>
            <a:br>
              <a:rPr lang="de-DE" sz="3200" b="1" smtClean="0"/>
            </a:br>
            <a:r>
              <a:rPr lang="de-DE" sz="3200" b="1" err="1" smtClean="0"/>
              <a:t>Lermontow</a:t>
            </a:r>
            <a:endParaRPr lang="ru-RU" sz="3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hangingPunct="1">
              <a:defRPr/>
            </a:pPr>
            <a:r>
              <a:rPr lang="de-DE" sz="7200" smtClean="0"/>
              <a:t>Viel Spaß</a:t>
            </a:r>
            <a:endParaRPr lang="ru-RU" sz="7200"/>
          </a:p>
        </p:txBody>
      </p:sp>
      <p:pic>
        <p:nvPicPr>
          <p:cNvPr id="7171" name="Picture 3" descr="C:\Users\Антонина\Documents\обои\1276029263_D7E0E920F120EBE8ECEEEDEEEC2C20EAEEF0E8F6E5E92030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524000"/>
            <a:ext cx="7315200" cy="45720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1219200"/>
          </a:xfrm>
        </p:spPr>
        <p:txBody>
          <a:bodyPr>
            <a:normAutofit fontScale="90000"/>
          </a:bodyPr>
          <a:lstStyle/>
          <a:p>
            <a:pPr algn="ctr" eaLnBrk="1" fontAlgn="auto" hangingPunct="1">
              <a:spcAft>
                <a:spcPts val="0"/>
              </a:spcAft>
              <a:defRPr/>
            </a:pPr>
            <a:r>
              <a:rPr lang="de-DE" b="1" smtClean="0"/>
              <a:t>Die Kochkunst –die Kultur</a:t>
            </a:r>
            <a:br>
              <a:rPr lang="de-DE" b="1" smtClean="0"/>
            </a:br>
            <a:r>
              <a:rPr lang="de-DE" b="1" smtClean="0"/>
              <a:t>des Menschen</a:t>
            </a:r>
            <a:endParaRPr lang="ru-RU" b="1"/>
          </a:p>
        </p:txBody>
      </p:sp>
      <p:pic>
        <p:nvPicPr>
          <p:cNvPr id="8195"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3850" y="1927225"/>
            <a:ext cx="8353425" cy="3805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55650" y="908050"/>
            <a:ext cx="7704138" cy="5184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de-DE" b="1" smtClean="0"/>
              <a:t>Mahlzeiten in Deutschland</a:t>
            </a:r>
            <a:endParaRPr lang="ru-RU" b="1"/>
          </a:p>
        </p:txBody>
      </p:sp>
      <p:sp>
        <p:nvSpPr>
          <p:cNvPr id="4" name="Объект 3"/>
          <p:cNvSpPr>
            <a:spLocks noGrp="1"/>
          </p:cNvSpPr>
          <p:nvPr>
            <p:ph idx="1"/>
          </p:nvPr>
        </p:nvSpPr>
        <p:spPr/>
        <p:txBody>
          <a:bodyPr>
            <a:normAutofit fontScale="92500" lnSpcReduction="10000"/>
          </a:bodyPr>
          <a:lstStyle/>
          <a:p>
            <a:pPr marL="0" indent="0" eaLnBrk="1" fontAlgn="auto" hangingPunct="1">
              <a:spcAft>
                <a:spcPts val="0"/>
              </a:spcAft>
              <a:buFont typeface="Wingdings 2"/>
              <a:buNone/>
              <a:defRPr/>
            </a:pPr>
            <a:r>
              <a:rPr lang="de-DE" sz="3500" b="1" dirty="0"/>
              <a:t>Das Frühstück </a:t>
            </a:r>
            <a:r>
              <a:rPr lang="de-DE" dirty="0"/>
              <a:t>– Die erste Mahlzeit in Deutschland. Die Frühstückszeit liegt zwischen 6 Uhr und 8 Uhr, denn das ganze Land steht früh auf. Zu Hause frühstückt man entweder in der Küche, wenn das eine Wohnküche ist, oder in der Essecke im Wohnzimmer.</a:t>
            </a:r>
          </a:p>
          <a:p>
            <a:pPr marL="0" indent="0" eaLnBrk="1" fontAlgn="auto" hangingPunct="1">
              <a:spcAft>
                <a:spcPts val="0"/>
              </a:spcAft>
              <a:buFont typeface="Wingdings 2"/>
              <a:buNone/>
              <a:defRPr/>
            </a:pPr>
            <a:r>
              <a:rPr lang="de-DE" dirty="0" smtClean="0"/>
              <a:t> Es </a:t>
            </a:r>
            <a:r>
              <a:rPr lang="de-DE" dirty="0"/>
              <a:t>ist üblich, am Morgen nur kalt zu essen. Das bedeutet, dass man keine warmen Speisen isst. Das Frühstücksgetränk ist Kaffee. Man trinkt aber auch Milch oder Tee. Zum alltäglichen Frühstück gehören Weißbrot oder Brötchen mit Butter und Marmelade. Gewöhnlich isst man am Morgen kein Schwarzbrot. Es ist nicht üblich, morgens aus Brei zu essen: Brei essen nur Kinder und Kranke.</a:t>
            </a:r>
          </a:p>
          <a:p>
            <a:pPr marL="274320" indent="-274320" eaLnBrk="1" fontAlgn="auto" hangingPunct="1">
              <a:spcAft>
                <a:spcPts val="0"/>
              </a:spcAft>
              <a:buFont typeface="Wingdings 2"/>
              <a:buChar char=""/>
              <a:defRPr/>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pPr marL="0" indent="0" eaLnBrk="1" fontAlgn="auto" hangingPunct="1">
              <a:spcAft>
                <a:spcPts val="0"/>
              </a:spcAft>
              <a:buFont typeface="Wingdings 2"/>
              <a:buNone/>
              <a:defRPr/>
            </a:pPr>
            <a:r>
              <a:rPr lang="de-DE" dirty="0"/>
              <a:t>Die nächste Mahlzeit nach dem Frühstück ist das Mittagessen. Das Mittagessen wird im allgemeinen um 12 Uhr eingenommen.</a:t>
            </a:r>
          </a:p>
          <a:p>
            <a:pPr marL="0" indent="0" eaLnBrk="1" fontAlgn="auto" hangingPunct="1">
              <a:spcAft>
                <a:spcPts val="0"/>
              </a:spcAft>
              <a:buFont typeface="Wingdings 2"/>
              <a:buNone/>
              <a:defRPr/>
            </a:pPr>
            <a:r>
              <a:rPr lang="de-DE" dirty="0"/>
              <a:t>Das Mittagessen ist eine warme Mahlzeit. Wochentags gibt es zu Mittag oft nur einen Gang. Das heißt, es wird nur eine Speise zu sich genommen – das Hauptgericht. Ein Hauptgericht besteht aus Fleisch mit Beilage. Die Beilage ist also ein Bestandteil des Hauptgerichtes. Die Beilage zu einem Fleischgericht besteht gewöhnlich aus mehreren Gemüsearten. Man verwendet als Gemüsebeilagen Kartoffeln, Möhren, Erbsen, grüne Bohnen, Kohlrabis, Blumenkohl, Rosenkohl, Rotkohl. Statt Kartoffeln kann man Makkaroni, Reis oder Nudeln zum Fleisch essen. Das Hauptgericht kann auch ein Fischgericht sein. Zu Mittag isst man kein Brot.</a:t>
            </a:r>
          </a:p>
          <a:p>
            <a:pPr marL="0" indent="0" eaLnBrk="1" fontAlgn="auto" hangingPunct="1">
              <a:spcAft>
                <a:spcPts val="0"/>
              </a:spcAft>
              <a:buFont typeface="Wingdings 2"/>
              <a:buNone/>
              <a:defRPr/>
            </a:pPr>
            <a:r>
              <a:rPr lang="de-DE" dirty="0"/>
              <a:t>Nach dem Hauptgericht gibt es manchmal eine Nachspeise. Als Nachspeise isst man Pudding, Quark oder Kompott. Die Deutschen essen Kompott und trinken es nicht, weil es aus vielen Früchten besteht und verhältnismäßig wenig Saft enthält.</a:t>
            </a:r>
          </a:p>
          <a:p>
            <a:pPr marL="0" indent="0" eaLnBrk="1" fontAlgn="auto" hangingPunct="1">
              <a:spcAft>
                <a:spcPts val="0"/>
              </a:spcAft>
              <a:buFont typeface="Wingdings 2"/>
              <a:buNone/>
              <a:defRPr/>
            </a:pPr>
            <a:endParaRPr lang="de-DE" dirty="0"/>
          </a:p>
          <a:p>
            <a:pPr marL="0" indent="0" eaLnBrk="1" fontAlgn="auto" hangingPunct="1">
              <a:spcAft>
                <a:spcPts val="0"/>
              </a:spcAft>
              <a:buFont typeface="Wingdings 2"/>
              <a:buNone/>
              <a:defRPr/>
            </a:pP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de-DE" b="1"/>
              <a:t>Das Mittagessen </a:t>
            </a:r>
            <a:endParaRPr lang="ru-RU"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0" indent="0" eaLnBrk="1" fontAlgn="auto" hangingPunct="1">
              <a:spcAft>
                <a:spcPts val="0"/>
              </a:spcAft>
              <a:buFont typeface="Wingdings 2"/>
              <a:buNone/>
              <a:defRPr/>
            </a:pPr>
            <a:r>
              <a:rPr lang="de-DE" dirty="0"/>
              <a:t>Das Abendessen – gibt es in Deutschland zeitig, das heißt, meist zwischen 18 und 19 Uhr. Um 19 Uhr ist es eigentlich schon zu spät. Danach wird kaum noch Abendbrot gegessen.</a:t>
            </a:r>
          </a:p>
          <a:p>
            <a:pPr marL="0" indent="0" eaLnBrk="1" fontAlgn="auto" hangingPunct="1">
              <a:spcAft>
                <a:spcPts val="0"/>
              </a:spcAft>
              <a:buFont typeface="Wingdings 2"/>
              <a:buNone/>
              <a:defRPr/>
            </a:pPr>
            <a:r>
              <a:rPr lang="de-DE" dirty="0"/>
              <a:t>Gewöhnlich isst man abends kalt. Es ist eine Ausnahme, wenn man warm isst. Man isst also meist Wurst und Käse. Ungewohnt für die Ausländer ist ein Gericht, das jedem Deutschen gut schmeckt: es ist durch den Fleischwolf gedrehtes rohes Schweinefleisch oder Rindfleisch. Ins Fleisch tut man je nach Geschmack Salz, Pfeffer, Zwiebel und Knoblauch. Das mengt man mit einer Gabel kräftig durch. Dann isst man es mit Brot. Rohes Schweinefleisch nennt man Hackepeter und rohes Rindfleisch heißt Tatar. Es ist üblich, auch Eier zu essen (ein gekochtes Ei, Spiegelei, Rührei). Man trinkt Tee, Limonade oder Bier. Es ist üblich, abends Schwarzbrot zu essen.</a:t>
            </a:r>
          </a:p>
          <a:p>
            <a:pPr marL="274320" indent="-274320" eaLnBrk="1" fontAlgn="auto" hangingPunct="1">
              <a:spcAft>
                <a:spcPts val="0"/>
              </a:spcAft>
              <a:buFont typeface="Wingdings 2"/>
              <a:buChar char=""/>
              <a:defRPr/>
            </a:pP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lang="de-DE" b="1"/>
              <a:t>Das Abendessen </a:t>
            </a:r>
            <a:endParaRPr lang="ru-RU"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1"/>
          <p:cNvSpPr>
            <a:spLocks noGrp="1"/>
          </p:cNvSpPr>
          <p:nvPr>
            <p:ph idx="1"/>
          </p:nvPr>
        </p:nvSpPr>
        <p:spPr/>
        <p:txBody>
          <a:bodyPr/>
          <a:lstStyle/>
          <a:p>
            <a:pPr eaLnBrk="1" hangingPunct="1"/>
            <a:r>
              <a:rPr lang="de-DE" sz="3600" smtClean="0"/>
              <a:t>Vorspeisen</a:t>
            </a:r>
          </a:p>
          <a:p>
            <a:pPr eaLnBrk="1" hangingPunct="1"/>
            <a:r>
              <a:rPr lang="de-DE" sz="3600" smtClean="0"/>
              <a:t>Suppen</a:t>
            </a:r>
          </a:p>
          <a:p>
            <a:pPr eaLnBrk="1" hangingPunct="1"/>
            <a:r>
              <a:rPr lang="de-DE" sz="3600" smtClean="0"/>
              <a:t>Salate</a:t>
            </a:r>
          </a:p>
          <a:p>
            <a:pPr eaLnBrk="1" hangingPunct="1"/>
            <a:r>
              <a:rPr lang="de-DE" sz="3600" smtClean="0"/>
              <a:t>Gebratenes</a:t>
            </a:r>
          </a:p>
          <a:p>
            <a:pPr eaLnBrk="1" hangingPunct="1"/>
            <a:r>
              <a:rPr lang="de-DE" sz="3600" smtClean="0"/>
              <a:t>Gebackenes</a:t>
            </a:r>
          </a:p>
          <a:p>
            <a:pPr eaLnBrk="1" hangingPunct="1"/>
            <a:r>
              <a:rPr lang="de-DE" sz="3600" smtClean="0"/>
              <a:t>Gegrilltes</a:t>
            </a:r>
          </a:p>
          <a:p>
            <a:pPr eaLnBrk="1" hangingPunct="1"/>
            <a:r>
              <a:rPr lang="de-DE" sz="3600" smtClean="0"/>
              <a:t>Gemixtes</a:t>
            </a:r>
          </a:p>
          <a:p>
            <a:pPr eaLnBrk="1" hangingPunct="1"/>
            <a:endParaRPr lang="ru-RU" sz="3600" smtClean="0"/>
          </a:p>
        </p:txBody>
      </p:sp>
      <p:sp>
        <p:nvSpPr>
          <p:cNvPr id="3" name="Заголовок 2"/>
          <p:cNvSpPr>
            <a:spLocks noGrp="1"/>
          </p:cNvSpPr>
          <p:nvPr>
            <p:ph type="title"/>
          </p:nvPr>
        </p:nvSpPr>
        <p:spPr/>
        <p:txBody>
          <a:bodyPr/>
          <a:lstStyle/>
          <a:p>
            <a:pPr algn="ctr" eaLnBrk="1" fontAlgn="auto" hangingPunct="1">
              <a:spcAft>
                <a:spcPts val="0"/>
              </a:spcAft>
              <a:defRPr/>
            </a:pPr>
            <a:r>
              <a:rPr lang="de-DE" sz="6600" b="1" smtClean="0"/>
              <a:t>Rezepte  </a:t>
            </a:r>
            <a:r>
              <a:rPr lang="de-DE" sz="4800" b="1" smtClean="0"/>
              <a:t>für</a:t>
            </a:r>
            <a:r>
              <a:rPr lang="ru-RU" sz="4800" b="1" smtClean="0"/>
              <a:t>:</a:t>
            </a:r>
            <a:endParaRPr lang="ru-RU" sz="4800" b="1"/>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307</TotalTime>
  <Words>519</Words>
  <Application>Microsoft Office PowerPoint</Application>
  <PresentationFormat>Экран (4:3)</PresentationFormat>
  <Paragraphs>38</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Kochkunst</vt:lpstr>
      <vt:lpstr>Arbeitsgruppe der 11. Klasse der Schule 5 Lermontow</vt:lpstr>
      <vt:lpstr>Viel Spaß</vt:lpstr>
      <vt:lpstr>Die Kochkunst –die Kultur des Menschen</vt:lpstr>
      <vt:lpstr>Презентация PowerPoint</vt:lpstr>
      <vt:lpstr>Mahlzeiten in Deutschland</vt:lpstr>
      <vt:lpstr>Das Mittagessen </vt:lpstr>
      <vt:lpstr>Das Abendessen </vt:lpstr>
      <vt:lpstr>Rezepte  für:</vt:lpstr>
      <vt:lpstr>Презентация PowerPoint</vt:lpstr>
      <vt:lpstr>Holundersuppe mit Klößchen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Kochkunst</dc:title>
  <dc:creator>Антонина</dc:creator>
  <cp:lastModifiedBy>Антонина</cp:lastModifiedBy>
  <cp:revision>14</cp:revision>
  <dcterms:created xsi:type="dcterms:W3CDTF">2010-10-09T09:22:54Z</dcterms:created>
  <dcterms:modified xsi:type="dcterms:W3CDTF">2012-01-27T21:00:14Z</dcterms:modified>
</cp:coreProperties>
</file>