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E601D-3EB7-4945-83C7-851383EB29A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CB556-7236-4F0C-81AD-BED9A53FE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CB556-7236-4F0C-81AD-BED9A53FE83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4CEF-CEF2-46AA-95D5-89080745B839}" type="datetimeFigureOut">
              <a:rPr lang="ru-RU" smtClean="0"/>
              <a:pPr/>
              <a:t>05.11.2011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E4C1-C82F-4BD6-95B4-6E5BC4319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4500594"/>
          </a:xfrm>
        </p:spPr>
        <p:txBody>
          <a:bodyPr/>
          <a:lstStyle/>
          <a:p>
            <a:r>
              <a:rPr lang="ru-RU" b="1" dirty="0" smtClean="0"/>
              <a:t>Методы и приемы стимулирования и мотивации учения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69294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b="1" dirty="0" smtClean="0"/>
              <a:t>6.) Найди слово в предложении.</a:t>
            </a:r>
          </a:p>
          <a:p>
            <a:pPr algn="just">
              <a:buNone/>
            </a:pPr>
            <a:r>
              <a:rPr lang="ru-RU" sz="2400" b="1" i="1" dirty="0"/>
              <a:t> </a:t>
            </a:r>
            <a:r>
              <a:rPr lang="ru-RU" sz="2400" b="1" i="1" dirty="0" smtClean="0"/>
              <a:t>     </a:t>
            </a:r>
            <a:r>
              <a:rPr lang="en-US" sz="2000" i="1" dirty="0" smtClean="0"/>
              <a:t>That will be a real help.  </a:t>
            </a:r>
            <a:r>
              <a:rPr lang="ru-RU" sz="2000" dirty="0" smtClean="0"/>
              <a:t>(</a:t>
            </a:r>
            <a:r>
              <a:rPr lang="en-US" sz="2000" dirty="0" smtClean="0"/>
              <a:t>Bear</a:t>
            </a:r>
            <a:r>
              <a:rPr lang="ru-RU" sz="2000" dirty="0" smtClean="0"/>
              <a:t>)</a:t>
            </a:r>
          </a:p>
          <a:p>
            <a:pPr algn="just">
              <a:buNone/>
            </a:pPr>
            <a:r>
              <a:rPr lang="ru-RU" sz="2400" b="1" dirty="0"/>
              <a:t> </a:t>
            </a:r>
            <a:r>
              <a:rPr lang="ru-RU" sz="2600" b="1" dirty="0" smtClean="0"/>
              <a:t>7.) Фразеологизмы (догадайся о значении выражения)</a:t>
            </a:r>
          </a:p>
          <a:p>
            <a:pPr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</a:t>
            </a:r>
            <a:r>
              <a:rPr lang="en-US" sz="2000" u="sng" dirty="0" smtClean="0"/>
              <a:t>red tape </a:t>
            </a:r>
            <a:r>
              <a:rPr lang="en-US" sz="2000" dirty="0" smtClean="0"/>
              <a:t>– </a:t>
            </a:r>
            <a:r>
              <a:rPr lang="ru-RU" sz="2000" dirty="0" smtClean="0"/>
              <a:t>волокита, бюрократизм. Красной тесьмой прошивают документы в английских </a:t>
            </a:r>
            <a:r>
              <a:rPr lang="ru-RU" sz="2000" dirty="0" err="1" smtClean="0"/>
              <a:t>гос.учреждениях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r>
              <a:rPr lang="ru-RU" sz="2600" b="1" dirty="0" smtClean="0"/>
              <a:t>8.) Происхождение слова</a:t>
            </a:r>
            <a:endParaRPr lang="en-US" sz="2600" b="1" dirty="0" smtClean="0"/>
          </a:p>
          <a:p>
            <a:pPr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ru-RU" sz="2000" i="1" dirty="0" smtClean="0"/>
              <a:t>«</a:t>
            </a:r>
            <a:r>
              <a:rPr lang="en-US" sz="2000" i="1" dirty="0" smtClean="0"/>
              <a:t>book</a:t>
            </a:r>
            <a:r>
              <a:rPr lang="ru-RU" sz="2000" i="1" dirty="0" smtClean="0"/>
              <a:t>»</a:t>
            </a:r>
            <a:r>
              <a:rPr lang="en-US" sz="2000" i="1" dirty="0" smtClean="0"/>
              <a:t> </a:t>
            </a:r>
            <a:r>
              <a:rPr lang="en-US" sz="2000" dirty="0" smtClean="0"/>
              <a:t>-</a:t>
            </a:r>
            <a:r>
              <a:rPr lang="ru-RU" sz="2000" dirty="0" smtClean="0"/>
              <a:t> произошло от названия дерева, служившего материалом для досок, на которых гравировались книги до изобретения книгопечатания.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algn="just">
              <a:buNone/>
            </a:pPr>
            <a:r>
              <a:rPr lang="ru-RU" sz="2600" b="1" dirty="0" smtClean="0"/>
              <a:t>9.) </a:t>
            </a:r>
            <a:r>
              <a:rPr lang="ru-RU" sz="2600" b="1" dirty="0" err="1"/>
              <a:t>С</a:t>
            </a:r>
            <a:r>
              <a:rPr lang="ru-RU" sz="2600" b="1" dirty="0" err="1" smtClean="0"/>
              <a:t>лэнг</a:t>
            </a:r>
            <a:r>
              <a:rPr lang="ru-RU" sz="2600" b="1" dirty="0" smtClean="0"/>
              <a:t> (догадайся о значении фразы)</a:t>
            </a:r>
          </a:p>
          <a:p>
            <a:pPr algn="just">
              <a:buNone/>
            </a:pPr>
            <a:r>
              <a:rPr lang="en-US" sz="2400" b="1" dirty="0"/>
              <a:t> </a:t>
            </a:r>
            <a:r>
              <a:rPr lang="ru-RU" sz="2400" b="1" dirty="0" smtClean="0"/>
              <a:t>   </a:t>
            </a:r>
            <a:r>
              <a:rPr lang="en-US" sz="2200" i="1" dirty="0" smtClean="0"/>
              <a:t>That’s just not cricket </a:t>
            </a:r>
            <a:r>
              <a:rPr lang="ru-RU" sz="2200" dirty="0" smtClean="0"/>
              <a:t>– это нечестно. Крикет – воплощение честной игры по-британски.</a:t>
            </a:r>
          </a:p>
          <a:p>
            <a:pPr algn="just">
              <a:buNone/>
            </a:pPr>
            <a:r>
              <a:rPr lang="ru-RU" sz="2200" dirty="0"/>
              <a:t> </a:t>
            </a:r>
            <a:r>
              <a:rPr lang="ru-RU" sz="2600" b="1" dirty="0" smtClean="0"/>
              <a:t>10.) </a:t>
            </a:r>
            <a:r>
              <a:rPr lang="ru-RU" sz="2600" b="1" dirty="0"/>
              <a:t>Ю</a:t>
            </a:r>
            <a:r>
              <a:rPr lang="ru-RU" sz="2600" b="1" dirty="0" smtClean="0"/>
              <a:t>мористические дефиниции.</a:t>
            </a:r>
          </a:p>
          <a:p>
            <a:pPr algn="just">
              <a:buNone/>
            </a:pPr>
            <a:r>
              <a:rPr lang="ru-RU" sz="2200" i="1" dirty="0" smtClean="0"/>
              <a:t>    </a:t>
            </a:r>
            <a:r>
              <a:rPr lang="en-US" sz="2200" i="1" dirty="0" smtClean="0"/>
              <a:t>School year. That period between vacations. Advice</a:t>
            </a:r>
            <a:r>
              <a:rPr lang="ru-RU" sz="2200" i="1" dirty="0" smtClean="0"/>
              <a:t>:</a:t>
            </a:r>
          </a:p>
          <a:p>
            <a:pPr algn="just">
              <a:buNone/>
            </a:pPr>
            <a:r>
              <a:rPr lang="ru-RU" sz="2200" i="1" dirty="0" smtClean="0"/>
              <a:t>    </a:t>
            </a:r>
            <a:r>
              <a:rPr lang="en-US" sz="2200" i="1" dirty="0" smtClean="0"/>
              <a:t>That which wise men don’t need and fools won’t take.</a:t>
            </a:r>
          </a:p>
          <a:p>
            <a:pPr algn="just">
              <a:buNone/>
            </a:pPr>
            <a:r>
              <a:rPr lang="en-US" sz="2600" b="1" dirty="0" smtClean="0"/>
              <a:t>11.) </a:t>
            </a:r>
            <a:r>
              <a:rPr lang="ru-RU" sz="2600" b="1" dirty="0"/>
              <a:t>Г</a:t>
            </a:r>
            <a:r>
              <a:rPr lang="ru-RU" sz="2600" b="1" dirty="0" smtClean="0"/>
              <a:t>рамматические упражнения, построенные на юмористическом материале.</a:t>
            </a:r>
          </a:p>
          <a:p>
            <a:pPr algn="just">
              <a:buNone/>
            </a:pPr>
            <a:r>
              <a:rPr lang="ru-RU" sz="2600" b="1" dirty="0"/>
              <a:t> </a:t>
            </a:r>
            <a:r>
              <a:rPr lang="ru-RU" sz="2600" b="1" dirty="0" smtClean="0"/>
              <a:t>    </a:t>
            </a:r>
            <a:r>
              <a:rPr lang="en-US" sz="2200" b="1" i="1" dirty="0" smtClean="0"/>
              <a:t>Every dog is … lion at home. </a:t>
            </a:r>
            <a:endParaRPr lang="ru-RU" sz="2200" b="1" i="1" dirty="0" smtClean="0"/>
          </a:p>
          <a:p>
            <a:pPr algn="just">
              <a:buNone/>
            </a:pPr>
            <a:r>
              <a:rPr lang="ru-RU" sz="2200" b="1" i="1" dirty="0"/>
              <a:t> </a:t>
            </a:r>
            <a:r>
              <a:rPr lang="ru-RU" sz="2200" b="1" i="1" dirty="0" smtClean="0"/>
              <a:t>     </a:t>
            </a:r>
            <a:r>
              <a:rPr lang="en-US" sz="2200" b="1" i="1" dirty="0" smtClean="0"/>
              <a:t>… man who knows he is … fool  is not … great fool.</a:t>
            </a:r>
            <a:endParaRPr lang="ru-RU" sz="2200" b="1" i="1" dirty="0" smtClean="0"/>
          </a:p>
          <a:p>
            <a:pPr algn="just">
              <a:buNone/>
            </a:pPr>
            <a:r>
              <a:rPr lang="en-US" sz="2200" b="1" i="1" dirty="0" smtClean="0"/>
              <a:t> </a:t>
            </a:r>
            <a:endParaRPr lang="ru-RU" sz="2200" i="1" dirty="0" smtClean="0"/>
          </a:p>
          <a:p>
            <a:pPr>
              <a:buNone/>
            </a:pPr>
            <a:r>
              <a:rPr lang="en-US" sz="2200" dirty="0" smtClean="0"/>
              <a:t>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>
              <a:buNone/>
            </a:pPr>
            <a:r>
              <a:rPr lang="en-US" b="1" i="1" dirty="0" smtClean="0"/>
              <a:t> </a:t>
            </a:r>
            <a:r>
              <a:rPr lang="ru-RU" b="1" i="1" dirty="0" smtClean="0"/>
              <a:t>   </a:t>
            </a:r>
          </a:p>
          <a:p>
            <a:pPr algn="just">
              <a:buNone/>
            </a:pPr>
            <a:r>
              <a:rPr lang="ru-RU" b="1" i="1" dirty="0" smtClean="0"/>
              <a:t>       </a:t>
            </a:r>
            <a:r>
              <a:rPr lang="ru-RU" b="1" i="1" dirty="0" smtClean="0">
                <a:solidFill>
                  <a:srgbClr val="C00000"/>
                </a:solidFill>
              </a:rPr>
              <a:t>Применение разнообразных методов обучения, мастерство учителя, отсутствие шаблона, оживленное ведение урока способствуют поддержанию интереса. </a:t>
            </a:r>
          </a:p>
          <a:p>
            <a:pPr algn="just">
              <a:buNone/>
            </a:pP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        А интерес является важнейшим условием успешного обучения!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Мотивировать учащихся – значит затронуть их важнейшие интересы, дать им шанс реализоваться в процессе деятельности.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      </a:t>
            </a:r>
            <a:r>
              <a:rPr lang="ru-RU" sz="2400" b="1" u="sng" dirty="0" smtClean="0">
                <a:solidFill>
                  <a:srgbClr val="C00000"/>
                </a:solidFill>
              </a:rPr>
              <a:t>Причины снижения мотивации учения</a:t>
            </a:r>
            <a:r>
              <a:rPr lang="ru-RU" sz="2400" b="1" dirty="0" smtClean="0">
                <a:solidFill>
                  <a:srgbClr val="C00000"/>
                </a:solidFill>
              </a:rPr>
              <a:t>,  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              </a:t>
            </a:r>
            <a:r>
              <a:rPr lang="ru-RU" sz="2400" b="1" u="sng" dirty="0" smtClean="0">
                <a:solidFill>
                  <a:srgbClr val="C00000"/>
                </a:solidFill>
              </a:rPr>
              <a:t>независящие от ученика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/>
              <a:t>Неправильный отбор содержания учебного материала, вызывающего перегрузку учащихся. </a:t>
            </a:r>
          </a:p>
          <a:p>
            <a:pPr marL="457200" indent="-457200" algn="just">
              <a:buNone/>
            </a:pPr>
            <a:r>
              <a:rPr lang="ru-RU" sz="2400" b="1" dirty="0" smtClean="0"/>
              <a:t>2. </a:t>
            </a:r>
            <a:r>
              <a:rPr lang="ru-RU" sz="2400" b="1" dirty="0" err="1" smtClean="0"/>
              <a:t>Невладение</a:t>
            </a:r>
            <a:r>
              <a:rPr lang="ru-RU" sz="2400" b="1" dirty="0" smtClean="0"/>
              <a:t> учителем современными методами обучения и их оптимальным сочетанием.</a:t>
            </a:r>
          </a:p>
          <a:p>
            <a:pPr marL="457200" indent="-457200" algn="just">
              <a:buNone/>
            </a:pPr>
            <a:r>
              <a:rPr lang="ru-RU" sz="2400" b="1" dirty="0" smtClean="0"/>
              <a:t>3. Неумение строить отношения с учащимися,  организовывать взаимодействия школьников друг с другом.</a:t>
            </a:r>
          </a:p>
          <a:p>
            <a:pPr marL="457200" indent="-457200" algn="just">
              <a:buNone/>
            </a:pPr>
            <a:r>
              <a:rPr lang="ru-RU" sz="2400" b="1" dirty="0" smtClean="0"/>
              <a:t>4. Особенности личности учителя.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Причины снижения мотивации учения, зависящие от ученика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/>
              <a:t>1. Низкий уровень знаний.</a:t>
            </a:r>
          </a:p>
          <a:p>
            <a:pPr marL="457200" indent="-457200">
              <a:buNone/>
            </a:pPr>
            <a:endParaRPr lang="ru-RU" sz="2400" b="1" dirty="0" smtClean="0"/>
          </a:p>
          <a:p>
            <a:pPr marL="457200" indent="-457200" algn="just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2. </a:t>
            </a:r>
            <a:r>
              <a:rPr lang="ru-RU" sz="2400" b="1" dirty="0" err="1" smtClean="0"/>
              <a:t>Несформированность</a:t>
            </a:r>
            <a:r>
              <a:rPr lang="ru-RU" sz="2400" b="1" dirty="0" smtClean="0"/>
              <a:t> учебной деятельности и приемов самостоятельного приобретения знаний.</a:t>
            </a:r>
          </a:p>
          <a:p>
            <a:pPr marL="457200" indent="-457200" algn="just">
              <a:buNone/>
            </a:pPr>
            <a:endParaRPr lang="ru-RU" sz="2400" b="1" dirty="0" smtClean="0"/>
          </a:p>
          <a:p>
            <a:pPr marL="457200" indent="-457200" algn="just">
              <a:buNone/>
            </a:pPr>
            <a:r>
              <a:rPr lang="ru-RU" sz="2400" b="1" dirty="0" smtClean="0"/>
              <a:t>3. </a:t>
            </a:r>
            <a:r>
              <a:rPr lang="ru-RU" sz="2400" b="1" dirty="0" err="1" smtClean="0"/>
              <a:t>Несложившиеся</a:t>
            </a:r>
            <a:r>
              <a:rPr lang="ru-RU" sz="2400" b="1" dirty="0" smtClean="0"/>
              <a:t> отношения с классом.</a:t>
            </a:r>
          </a:p>
          <a:p>
            <a:pPr marL="457200" indent="-457200" algn="just">
              <a:buNone/>
            </a:pPr>
            <a:endParaRPr lang="ru-RU" sz="2400" b="1" dirty="0" smtClean="0"/>
          </a:p>
          <a:p>
            <a:pPr marL="457200" indent="-457200" algn="just">
              <a:buNone/>
            </a:pPr>
            <a:r>
              <a:rPr lang="ru-RU" sz="2400" b="1" dirty="0" smtClean="0"/>
              <a:t>4. Задержки развития, аномальное развитие.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Педагогические методы и приемы стимулирования  и мотивации учения.</a:t>
            </a:r>
            <a:br>
              <a:rPr lang="ru-RU" b="1" i="1" dirty="0" smtClean="0"/>
            </a:br>
            <a:r>
              <a:rPr lang="ru-RU" sz="3600" b="1" i="1" dirty="0" smtClean="0">
                <a:solidFill>
                  <a:srgbClr val="C00000"/>
                </a:solidFill>
              </a:rPr>
              <a:t>Традиционные: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1. </a:t>
            </a:r>
            <a:r>
              <a:rPr lang="ru-RU" sz="2400" dirty="0"/>
              <a:t>Р</a:t>
            </a:r>
            <a:r>
              <a:rPr lang="ru-RU" sz="2400" dirty="0" smtClean="0"/>
              <a:t>ассказ, лекция, беседа.</a:t>
            </a:r>
          </a:p>
          <a:p>
            <a:pPr algn="just"/>
            <a:r>
              <a:rPr lang="ru-RU" sz="2400" dirty="0" smtClean="0"/>
              <a:t>2. Наглядный пример и практические работы.</a:t>
            </a:r>
          </a:p>
          <a:p>
            <a:pPr algn="just"/>
            <a:r>
              <a:rPr lang="ru-RU" sz="2400" dirty="0" smtClean="0"/>
              <a:t>3. Проблемно-поисковые методы (когда проблемные ситуации находятся в зоне реальных учебных возможностей школьников. </a:t>
            </a:r>
            <a:r>
              <a:rPr lang="ru-RU" sz="2400" dirty="0"/>
              <a:t>т</a:t>
            </a:r>
            <a:r>
              <a:rPr lang="ru-RU" sz="2400" dirty="0" smtClean="0"/>
              <a:t>.е. доступны для самостоятельного разрешения.)</a:t>
            </a:r>
          </a:p>
          <a:p>
            <a:pPr algn="just"/>
            <a:r>
              <a:rPr lang="ru-RU" sz="2400" dirty="0" smtClean="0"/>
              <a:t>4. Введение элементов самостоятельной работы.</a:t>
            </a:r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Нетрадиционные: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5429288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endParaRPr lang="ru-RU" sz="2400" b="1" dirty="0" smtClean="0"/>
          </a:p>
          <a:p>
            <a:pPr marL="457200" indent="-457200" algn="just">
              <a:buAutoNum type="arabicPeriod"/>
            </a:pPr>
            <a:r>
              <a:rPr lang="ru-RU" sz="2400" b="1" dirty="0" smtClean="0"/>
              <a:t>Метод «контрактов» </a:t>
            </a:r>
            <a:r>
              <a:rPr lang="ru-RU" sz="2400" dirty="0" smtClean="0"/>
              <a:t>– индивидуальных и групповых договоров, заключаемых между учителем и учащимися («линия времени»). Контракты стимулирует и организуют самостоятельное и осмысленное учение, создают атмосферу уверенности и безопасности, свободы и ответственности.</a:t>
            </a:r>
          </a:p>
          <a:p>
            <a:pPr algn="just">
              <a:buNone/>
            </a:pPr>
            <a:r>
              <a:rPr lang="ru-RU" sz="2400" b="1" dirty="0" smtClean="0"/>
              <a:t>2. «Кредит доверия»</a:t>
            </a:r>
            <a:r>
              <a:rPr lang="ru-RU" sz="2400" dirty="0" smtClean="0"/>
              <a:t> - шанс проявить себя и доказать свою состоятельность.</a:t>
            </a:r>
          </a:p>
          <a:p>
            <a:pPr algn="just">
              <a:buNone/>
            </a:pPr>
            <a:r>
              <a:rPr lang="ru-RU" sz="2400" b="1" dirty="0" smtClean="0"/>
              <a:t>3. «Учебное </a:t>
            </a:r>
            <a:r>
              <a:rPr lang="ru-RU" sz="2400" b="1" dirty="0" err="1" smtClean="0"/>
              <a:t>портфолио</a:t>
            </a:r>
            <a:r>
              <a:rPr lang="ru-RU" sz="2400" b="1" dirty="0" smtClean="0"/>
              <a:t>»</a:t>
            </a:r>
            <a:r>
              <a:rPr lang="ru-RU" sz="2400" dirty="0" smtClean="0"/>
              <a:t> - портфель достижений ученика – способствует формированию у ученика способности к объективной самооценке.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Приемы стимулирования.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720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</a:t>
            </a:r>
            <a:r>
              <a:rPr lang="ru-RU" sz="2800" b="1" i="1" dirty="0" smtClean="0"/>
              <a:t>. «Линия времени».</a:t>
            </a:r>
          </a:p>
          <a:p>
            <a:pPr>
              <a:buNone/>
            </a:pPr>
            <a:r>
              <a:rPr lang="ru-RU" sz="2800" b="1" i="1" dirty="0" smtClean="0"/>
              <a:t>2. «Оратор».</a:t>
            </a:r>
          </a:p>
          <a:p>
            <a:pPr>
              <a:buNone/>
            </a:pPr>
            <a:r>
              <a:rPr lang="ru-RU" sz="2800" b="1" i="1" dirty="0" smtClean="0"/>
              <a:t>3. «Автор».</a:t>
            </a:r>
          </a:p>
          <a:p>
            <a:pPr>
              <a:buNone/>
            </a:pPr>
            <a:r>
              <a:rPr lang="ru-RU" sz="2800" b="1" i="1" dirty="0" smtClean="0"/>
              <a:t>4. «Фантазер».</a:t>
            </a:r>
          </a:p>
          <a:p>
            <a:pPr>
              <a:buNone/>
            </a:pPr>
            <a:r>
              <a:rPr lang="ru-RU" sz="2800" b="1" i="1" dirty="0" smtClean="0"/>
              <a:t>5. «Кумир».</a:t>
            </a:r>
          </a:p>
          <a:p>
            <a:pPr>
              <a:buNone/>
            </a:pPr>
            <a:r>
              <a:rPr lang="ru-RU" sz="2800" b="1" i="1" dirty="0" smtClean="0"/>
              <a:t>6. «Профи».</a:t>
            </a:r>
          </a:p>
          <a:p>
            <a:pPr>
              <a:buNone/>
            </a:pPr>
            <a:r>
              <a:rPr lang="ru-RU" sz="2800" b="1" i="1" dirty="0" smtClean="0"/>
              <a:t>7. «Ассоциативный кроссворд».</a:t>
            </a:r>
          </a:p>
          <a:p>
            <a:pPr>
              <a:buNone/>
            </a:pPr>
            <a:r>
              <a:rPr lang="ru-RU" sz="2800" b="1" i="1" dirty="0" smtClean="0"/>
              <a:t>8. «Суд».</a:t>
            </a:r>
          </a:p>
          <a:p>
            <a:pPr>
              <a:buNone/>
            </a:pPr>
            <a:r>
              <a:rPr lang="ru-RU" sz="2800" b="1" i="1" dirty="0" smtClean="0"/>
              <a:t>9. «Оценка – не отметка».</a:t>
            </a:r>
          </a:p>
          <a:p>
            <a:pPr>
              <a:buNone/>
            </a:pPr>
            <a:r>
              <a:rPr lang="ru-RU" sz="2800" b="1" i="1" dirty="0" smtClean="0"/>
              <a:t>10. «Защитный лист».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Нетрадиционные методы коммуникативного общения на уроках английского языка</a:t>
            </a:r>
            <a:r>
              <a:rPr lang="ru-RU" sz="3200" b="1" dirty="0" smtClean="0">
                <a:solidFill>
                  <a:srgbClr val="C00000"/>
                </a:solidFill>
              </a:rPr>
              <a:t>.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2000" b="1" u="sng" dirty="0" smtClean="0"/>
              <a:t>Задания типа</a:t>
            </a:r>
            <a:r>
              <a:rPr lang="en-US" sz="2000" b="1" u="sng" dirty="0" smtClean="0"/>
              <a:t> information gap </a:t>
            </a:r>
            <a:r>
              <a:rPr lang="ru-RU" sz="2000" b="1" u="sng" dirty="0" smtClean="0"/>
              <a:t>(информационное неравенство) могут иметь нетрадиционные формы</a:t>
            </a:r>
            <a:endParaRPr lang="ru-RU" sz="2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435769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i="1" dirty="0" smtClean="0"/>
              <a:t>1. </a:t>
            </a:r>
            <a:r>
              <a:rPr lang="en-US" sz="2400" i="1" dirty="0" smtClean="0"/>
              <a:t>Picture gap</a:t>
            </a:r>
            <a:r>
              <a:rPr lang="ru-RU" sz="2400" i="1" dirty="0" smtClean="0"/>
              <a:t>.</a:t>
            </a:r>
          </a:p>
          <a:p>
            <a:pPr>
              <a:buNone/>
            </a:pPr>
            <a:r>
              <a:rPr lang="ru-RU" sz="2400" i="1" dirty="0" smtClean="0"/>
              <a:t>2. </a:t>
            </a:r>
            <a:r>
              <a:rPr lang="en-US" sz="2400" i="1" dirty="0" smtClean="0"/>
              <a:t>Extract gap.</a:t>
            </a:r>
          </a:p>
          <a:p>
            <a:pPr>
              <a:buNone/>
            </a:pPr>
            <a:r>
              <a:rPr lang="en-US" sz="2400" i="1" dirty="0" smtClean="0"/>
              <a:t>3. Knowledge gap.</a:t>
            </a:r>
          </a:p>
          <a:p>
            <a:pPr>
              <a:buNone/>
            </a:pPr>
            <a:r>
              <a:rPr lang="en-US" sz="2400" i="1" dirty="0" smtClean="0"/>
              <a:t>4. Belief gap.</a:t>
            </a:r>
          </a:p>
          <a:p>
            <a:pPr>
              <a:buNone/>
            </a:pPr>
            <a:r>
              <a:rPr lang="en-US" sz="2400" i="1" dirty="0" smtClean="0"/>
              <a:t>5. Reasoning gap.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        </a:t>
            </a:r>
            <a:r>
              <a:rPr lang="ru-RU" sz="2400" b="1" u="sng" dirty="0" smtClean="0"/>
              <a:t>Нетрадиционные формы ролевого общения</a:t>
            </a:r>
            <a:r>
              <a:rPr lang="ru-RU" sz="2400" u="sng" dirty="0" smtClean="0"/>
              <a:t>.</a:t>
            </a:r>
            <a:endParaRPr lang="en-US" sz="2400" u="sng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en-US" sz="2400" i="1" dirty="0" smtClean="0"/>
              <a:t>6. Line- up.</a:t>
            </a:r>
            <a:r>
              <a:rPr lang="ru-RU" sz="2400" i="1" dirty="0" smtClean="0"/>
              <a:t>                                                 </a:t>
            </a:r>
            <a:r>
              <a:rPr lang="en-US" sz="2400" i="1" dirty="0" smtClean="0"/>
              <a:t>10. Contact.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7.  </a:t>
            </a:r>
            <a:r>
              <a:rPr lang="en-US" sz="2400" i="1" dirty="0" smtClean="0"/>
              <a:t>Strip story.</a:t>
            </a:r>
            <a:r>
              <a:rPr lang="ru-RU" sz="2400" i="1" dirty="0" smtClean="0"/>
              <a:t>                                             </a:t>
            </a:r>
            <a:r>
              <a:rPr lang="en-US" sz="2400" i="1" dirty="0" smtClean="0"/>
              <a:t>11. Kind words.</a:t>
            </a:r>
          </a:p>
          <a:p>
            <a:pPr>
              <a:buNone/>
            </a:pPr>
            <a:r>
              <a:rPr lang="ru-RU" sz="2400" i="1" dirty="0" smtClean="0"/>
              <a:t> </a:t>
            </a:r>
            <a:r>
              <a:rPr lang="en-US" sz="2400" i="1" dirty="0" smtClean="0"/>
              <a:t>8. Smile.</a:t>
            </a:r>
            <a:r>
              <a:rPr lang="ru-RU" sz="2400" i="1" dirty="0" smtClean="0"/>
              <a:t> </a:t>
            </a:r>
            <a:r>
              <a:rPr lang="en-US" sz="2400" i="1" dirty="0" smtClean="0"/>
              <a:t>                                                   12.</a:t>
            </a:r>
            <a:r>
              <a:rPr lang="ru-RU" sz="2400" i="1" dirty="0" smtClean="0"/>
              <a:t> </a:t>
            </a:r>
            <a:r>
              <a:rPr lang="en-US" sz="2400" i="1" dirty="0" smtClean="0"/>
              <a:t>Reflection.</a:t>
            </a:r>
            <a:r>
              <a:rPr lang="ru-RU" sz="2400" i="1" dirty="0" smtClean="0"/>
              <a:t>             </a:t>
            </a:r>
            <a:r>
              <a:rPr lang="en-US" sz="2400" i="1" dirty="0" smtClean="0"/>
              <a:t>                                </a:t>
            </a:r>
          </a:p>
          <a:p>
            <a:pPr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9. Merry –go –round.                               </a:t>
            </a:r>
            <a:r>
              <a:rPr lang="ru-RU" sz="2400" i="1" dirty="0" smtClean="0"/>
              <a:t> </a:t>
            </a:r>
            <a:r>
              <a:rPr lang="en-US" sz="2400" i="1" dirty="0" smtClean="0"/>
              <a:t>13. Listening.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u="sng" dirty="0" smtClean="0">
                <a:solidFill>
                  <a:srgbClr val="C00000"/>
                </a:solidFill>
              </a:rPr>
              <a:t>В качестве методов нетрадиционного общения можно привести </a:t>
            </a:r>
            <a:r>
              <a:rPr lang="ru-RU" sz="3200" dirty="0" smtClean="0">
                <a:solidFill>
                  <a:srgbClr val="C00000"/>
                </a:solidFill>
              </a:rPr>
              <a:t>:</a:t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</a:t>
            </a:r>
            <a:r>
              <a:rPr lang="ru-RU" sz="2800" b="1" dirty="0" smtClean="0"/>
              <a:t>. «Скетч».</a:t>
            </a:r>
          </a:p>
          <a:p>
            <a:pPr>
              <a:buNone/>
            </a:pPr>
            <a:r>
              <a:rPr lang="ru-RU" sz="2800" b="1" dirty="0" smtClean="0"/>
              <a:t>2. «Ролевая игра».</a:t>
            </a:r>
          </a:p>
          <a:p>
            <a:pPr>
              <a:buNone/>
            </a:pPr>
            <a:r>
              <a:rPr lang="ru-RU" sz="2800" b="1" dirty="0" smtClean="0"/>
              <a:t>3. «Круглый  стол».</a:t>
            </a:r>
          </a:p>
          <a:p>
            <a:pPr>
              <a:buNone/>
            </a:pPr>
            <a:r>
              <a:rPr lang="ru-RU" sz="2800" b="1" dirty="0" smtClean="0"/>
              <a:t>4. «Дискуссия»,</a:t>
            </a:r>
          </a:p>
          <a:p>
            <a:pPr algn="just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а также, игры в виде соревнований по сюжетам телепрограмм с балльной системой оценок, идиомы, фразеологизмы, </a:t>
            </a:r>
            <a:r>
              <a:rPr lang="ru-RU" sz="2800" b="1" dirty="0" err="1" smtClean="0"/>
              <a:t>слэнг</a:t>
            </a:r>
            <a:r>
              <a:rPr lang="ru-RU" sz="2800" b="1" dirty="0" smtClean="0"/>
              <a:t>, спортивный жаргон.</a:t>
            </a:r>
          </a:p>
          <a:p>
            <a:pPr algn="just">
              <a:buNone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Например,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1.) Догадайся по  описанию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sz="2000" dirty="0" smtClean="0"/>
              <a:t>«</a:t>
            </a:r>
            <a:r>
              <a:rPr lang="en-US" sz="2000" dirty="0" smtClean="0"/>
              <a:t>an apple</a:t>
            </a:r>
            <a:r>
              <a:rPr lang="ru-RU" sz="2000" dirty="0" smtClean="0"/>
              <a:t>» - </a:t>
            </a:r>
            <a:r>
              <a:rPr lang="en-US" sz="2000" dirty="0" smtClean="0"/>
              <a:t>a round fruit, we like it very much</a:t>
            </a:r>
          </a:p>
          <a:p>
            <a:pPr algn="just">
              <a:buNone/>
            </a:pPr>
            <a:r>
              <a:rPr lang="en-US" sz="2400" b="1" dirty="0" smtClean="0"/>
              <a:t>2</a:t>
            </a:r>
            <a:r>
              <a:rPr lang="ru-RU" sz="2400" b="1" dirty="0" smtClean="0"/>
              <a:t>.) Определите, о ком идет речь</a:t>
            </a:r>
            <a:r>
              <a:rPr lang="ru-RU" sz="2400" dirty="0" smtClean="0"/>
              <a:t>: </a:t>
            </a:r>
            <a:r>
              <a:rPr lang="en-US" sz="2000" dirty="0" smtClean="0"/>
              <a:t>He was born and died on the same day. The theatre where he worked was called </a:t>
            </a:r>
            <a:r>
              <a:rPr lang="ru-RU" sz="2000" dirty="0" smtClean="0"/>
              <a:t>«</a:t>
            </a:r>
            <a:r>
              <a:rPr lang="en-US" sz="2000" dirty="0" smtClean="0"/>
              <a:t>The Globe</a:t>
            </a:r>
            <a:r>
              <a:rPr lang="ru-RU" sz="2000" dirty="0" smtClean="0"/>
              <a:t>». </a:t>
            </a:r>
            <a:r>
              <a:rPr lang="en-US" sz="2000" dirty="0" smtClean="0"/>
              <a:t>His most famous plays are </a:t>
            </a:r>
            <a:r>
              <a:rPr lang="ru-RU" sz="2000" dirty="0" smtClean="0"/>
              <a:t>«</a:t>
            </a:r>
            <a:r>
              <a:rPr lang="en-US" sz="2000" dirty="0" smtClean="0"/>
              <a:t>Hamlet</a:t>
            </a:r>
            <a:r>
              <a:rPr lang="ru-RU" sz="2000" dirty="0" smtClean="0"/>
              <a:t>», «</a:t>
            </a:r>
            <a:r>
              <a:rPr lang="en-US" sz="2000" dirty="0" smtClean="0"/>
              <a:t>King Lear</a:t>
            </a:r>
            <a:r>
              <a:rPr lang="ru-RU" sz="2000" dirty="0" smtClean="0"/>
              <a:t>». (Шекспир).</a:t>
            </a:r>
          </a:p>
          <a:p>
            <a:pPr algn="just">
              <a:buNone/>
            </a:pPr>
            <a:r>
              <a:rPr lang="ru-RU" sz="2400" b="1" dirty="0" smtClean="0"/>
              <a:t>3.) Ассоциации.</a:t>
            </a:r>
            <a:r>
              <a:rPr lang="ru-RU" sz="2400" dirty="0" smtClean="0"/>
              <a:t> </a:t>
            </a:r>
            <a:r>
              <a:rPr lang="ru-RU" sz="2000" dirty="0" smtClean="0"/>
              <a:t>Определите слово «шпаргалка» (школьный </a:t>
            </a:r>
            <a:r>
              <a:rPr lang="ru-RU" sz="2000" dirty="0" err="1" smtClean="0"/>
              <a:t>слэнг</a:t>
            </a:r>
            <a:r>
              <a:rPr lang="ru-RU" sz="2000" dirty="0" smtClean="0"/>
              <a:t>)</a:t>
            </a:r>
          </a:p>
          <a:p>
            <a:pPr algn="just">
              <a:buNone/>
            </a:pPr>
            <a:r>
              <a:rPr lang="ru-RU" sz="2000" dirty="0"/>
              <a:t>а</a:t>
            </a:r>
            <a:r>
              <a:rPr lang="ru-RU" sz="2000" dirty="0" smtClean="0"/>
              <a:t>.) </a:t>
            </a:r>
            <a:r>
              <a:rPr lang="en-US" sz="2000" dirty="0" smtClean="0"/>
              <a:t>potato b.) carrot c.) cabbage d.) onion</a:t>
            </a:r>
            <a:r>
              <a:rPr lang="ru-RU" sz="2000" dirty="0" smtClean="0"/>
              <a:t>(</a:t>
            </a:r>
            <a:r>
              <a:rPr lang="en-US" sz="2000" dirty="0" smtClean="0"/>
              <a:t>cabbage</a:t>
            </a:r>
            <a:r>
              <a:rPr lang="en-US" sz="2400" dirty="0" smtClean="0"/>
              <a:t>)</a:t>
            </a:r>
          </a:p>
          <a:p>
            <a:pPr algn="just">
              <a:buNone/>
            </a:pPr>
            <a:r>
              <a:rPr lang="en-US" sz="2400" b="1" dirty="0" smtClean="0"/>
              <a:t>4.) </a:t>
            </a:r>
            <a:r>
              <a:rPr lang="ru-RU" sz="2400" b="1" dirty="0" smtClean="0"/>
              <a:t>Задания на смекалку</a:t>
            </a:r>
            <a:r>
              <a:rPr lang="ru-RU" sz="2400" dirty="0" smtClean="0"/>
              <a:t>. </a:t>
            </a:r>
            <a:r>
              <a:rPr lang="ru-RU" sz="2000" dirty="0" smtClean="0"/>
              <a:t>Какие две буквы читаются как цифра? (</a:t>
            </a:r>
            <a:r>
              <a:rPr lang="en-US" sz="2000" dirty="0" smtClean="0"/>
              <a:t>AT</a:t>
            </a:r>
            <a:r>
              <a:rPr lang="ru-RU" sz="2000" dirty="0" smtClean="0"/>
              <a:t>).</a:t>
            </a:r>
          </a:p>
          <a:p>
            <a:pPr algn="just">
              <a:buNone/>
            </a:pPr>
            <a:r>
              <a:rPr lang="ru-RU" sz="2400" b="1" dirty="0" smtClean="0"/>
              <a:t>5.) Ребусы. </a:t>
            </a:r>
            <a:endParaRPr lang="ru-RU" sz="2400" dirty="0" smtClean="0"/>
          </a:p>
          <a:p>
            <a:pPr>
              <a:buNone/>
            </a:pPr>
            <a:r>
              <a:rPr lang="ru-RU" sz="2400" u="sng" dirty="0"/>
              <a:t> </a:t>
            </a:r>
            <a:r>
              <a:rPr lang="ru-RU" sz="2400" u="sng" dirty="0" smtClean="0"/>
              <a:t>      </a:t>
            </a:r>
            <a:r>
              <a:rPr lang="en-US" sz="2400" u="sng" dirty="0" smtClean="0"/>
              <a:t>I</a:t>
            </a:r>
            <a:r>
              <a:rPr lang="ru-RU" sz="2400" u="sng" dirty="0" smtClean="0"/>
              <a:t> ___</a:t>
            </a:r>
            <a:endParaRPr lang="en-US" sz="2400" u="sng" dirty="0" smtClean="0"/>
          </a:p>
          <a:p>
            <a:pPr>
              <a:buNone/>
            </a:pPr>
            <a:r>
              <a:rPr lang="en-US" sz="2400" dirty="0" smtClean="0"/>
              <a:t>STAND</a:t>
            </a:r>
            <a:r>
              <a:rPr lang="ru-RU" sz="2400" dirty="0" smtClean="0"/>
              <a:t>            </a:t>
            </a:r>
            <a:r>
              <a:rPr lang="en-US" sz="2400" dirty="0" smtClean="0"/>
              <a:t>( I UNDERSTAND)</a:t>
            </a:r>
          </a:p>
          <a:p>
            <a:pPr>
              <a:buNone/>
            </a:pPr>
            <a:endParaRPr lang="ru-RU" sz="2400" u="sng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751</Words>
  <Application>Microsoft Office PowerPoint</Application>
  <PresentationFormat>Экран (4:3)</PresentationFormat>
  <Paragraphs>89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Методы и приемы стимулирования и мотивации учения</vt:lpstr>
      <vt:lpstr>Мотивировать учащихся – значит затронуть их важнейшие интересы, дать им шанс реализоваться в процессе деятельности.</vt:lpstr>
      <vt:lpstr>Причины снижения мотивации учения, зависящие от ученика.</vt:lpstr>
      <vt:lpstr>Педагогические методы и приемы стимулирования  и мотивации учения. Традиционные: </vt:lpstr>
      <vt:lpstr>Нетрадиционные:</vt:lpstr>
      <vt:lpstr>Приемы стимулирования.</vt:lpstr>
      <vt:lpstr> Нетрадиционные методы коммуникативного общения на уроках английского языка. Задания типа information gap (информационное неравенство) могут иметь нетрадиционные формы</vt:lpstr>
      <vt:lpstr>В качестве методов нетрадиционного общения можно привести : </vt:lpstr>
      <vt:lpstr>Например,</vt:lpstr>
      <vt:lpstr>Слайд 10</vt:lpstr>
      <vt:lpstr>Слайд 11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приемы стимулирования и мотивации учения</dc:title>
  <dc:creator>Lenovo User</dc:creator>
  <cp:lastModifiedBy>Lenovo User</cp:lastModifiedBy>
  <cp:revision>33</cp:revision>
  <dcterms:created xsi:type="dcterms:W3CDTF">2011-11-04T17:10:56Z</dcterms:created>
  <dcterms:modified xsi:type="dcterms:W3CDTF">2011-11-05T10:38:02Z</dcterms:modified>
</cp:coreProperties>
</file>