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39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19" autoAdjust="0"/>
    <p:restoredTop sz="94660"/>
  </p:normalViewPr>
  <p:slideViewPr>
    <p:cSldViewPr>
      <p:cViewPr varScale="1">
        <p:scale>
          <a:sx n="46" d="100"/>
          <a:sy n="46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0872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Кодирование информации.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Выполнил: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учитель информатики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МОУООШ № 27 </a:t>
            </a:r>
          </a:p>
          <a:p>
            <a:r>
              <a:rPr lang="ru-RU" sz="3300" b="1" dirty="0" smtClean="0">
                <a:solidFill>
                  <a:schemeClr val="tx1"/>
                </a:solidFill>
              </a:rPr>
              <a:t>Грызлова О.А.</a:t>
            </a:r>
            <a:endParaRPr lang="ru-RU" sz="33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i="1" dirty="0" smtClean="0"/>
              <a:t>Спасибо за урок!</a:t>
            </a:r>
            <a:endParaRPr lang="ru-RU" sz="5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2" name="Picture 4" descr="C:\Documents and Settings\Эксперт\Рабочий стол\школа\Информатика\Рисунки\1283352472_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636912"/>
            <a:ext cx="473165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Информация может поступать от источника и приемника с помощью условных знаков или сигналов самой разной физической природы.</a:t>
            </a:r>
          </a:p>
          <a:p>
            <a:r>
              <a:rPr lang="ru-RU" dirty="0" smtClean="0"/>
              <a:t>Для того, чтобы произошла передача информации, приемник информации должен не только получить сигнал, но и расшифровать его.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404664"/>
            <a:ext cx="6301725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мире кодов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r10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603257" y="3068960"/>
            <a:ext cx="3065484" cy="2880320"/>
          </a:xfr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6563072" cy="550547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Код</a:t>
            </a:r>
            <a:r>
              <a:rPr lang="ru-RU" b="1" dirty="0" smtClean="0"/>
              <a:t>- это система условных знаков для представления информации.</a:t>
            </a: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Кодирование</a:t>
            </a:r>
            <a:r>
              <a:rPr lang="ru-RU" b="1" dirty="0" smtClean="0"/>
              <a:t>-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это представление информации с помощью некоторого кода.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 smtClean="0"/>
              <a:t>Множество кодов прочно вошли в нашу жизнь. </a:t>
            </a:r>
            <a:endParaRPr lang="ru-RU" sz="4000" b="1" i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i="1" dirty="0" smtClean="0"/>
              <a:t>Дорожные знаки</a:t>
            </a:r>
            <a:endParaRPr lang="ru-RU" i="1" dirty="0"/>
          </a:p>
        </p:txBody>
      </p:sp>
      <p:pic>
        <p:nvPicPr>
          <p:cNvPr id="5" name="Содержимое 4" descr="untitled.bmp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5536" y="2348880"/>
            <a:ext cx="4040188" cy="3030141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i="1" dirty="0" smtClean="0"/>
              <a:t>Нотная грамота</a:t>
            </a:r>
            <a:endParaRPr lang="ru-RU" i="1" dirty="0"/>
          </a:p>
        </p:txBody>
      </p:sp>
      <p:pic>
        <p:nvPicPr>
          <p:cNvPr id="9" name="Содержимое 8" descr="Notnyj-stan-15_download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788024" y="2348880"/>
            <a:ext cx="4041775" cy="3031331"/>
          </a:xfrm>
        </p:spPr>
      </p:pic>
      <p:sp>
        <p:nvSpPr>
          <p:cNvPr id="10" name="Прямоугольник 9"/>
          <p:cNvSpPr/>
          <p:nvPr/>
        </p:nvSpPr>
        <p:spPr>
          <a:xfrm>
            <a:off x="1630560" y="5589240"/>
            <a:ext cx="64698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Например: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7" grpId="0" build="p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0E0397"/>
                </a:solidFill>
              </a:rPr>
              <a:t>Составим простейшую кодовую таблицу, поставив в соответствие каждой букве ее порядковый номер в алфавите. </a:t>
            </a:r>
            <a:endParaRPr lang="ru-RU" b="1" i="1" dirty="0">
              <a:solidFill>
                <a:srgbClr val="0E0397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132857"/>
            <a:ext cx="4038600" cy="1656184"/>
          </a:xfrm>
        </p:spPr>
        <p:txBody>
          <a:bodyPr/>
          <a:lstStyle/>
          <a:p>
            <a:r>
              <a:rPr lang="ru-RU" b="1" i="1" dirty="0" smtClean="0">
                <a:latin typeface="Tahoma" pitchFamily="34" charset="0"/>
                <a:cs typeface="Tahoma" pitchFamily="34" charset="0"/>
              </a:rPr>
              <a:t>ОТ ТОПЫТА КОПЫТ ПЫЛЬ ПО ПОЛЮ ЛЕТИТ</a:t>
            </a:r>
            <a:endParaRPr lang="ru-RU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2132857"/>
            <a:ext cx="4474840" cy="21602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16 20   20 16 17 16 20 1 </a:t>
            </a:r>
          </a:p>
          <a:p>
            <a:pPr>
              <a:buNone/>
            </a:pPr>
            <a:r>
              <a:rPr lang="ru-RU" dirty="0" smtClean="0"/>
              <a:t>12 16 17  29 20   </a:t>
            </a:r>
          </a:p>
          <a:p>
            <a:pPr>
              <a:buNone/>
            </a:pPr>
            <a:r>
              <a:rPr lang="ru-RU" dirty="0" smtClean="0"/>
              <a:t>17 29 13 30   17 16    </a:t>
            </a:r>
          </a:p>
          <a:p>
            <a:pPr>
              <a:buNone/>
            </a:pPr>
            <a:r>
              <a:rPr lang="ru-RU" dirty="0" smtClean="0"/>
              <a:t>17 16 13 32    13 6  20 10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3568" y="4221089"/>
          <a:ext cx="7056780" cy="2232247"/>
        </p:xfrm>
        <a:graphic>
          <a:graphicData uri="http://schemas.openxmlformats.org/drawingml/2006/table">
            <a:tbl>
              <a:tblPr/>
              <a:tblGrid>
                <a:gridCol w="705605"/>
                <a:gridCol w="705605"/>
                <a:gridCol w="705605"/>
                <a:gridCol w="705605"/>
                <a:gridCol w="705605"/>
                <a:gridCol w="705605"/>
                <a:gridCol w="705605"/>
                <a:gridCol w="705605"/>
                <a:gridCol w="705605"/>
                <a:gridCol w="706335"/>
              </a:tblGrid>
              <a:tr h="5504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А1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006" marR="68006" marT="0" marB="0" anchor="ctr">
                    <a:lnL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Б2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006" marR="68006" marT="0" marB="0" anchor="ctr">
                    <a:lnL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В3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006" marR="68006" marT="0" marB="0" anchor="ctr">
                    <a:lnL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Г4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006" marR="68006" marT="0" marB="0" anchor="ctr">
                    <a:lnL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Д5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006" marR="68006" marT="0" marB="0" anchor="ctr">
                    <a:lnL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Е6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006" marR="68006" marT="0" marB="0" anchor="ctr">
                    <a:lnL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Ё7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006" marR="68006" marT="0" marB="0" anchor="ctr">
                    <a:lnL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Ж8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006" marR="68006" marT="0" marB="0" anchor="ctr">
                    <a:lnL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З9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006" marR="68006" marT="0" marB="0" anchor="ctr">
                    <a:lnL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И10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006" marR="68006" marT="0" marB="0" anchor="ctr">
                    <a:lnL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4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Й11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006" marR="68006" marT="0" marB="0" anchor="ctr">
                    <a:lnL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К12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006" marR="68006" marT="0" marB="0" anchor="ctr">
                    <a:lnL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Л13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006" marR="68006" marT="0" marB="0" anchor="ctr">
                    <a:lnL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М14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006" marR="68006" marT="0" marB="0" anchor="ctr">
                    <a:lnL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Н15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006" marR="68006" marT="0" marB="0" anchor="ctr">
                    <a:lnL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О16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006" marR="68006" marT="0" marB="0" anchor="ctr">
                    <a:lnL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П17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006" marR="68006" marT="0" marB="0" anchor="ctr">
                    <a:lnL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Р18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006" marR="68006" marT="0" marB="0" anchor="ctr">
                    <a:lnL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С19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006" marR="68006" marT="0" marB="0" anchor="ctr">
                    <a:lnL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Т20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006" marR="68006" marT="0" marB="0" anchor="ctr">
                    <a:lnL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4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У21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006" marR="68006" marT="0" marB="0" anchor="ctr">
                    <a:lnL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Ф22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006" marR="68006" marT="0" marB="0" anchor="ctr">
                    <a:lnL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Х23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006" marR="68006" marT="0" marB="0" anchor="ctr">
                    <a:lnL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Ц24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006" marR="68006" marT="0" marB="0" anchor="ctr">
                    <a:lnL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Ч25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006" marR="68006" marT="0" marB="0" anchor="ctr">
                    <a:lnL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Ш26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006" marR="68006" marT="0" marB="0" anchor="ctr">
                    <a:lnL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Щ27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006" marR="68006" marT="0" marB="0" anchor="ctr">
                    <a:lnL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Ъ28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006" marR="68006" marT="0" marB="0" anchor="ctr">
                    <a:lnL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Ы29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006" marR="68006" marT="0" marB="0" anchor="ctr">
                    <a:lnL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Ь30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006" marR="68006" marT="0" marB="0" anchor="ctr">
                    <a:lnL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9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Э31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006" marR="68006" marT="0" marB="0" anchor="ctr">
                    <a:lnL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Ю32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006" marR="68006" marT="0" marB="0" anchor="ctr">
                    <a:lnL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Я33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006" marR="68006" marT="0" marB="0" anchor="ctr">
                    <a:lnL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006" marR="68006" marT="0" marB="0" anchor="ctr">
                    <a:lnL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Рабочая тетрадь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/>
              <a:t>Страница 23 № 20</a:t>
            </a:r>
            <a:endParaRPr lang="ru-RU" sz="2400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6510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482" name="Picture 2" descr="msoB04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268760"/>
            <a:ext cx="4283968" cy="5224262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20483" name="Picture 3" descr="C:\Documents and Settings\Эксперт\Рабочий стол\школа\Информатика\Рисунки\Книги\book16.gif"/>
          <p:cNvPicPr>
            <a:picLocks noChangeAspect="1" noChangeArrowheads="1" noCrop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95536" y="2348879"/>
            <a:ext cx="3600400" cy="3079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pPr algn="l"/>
            <a:r>
              <a:rPr lang="ru-RU" sz="3200" b="1" i="1" dirty="0" smtClean="0">
                <a:solidFill>
                  <a:srgbClr val="FF0000"/>
                </a:solidFill>
              </a:rPr>
              <a:t>Ребус</a:t>
            </a:r>
            <a:r>
              <a:rPr lang="ru-RU" sz="3200" b="1" i="1" dirty="0" smtClean="0"/>
              <a:t> – слово или фраза. Закодированные  с помощью комбинации фигур и букв и знаков.</a:t>
            </a:r>
            <a:endParaRPr lang="ru-RU" sz="4800" b="1" i="1" dirty="0"/>
          </a:p>
        </p:txBody>
      </p:sp>
      <p:pic>
        <p:nvPicPr>
          <p:cNvPr id="6" name="Содержимое 5" descr="источник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483768" y="1916832"/>
            <a:ext cx="4500500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58" name="Picture 2" descr="C:\Documents and Settings\Эксперт\Рабочий стол\школа\Информатика\пус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93096"/>
            <a:ext cx="45720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59" name="Picture 3" descr="C:\Documents and Settings\Эксперт\Рабочий стол\школа\Информатика\окно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500" y="4221088"/>
            <a:ext cx="4500500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3600" b="1" i="1" dirty="0" smtClean="0"/>
          </a:p>
          <a:p>
            <a:r>
              <a:rPr lang="ru-RU" sz="3600" b="1" i="1" dirty="0" smtClean="0"/>
              <a:t>Источник</a:t>
            </a:r>
          </a:p>
          <a:p>
            <a:r>
              <a:rPr lang="ru-RU" sz="3600" b="1" i="1" dirty="0" smtClean="0"/>
              <a:t>Пуск</a:t>
            </a:r>
          </a:p>
          <a:p>
            <a:r>
              <a:rPr lang="ru-RU" sz="3600" b="1" i="1" dirty="0" smtClean="0"/>
              <a:t>Окно 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Домашнее задание: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3568" y="1556792"/>
            <a:ext cx="4330824" cy="2553147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1" i="1" dirty="0" smtClean="0"/>
              <a:t>§ 1.6</a:t>
            </a:r>
          </a:p>
          <a:p>
            <a:r>
              <a:rPr lang="ru-RU" b="1" i="1" dirty="0" smtClean="0"/>
              <a:t>Рабочая тетрадь стр.18 – 21 №15,16,17</a:t>
            </a:r>
            <a:endParaRPr lang="ru-RU" b="1" i="1" dirty="0"/>
          </a:p>
        </p:txBody>
      </p:sp>
      <p:pic>
        <p:nvPicPr>
          <p:cNvPr id="6" name="Содержимое 5" descr="Запись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988840"/>
            <a:ext cx="4072618" cy="36290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213</Words>
  <Application>Microsoft Office PowerPoint</Application>
  <PresentationFormat>Экран (4:3)</PresentationFormat>
  <Paragraphs>65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Кодирование информации.</vt:lpstr>
      <vt:lpstr>Слайд 2</vt:lpstr>
      <vt:lpstr>Слайд 3</vt:lpstr>
      <vt:lpstr>Множество кодов прочно вошли в нашу жизнь. </vt:lpstr>
      <vt:lpstr>Составим простейшую кодовую таблицу, поставив в соответствие каждой букве ее порядковый номер в алфавите. </vt:lpstr>
      <vt:lpstr>Рабочая тетрадь</vt:lpstr>
      <vt:lpstr>Ребус – слово или фраза. Закодированные  с помощью комбинации фигур и букв и знаков.</vt:lpstr>
      <vt:lpstr>Слайд 8</vt:lpstr>
      <vt:lpstr>Домашнее задание:</vt:lpstr>
      <vt:lpstr>Спасибо за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Кодирование информации.</dc:title>
  <cp:lastModifiedBy>Valued Acer Customer</cp:lastModifiedBy>
  <cp:revision>9</cp:revision>
  <dcterms:modified xsi:type="dcterms:W3CDTF">2011-12-09T11:27:42Z</dcterms:modified>
</cp:coreProperties>
</file>