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4" r:id="rId4"/>
    <p:sldId id="277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70" r:id="rId13"/>
    <p:sldId id="271" r:id="rId14"/>
    <p:sldId id="266" r:id="rId15"/>
    <p:sldId id="267" r:id="rId16"/>
    <p:sldId id="257" r:id="rId17"/>
    <p:sldId id="258" r:id="rId18"/>
    <p:sldId id="259" r:id="rId19"/>
    <p:sldId id="272" r:id="rId20"/>
    <p:sldId id="273" r:id="rId21"/>
    <p:sldId id="260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6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4F4F4-9A68-4A0F-B807-FBDDEB0707BA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44EF6-57F5-4D40-A686-931E0347B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691287"/>
      </p:ext>
    </p:extLst>
  </p:cSld>
  <p:clrMapOvr>
    <a:masterClrMapping/>
  </p:clrMapOvr>
  <p:transition spd="slow" advClick="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69325-0B19-48BE-AFBD-7DCF77FB59A8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3E6E2-55B0-49B0-9A75-103C790889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576534"/>
      </p:ext>
    </p:extLst>
  </p:cSld>
  <p:clrMapOvr>
    <a:masterClrMapping/>
  </p:clrMapOvr>
  <p:transition spd="slow" advClick="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CCC42-DC13-4AE3-A931-55B0BBCE5783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CBF8C-32EC-439A-8005-D89C041D0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330844"/>
      </p:ext>
    </p:extLst>
  </p:cSld>
  <p:clrMapOvr>
    <a:masterClrMapping/>
  </p:clrMapOvr>
  <p:transition spd="slow" advClick="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EB3C7-69ED-4160-A4DF-E74C99A18B50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269B5-7979-477E-A14E-2816FF191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503721"/>
      </p:ext>
    </p:extLst>
  </p:cSld>
  <p:clrMapOvr>
    <a:masterClrMapping/>
  </p:clrMapOvr>
  <p:transition spd="slow" advClick="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3B778-C654-4016-B250-EBDE36A05E56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CC040-F6D1-4B58-8BDF-8A0A547772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127060"/>
      </p:ext>
    </p:extLst>
  </p:cSld>
  <p:clrMapOvr>
    <a:masterClrMapping/>
  </p:clrMapOvr>
  <p:transition spd="slow" advClick="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C7541-99A8-4041-9392-9681CFAA4FFA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97D95-F79D-4A5B-8749-AD71E9683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512627"/>
      </p:ext>
    </p:extLst>
  </p:cSld>
  <p:clrMapOvr>
    <a:masterClrMapping/>
  </p:clrMapOvr>
  <p:transition spd="slow" advClick="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78A4-EF3C-474E-9393-72E8513022B4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A3B98-EA1F-4268-B8E2-4D9CF071C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621460"/>
      </p:ext>
    </p:extLst>
  </p:cSld>
  <p:clrMapOvr>
    <a:masterClrMapping/>
  </p:clrMapOvr>
  <p:transition spd="slow" advClick="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B06B3-C4D3-4652-91D5-1BB7391DBC1E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D528C-4C14-4F1E-9309-8056E88D4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75040"/>
      </p:ext>
    </p:extLst>
  </p:cSld>
  <p:clrMapOvr>
    <a:masterClrMapping/>
  </p:clrMapOvr>
  <p:transition spd="slow" advClick="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3B603-9C92-44F5-A7FD-031FE4DA99DC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E55C5-C7C2-40E6-94E9-45962CA61B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640713"/>
      </p:ext>
    </p:extLst>
  </p:cSld>
  <p:clrMapOvr>
    <a:masterClrMapping/>
  </p:clrMapOvr>
  <p:transition spd="slow" advClick="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4985F-7AB1-47E7-9EF1-886BF211965E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02E9E-1947-49A5-A81F-7F8F0F3C8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294481"/>
      </p:ext>
    </p:extLst>
  </p:cSld>
  <p:clrMapOvr>
    <a:masterClrMapping/>
  </p:clrMapOvr>
  <p:transition spd="slow" advClick="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6AE20-DDE5-48F6-9CCA-7AA493BBA7A9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C9A16-339D-4896-892E-971937467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443534"/>
      </p:ext>
    </p:extLst>
  </p:cSld>
  <p:clrMapOvr>
    <a:masterClrMapping/>
  </p:clrMapOvr>
  <p:transition spd="slow" advClick="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72C90B0F-02D0-4458-9634-4B3A6BFA751C}" type="datetimeFigureOut">
              <a:rPr lang="ru-RU"/>
              <a:pPr>
                <a:defRPr/>
              </a:pPr>
              <a:t>23.11.2013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841EE5C-443A-48AC-AB23-46C5A6E248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ransition spd="slow" advClick="0">
    <p:wipe/>
  </p:transition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6.xml"/><Relationship Id="rId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i.ru/view/sections/91/docs/" TargetMode="External"/><Relationship Id="rId2" Type="http://schemas.openxmlformats.org/officeDocument/2006/relationships/hyperlink" Target="http://infoegehelp.ru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klyaksa.net/" TargetMode="External"/><Relationship Id="rId4" Type="http://schemas.openxmlformats.org/officeDocument/2006/relationships/hyperlink" Target="http://inf.reshuege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28626" y="5949149"/>
            <a:ext cx="5637213" cy="881062"/>
          </a:xfrm>
        </p:spPr>
        <p:txBody>
          <a:bodyPr/>
          <a:lstStyle/>
          <a:p>
            <a:pPr>
              <a:spcAft>
                <a:spcPct val="0"/>
              </a:spcAft>
              <a:buFont typeface="Arial" charset="0"/>
              <a:buNone/>
            </a:pPr>
            <a:r>
              <a:rPr lang="ru-RU" dirty="0" smtClean="0"/>
              <a:t>Работа Масловой О.Е. лицей№410</a:t>
            </a:r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692696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ü"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Задания A6. Поиск и сор­ти­ров­ка информации в базах данных</a:t>
            </a:r>
          </a:p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</a:t>
            </a:r>
            <a:r>
              <a:rPr lang="ru-RU" sz="3600" i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2" action="ppaction://hlinksldjump"/>
              </a:rPr>
              <a:t>ТЕОРИЯ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	 </a:t>
            </a:r>
            <a:r>
              <a:rPr lang="ru-RU" sz="3600" i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 action="ppaction://hlinksldjump"/>
              </a:rPr>
              <a:t>ЗАДАЧИ</a:t>
            </a:r>
            <a:endParaRPr lang="ru-RU" sz="3600" i="1" u="sng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Задания A7. Ад­ре­са­ция в элек­трон­ных таблицах</a:t>
            </a:r>
          </a:p>
          <a:p>
            <a:r>
              <a:rPr lang="ru-RU" sz="3600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3600" i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ТЕОРИЯ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</a:t>
            </a:r>
            <a:r>
              <a:rPr lang="ru-RU" sz="3600" i="1" u="sng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ЗАДАЧИ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29467" y="116632"/>
            <a:ext cx="7586949" cy="349196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4436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Ниже при­ве­де­ны фраг­мен­ты таб­лиц базы дан­ных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по­бе­ди­те­лей го­род­ских пред­мет­ных олим­пи­ад.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Сколь­ко ди­пло­мов I сте­пе­ни по­лу­чи­ли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уче­ни­ки 10-й школы?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1) 1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2) 2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3) 3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4) 4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428448"/>
              </p:ext>
            </p:extLst>
          </p:nvPr>
        </p:nvGraphicFramePr>
        <p:xfrm>
          <a:off x="1547664" y="2780928"/>
          <a:ext cx="2952328" cy="3810000"/>
        </p:xfrm>
        <a:graphic>
          <a:graphicData uri="http://schemas.openxmlformats.org/drawingml/2006/table">
            <a:tbl>
              <a:tblPr/>
              <a:tblGrid>
                <a:gridCol w="1476164"/>
                <a:gridCol w="1476164"/>
              </a:tblGrid>
              <a:tr h="231448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Школа 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Фа­ми­лия 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48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№ 10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Ива­нов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48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№ 10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Пет­ров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48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№ 10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Си­до­ров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48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№ 50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Кош­кин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48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№ 150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Лож­кин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48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№ 150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Нож­кин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48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№ 200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Та­рел­кин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48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№ 200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Мис­кин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48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№ 250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Чаш­кин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896083"/>
              </p:ext>
            </p:extLst>
          </p:nvPr>
        </p:nvGraphicFramePr>
        <p:xfrm>
          <a:off x="4788024" y="2132856"/>
          <a:ext cx="4032447" cy="4419600"/>
        </p:xfrm>
        <a:graphic>
          <a:graphicData uri="http://schemas.openxmlformats.org/drawingml/2006/table">
            <a:tbl>
              <a:tblPr/>
              <a:tblGrid>
                <a:gridCol w="1344149"/>
                <a:gridCol w="1344149"/>
                <a:gridCol w="1344149"/>
              </a:tblGrid>
              <a:tr h="237626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Фа­ми­лия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Пред­мет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Ди­плом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6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Ива­нов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фи­зи­ка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I 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сте­пе­ни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6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Мис­кин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ма­те­ма­ти­ка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III 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сте­пе­ни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6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Си­до­ров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фи­зи­ка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II 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сте­пе­ни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6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Кош­кин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ис­то­рия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I 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сте­пе­ни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6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Лож­кин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фи­зи­ка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II 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сте­пе­ни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6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Нож­кин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ис­то­рия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I 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сте­пе­ни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6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Та­рел­кин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фи­зи­ка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III 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сте­пе­ни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6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Пет­ров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ис­то­рия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I 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сте­пе­ни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6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Мис­кин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фи­зи­ка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I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сте­пе­ни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-9737" y="80963"/>
            <a:ext cx="712788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А 6</a:t>
            </a:r>
          </a:p>
        </p:txBody>
      </p:sp>
      <p:sp>
        <p:nvSpPr>
          <p:cNvPr id="7" name="Овал 6"/>
          <p:cNvSpPr/>
          <p:nvPr/>
        </p:nvSpPr>
        <p:spPr>
          <a:xfrm>
            <a:off x="179512" y="692696"/>
            <a:ext cx="523539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ашивка 7">
            <a:hlinkClick r:id="" action="ppaction://hlinkshowjump?jump=nextslide"/>
          </p:cNvPr>
          <p:cNvSpPr/>
          <p:nvPr/>
        </p:nvSpPr>
        <p:spPr>
          <a:xfrm>
            <a:off x="179512" y="6165850"/>
            <a:ext cx="647700" cy="503238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934925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71079"/>
              </p:ext>
            </p:extLst>
          </p:nvPr>
        </p:nvGraphicFramePr>
        <p:xfrm>
          <a:off x="683568" y="2852936"/>
          <a:ext cx="2952328" cy="3810000"/>
        </p:xfrm>
        <a:graphic>
          <a:graphicData uri="http://schemas.openxmlformats.org/drawingml/2006/table">
            <a:tbl>
              <a:tblPr/>
              <a:tblGrid>
                <a:gridCol w="1476164"/>
                <a:gridCol w="1476164"/>
              </a:tblGrid>
              <a:tr h="231448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Школа 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Фа­ми­лия 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48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№ 10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Ива­нов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48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№ 10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Пет­ров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48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№ 10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Си­до­ров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48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№ 50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Кош­кин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48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№ 150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Лож­кин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48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№ 150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Нож­кин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48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№ 200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Та­рел­кин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48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№ 200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Мис­кин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48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№ 250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Чаш­кин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926405"/>
              </p:ext>
            </p:extLst>
          </p:nvPr>
        </p:nvGraphicFramePr>
        <p:xfrm>
          <a:off x="3779912" y="2742650"/>
          <a:ext cx="5256585" cy="3826210"/>
        </p:xfrm>
        <a:graphic>
          <a:graphicData uri="http://schemas.openxmlformats.org/drawingml/2006/table">
            <a:tbl>
              <a:tblPr/>
              <a:tblGrid>
                <a:gridCol w="1752195"/>
                <a:gridCol w="1752195"/>
                <a:gridCol w="1752195"/>
              </a:tblGrid>
              <a:tr h="382621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Фа­ми­лия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Пред­мет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Ди­плом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621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Ива­нов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фи­зи­ка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I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сте­пе­ни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621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Мис­кин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ма­те­ма­ти­ка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III 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сте­пе­ни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621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Си­до­ров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фи­зи­ка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II 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сте­пе­ни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621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Кош­кин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ис­то­рия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I 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сте­пе­ни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621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Лож­кин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фи­зи­ка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II 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сте­пе­ни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621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Нож­кин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ис­то­рия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I 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сте­пе­ни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621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Та­рел­кин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фи­зи­ка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III 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сте­пе­ни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621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Пет­ров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ис­то­рия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I 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сте­пе­ни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621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Мис­кин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фи­зи­ка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I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сте­пе­ни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14469"/>
            <a:ext cx="8143704" cy="267765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На­хо­дим из пер­вой таб­ли­цы всех уче­ни­ков 10-й школы :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"Ива­нов, Пет­ров, Си­до­ров "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666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666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На­хо­дим во вто­рой таб­ли­це эти фа­ми­лии: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666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1666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Ди­пло­мы пер­вой сте­пе­ни по­лу­чи­ли толь­ко</a:t>
            </a:r>
          </a:p>
          <a:p>
            <a:pPr marL="0" marR="0" lvl="0" indent="1666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Ива­нов и Пет­ров, т.е. два уче­ни­ка.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3261274"/>
            <a:ext cx="1296144" cy="360040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solidFill>
              <a:srgbClr val="FF0000">
                <a:alpha val="3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4025675"/>
            <a:ext cx="1296144" cy="360040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solidFill>
              <a:srgbClr val="FF0000">
                <a:alpha val="3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3621314"/>
            <a:ext cx="1296144" cy="360040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solidFill>
              <a:srgbClr val="FF0000">
                <a:alpha val="3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3118948"/>
            <a:ext cx="1296144" cy="360040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solidFill>
              <a:srgbClr val="FF0000">
                <a:alpha val="3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51920" y="5805264"/>
            <a:ext cx="1296144" cy="360040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solidFill>
              <a:srgbClr val="FF0000">
                <a:alpha val="3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881512" y="3864609"/>
            <a:ext cx="1296144" cy="360040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solidFill>
              <a:srgbClr val="FF0000">
                <a:alpha val="3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851920" y="3429000"/>
            <a:ext cx="4752528" cy="122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881512" y="6147161"/>
            <a:ext cx="4752528" cy="122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799" y="764704"/>
            <a:ext cx="987425" cy="202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7407799" y="1353297"/>
            <a:ext cx="1196649" cy="423438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ашивка 16">
            <a:hlinkClick r:id="" action="ppaction://hlinkshowjump?jump=nextslide"/>
          </p:cNvPr>
          <p:cNvSpPr/>
          <p:nvPr/>
        </p:nvSpPr>
        <p:spPr>
          <a:xfrm>
            <a:off x="12554" y="6354762"/>
            <a:ext cx="647700" cy="503238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466690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6" presetClass="entr" presetSubtype="42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5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25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355976" y="56208"/>
            <a:ext cx="4166140" cy="336885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4436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ри­ве­де­ны фраг­мен­ты таб­лиц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базы дан­ных уче­ни­ков школы: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 каком клас­се учит­ся уче­ник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наи­боль­ше­го роста?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1) 3-й «А»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2) 4-й «А»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3) 6-й «А»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4) 9-й «А»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959564"/>
              </p:ext>
            </p:extLst>
          </p:nvPr>
        </p:nvGraphicFramePr>
        <p:xfrm>
          <a:off x="1191550" y="126391"/>
          <a:ext cx="2873148" cy="6597348"/>
        </p:xfrm>
        <a:graphic>
          <a:graphicData uri="http://schemas.openxmlformats.org/drawingml/2006/table">
            <a:tbl>
              <a:tblPr/>
              <a:tblGrid>
                <a:gridCol w="1436574"/>
                <a:gridCol w="1436574"/>
              </a:tblGrid>
              <a:tr h="91239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клас­са 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На­зва­ние клас­са 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66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1-й «А» 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661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3-й «А»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661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4-й «А»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661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4-й «Б»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661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6-й «А»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661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6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6-й «Б»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661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7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6-й «В»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661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8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9-й «А»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66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9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10-й «А»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179259"/>
              </p:ext>
            </p:extLst>
          </p:nvPr>
        </p:nvGraphicFramePr>
        <p:xfrm>
          <a:off x="6012160" y="1988840"/>
          <a:ext cx="2909358" cy="4436155"/>
        </p:xfrm>
        <a:graphic>
          <a:graphicData uri="http://schemas.openxmlformats.org/drawingml/2006/table">
            <a:tbl>
              <a:tblPr/>
              <a:tblGrid>
                <a:gridCol w="1253174"/>
                <a:gridCol w="792088"/>
                <a:gridCol w="864096"/>
              </a:tblGrid>
              <a:tr h="397555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Фа­ми­лия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клас­са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3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Ива­нов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156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30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Пет­ров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174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30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Си­до­ров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8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135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30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Кош­кин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148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30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Лож­кин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134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30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Нож­кин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8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183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55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Та­рел­кин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158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30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Мис­кин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175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30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Чаш­кин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169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-9737" y="80963"/>
            <a:ext cx="712788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А 6</a:t>
            </a:r>
          </a:p>
        </p:txBody>
      </p:sp>
      <p:sp>
        <p:nvSpPr>
          <p:cNvPr id="6" name="Овал 5"/>
          <p:cNvSpPr/>
          <p:nvPr/>
        </p:nvSpPr>
        <p:spPr>
          <a:xfrm>
            <a:off x="179512" y="692696"/>
            <a:ext cx="523539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ашивка 6">
            <a:hlinkClick r:id="" action="ppaction://hlinkshowjump?jump=nextslide"/>
          </p:cNvPr>
          <p:cNvSpPr/>
          <p:nvPr/>
        </p:nvSpPr>
        <p:spPr>
          <a:xfrm>
            <a:off x="8522116" y="6453336"/>
            <a:ext cx="514008" cy="404664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256861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7864" y="332656"/>
            <a:ext cx="53640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На­хо­дим из вто­рой таб­ли­цы мак­си­маль­ный рост уче­ни­ка: "183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Ему со­от­вет­ству­ет код клас­са "8", ис­поль­зуя первую таб­ли­цу на­хо­дим, что это 9-й «А».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81636"/>
              </p:ext>
            </p:extLst>
          </p:nvPr>
        </p:nvGraphicFramePr>
        <p:xfrm>
          <a:off x="114676" y="216028"/>
          <a:ext cx="2873148" cy="6597348"/>
        </p:xfrm>
        <a:graphic>
          <a:graphicData uri="http://schemas.openxmlformats.org/drawingml/2006/table">
            <a:tbl>
              <a:tblPr/>
              <a:tblGrid>
                <a:gridCol w="1436574"/>
                <a:gridCol w="1436574"/>
              </a:tblGrid>
              <a:tr h="91239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клас­са 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На­зва­ние клас­са 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66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1-й «А» 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661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3-й «А»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661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4-й «А»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661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4-й «Б»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661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6-й «А»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661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6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6-й «Б»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661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7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6-й «В»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661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8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9-й «А»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66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9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10-й «А»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293771"/>
              </p:ext>
            </p:extLst>
          </p:nvPr>
        </p:nvGraphicFramePr>
        <p:xfrm>
          <a:off x="6012160" y="2377221"/>
          <a:ext cx="2909358" cy="4436155"/>
        </p:xfrm>
        <a:graphic>
          <a:graphicData uri="http://schemas.openxmlformats.org/drawingml/2006/table">
            <a:tbl>
              <a:tblPr/>
              <a:tblGrid>
                <a:gridCol w="1253174"/>
                <a:gridCol w="792088"/>
                <a:gridCol w="864096"/>
              </a:tblGrid>
              <a:tr h="397555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Фа­ми­лия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клас­са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30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Ива­нов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156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30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Пет­ров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174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30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Си­до­ров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8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135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30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Кош­кин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148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30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Лож­кин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134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30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Нож­кин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8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183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55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Та­рел­кин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158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30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Мис­кин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175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30"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Чаш­кин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169 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796136" y="5301208"/>
            <a:ext cx="3240360" cy="360040"/>
          </a:xfrm>
          <a:prstGeom prst="rect">
            <a:avLst/>
          </a:prstGeom>
          <a:solidFill>
            <a:srgbClr val="FF0000">
              <a:alpha val="27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5661248"/>
            <a:ext cx="3203848" cy="432048"/>
          </a:xfrm>
          <a:prstGeom prst="rect">
            <a:avLst/>
          </a:prstGeom>
          <a:solidFill>
            <a:srgbClr val="FF0000">
              <a:alpha val="29000"/>
            </a:srgbClr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5" y="2563813"/>
            <a:ext cx="169545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635896" y="3789040"/>
            <a:ext cx="1872208" cy="51149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ашивка 8">
            <a:hlinkClick r:id="" action="ppaction://hlinkshowjump?jump=nextslide"/>
          </p:cNvPr>
          <p:cNvSpPr/>
          <p:nvPr/>
        </p:nvSpPr>
        <p:spPr>
          <a:xfrm>
            <a:off x="4248150" y="6327888"/>
            <a:ext cx="647700" cy="503238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665951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755650" y="333375"/>
            <a:ext cx="761365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altLang="ru-RU" sz="2800">
                <a:solidFill>
                  <a:srgbClr val="FF3300"/>
                </a:solidFill>
                <a:latin typeface="Times New Roman" pitchFamily="18" charset="0"/>
              </a:rPr>
              <a:t>Адрес</a:t>
            </a:r>
            <a:r>
              <a:rPr lang="ru-RU" altLang="ru-RU" sz="2800">
                <a:solidFill>
                  <a:srgbClr val="000066"/>
                </a:solidFill>
                <a:latin typeface="Times New Roman" pitchFamily="18" charset="0"/>
              </a:rPr>
              <a:t> или </a:t>
            </a:r>
            <a:r>
              <a:rPr lang="ru-RU" altLang="ru-RU" sz="2800">
                <a:solidFill>
                  <a:srgbClr val="FF3300"/>
                </a:solidFill>
                <a:latin typeface="Times New Roman" pitchFamily="18" charset="0"/>
              </a:rPr>
              <a:t>координаты ячейки</a:t>
            </a:r>
            <a:r>
              <a:rPr lang="ru-RU" altLang="ru-RU" sz="2800">
                <a:solidFill>
                  <a:srgbClr val="000066"/>
                </a:solidFill>
                <a:latin typeface="Times New Roman" pitchFamily="18" charset="0"/>
              </a:rPr>
              <a:t> составляются из обозначения столбца и номера строки,</a:t>
            </a:r>
          </a:p>
          <a:p>
            <a:pPr>
              <a:buFont typeface="Wingdings" pitchFamily="2" charset="2"/>
              <a:buNone/>
            </a:pPr>
            <a:r>
              <a:rPr lang="ru-RU" altLang="ru-RU" sz="2800">
                <a:solidFill>
                  <a:srgbClr val="000066"/>
                </a:solidFill>
                <a:latin typeface="Times New Roman" pitchFamily="18" charset="0"/>
              </a:rPr>
              <a:t> например </a:t>
            </a:r>
            <a:r>
              <a:rPr lang="ru-RU" altLang="ru-RU" sz="3200" b="1">
                <a:solidFill>
                  <a:srgbClr val="FF3300"/>
                </a:solidFill>
                <a:latin typeface="Times New Roman" pitchFamily="18" charset="0"/>
              </a:rPr>
              <a:t>А1, С20</a:t>
            </a:r>
            <a:r>
              <a:rPr lang="ru-RU" altLang="ru-RU" sz="3200" b="1">
                <a:solidFill>
                  <a:srgbClr val="000066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179388" y="3933825"/>
            <a:ext cx="2771775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FF3300"/>
                </a:solidFill>
              </a:rPr>
              <a:t>Абсолютная ссылка</a:t>
            </a:r>
            <a:r>
              <a:rPr lang="ru-RU" altLang="ru-RU" b="1">
                <a:solidFill>
                  <a:srgbClr val="000066"/>
                </a:solidFill>
              </a:rPr>
              <a:t> </a:t>
            </a:r>
            <a:r>
              <a:rPr lang="ru-RU" altLang="ru-RU">
                <a:solidFill>
                  <a:srgbClr val="000066"/>
                </a:solidFill>
              </a:rPr>
              <a:t>– ссылка на ячейку, не изменяющаяся при копировании,</a:t>
            </a:r>
            <a:r>
              <a:rPr lang="ru-RU" altLang="ru-RU" b="1">
                <a:solidFill>
                  <a:srgbClr val="000066"/>
                </a:solidFill>
              </a:rPr>
              <a:t> </a:t>
            </a:r>
            <a:r>
              <a:rPr lang="ru-RU" altLang="ru-RU">
                <a:solidFill>
                  <a:srgbClr val="000066"/>
                </a:solidFill>
              </a:rPr>
              <a:t>например </a:t>
            </a:r>
            <a:r>
              <a:rPr lang="en-US" altLang="ru-RU" sz="2400">
                <a:solidFill>
                  <a:srgbClr val="FF5050"/>
                </a:solidFill>
              </a:rPr>
              <a:t>$A$1.</a:t>
            </a:r>
          </a:p>
          <a:p>
            <a:r>
              <a:rPr lang="en-US" altLang="ru-RU">
                <a:solidFill>
                  <a:srgbClr val="000066"/>
                </a:solidFill>
              </a:rPr>
              <a:t>	</a:t>
            </a:r>
            <a:endParaRPr lang="ru-RU" altLang="ru-RU">
              <a:solidFill>
                <a:srgbClr val="000066"/>
              </a:solidFill>
            </a:endParaRP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755650" y="2276475"/>
            <a:ext cx="601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>
                <a:solidFill>
                  <a:srgbClr val="000066"/>
                </a:solidFill>
                <a:latin typeface="Times New Roman" pitchFamily="18" charset="0"/>
              </a:rPr>
              <a:t>Адрес ячейки в формуле - </a:t>
            </a:r>
            <a:r>
              <a:rPr lang="ru-RU" altLang="ru-RU" sz="3200">
                <a:solidFill>
                  <a:srgbClr val="FF3300"/>
                </a:solidFill>
                <a:latin typeface="Times New Roman" pitchFamily="18" charset="0"/>
              </a:rPr>
              <a:t>ссылка</a:t>
            </a:r>
          </a:p>
        </p:txBody>
      </p:sp>
      <p:sp>
        <p:nvSpPr>
          <p:cNvPr id="11269" name="AutoShape 8"/>
          <p:cNvSpPr>
            <a:spLocks noChangeArrowheads="1"/>
          </p:cNvSpPr>
          <p:nvPr/>
        </p:nvSpPr>
        <p:spPr bwMode="auto">
          <a:xfrm>
            <a:off x="3995738" y="1700213"/>
            <a:ext cx="720725" cy="792162"/>
          </a:xfrm>
          <a:prstGeom prst="downArrow">
            <a:avLst>
              <a:gd name="adj1" fmla="val 50000"/>
              <a:gd name="adj2" fmla="val 274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Line 9"/>
          <p:cNvSpPr>
            <a:spLocks noChangeShapeType="1"/>
          </p:cNvSpPr>
          <p:nvPr/>
        </p:nvSpPr>
        <p:spPr bwMode="auto">
          <a:xfrm flipH="1">
            <a:off x="1042988" y="2852738"/>
            <a:ext cx="360362" cy="792162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Line 10"/>
          <p:cNvSpPr>
            <a:spLocks noChangeShapeType="1"/>
          </p:cNvSpPr>
          <p:nvPr/>
        </p:nvSpPr>
        <p:spPr bwMode="auto">
          <a:xfrm flipH="1">
            <a:off x="4427538" y="2924175"/>
            <a:ext cx="1587" cy="8636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2" name="Line 11"/>
          <p:cNvSpPr>
            <a:spLocks noChangeShapeType="1"/>
          </p:cNvSpPr>
          <p:nvPr/>
        </p:nvSpPr>
        <p:spPr bwMode="auto">
          <a:xfrm>
            <a:off x="6516688" y="2924175"/>
            <a:ext cx="431800" cy="720725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3" name="Rectangle 12"/>
          <p:cNvSpPr>
            <a:spLocks noChangeArrowheads="1"/>
          </p:cNvSpPr>
          <p:nvPr/>
        </p:nvSpPr>
        <p:spPr bwMode="auto">
          <a:xfrm>
            <a:off x="6300788" y="3933825"/>
            <a:ext cx="28432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FF3300"/>
                </a:solidFill>
              </a:rPr>
              <a:t>Смешанная ссылка</a:t>
            </a:r>
            <a:r>
              <a:rPr lang="ru-RU" altLang="ru-RU" b="1">
                <a:solidFill>
                  <a:srgbClr val="000066"/>
                </a:solidFill>
              </a:rPr>
              <a:t> </a:t>
            </a:r>
            <a:r>
              <a:rPr lang="ru-RU" altLang="ru-RU">
                <a:solidFill>
                  <a:srgbClr val="000066"/>
                </a:solidFill>
              </a:rPr>
              <a:t>–</a:t>
            </a:r>
            <a:r>
              <a:rPr lang="ru-RU" altLang="ru-RU" b="1">
                <a:solidFill>
                  <a:srgbClr val="000066"/>
                </a:solidFill>
              </a:rPr>
              <a:t> </a:t>
            </a:r>
            <a:r>
              <a:rPr lang="ru-RU" altLang="ru-RU">
                <a:solidFill>
                  <a:srgbClr val="000066"/>
                </a:solidFill>
              </a:rPr>
              <a:t>ссылка  лишь частично абсолютная,</a:t>
            </a:r>
            <a:r>
              <a:rPr lang="ru-RU" altLang="ru-RU" b="1">
                <a:solidFill>
                  <a:srgbClr val="000066"/>
                </a:solidFill>
              </a:rPr>
              <a:t> </a:t>
            </a:r>
            <a:r>
              <a:rPr lang="ru-RU" altLang="ru-RU">
                <a:solidFill>
                  <a:srgbClr val="000066"/>
                </a:solidFill>
              </a:rPr>
              <a:t>например </a:t>
            </a:r>
            <a:r>
              <a:rPr lang="en-US" altLang="ru-RU" sz="2400">
                <a:solidFill>
                  <a:srgbClr val="FF5050"/>
                </a:solidFill>
              </a:rPr>
              <a:t>$A1</a:t>
            </a:r>
            <a:r>
              <a:rPr lang="en-US" altLang="ru-RU">
                <a:solidFill>
                  <a:srgbClr val="000066"/>
                </a:solidFill>
              </a:rPr>
              <a:t>.</a:t>
            </a:r>
            <a:endParaRPr lang="ru-RU" altLang="ru-RU">
              <a:solidFill>
                <a:srgbClr val="000066"/>
              </a:solidFill>
            </a:endParaRPr>
          </a:p>
        </p:txBody>
      </p:sp>
      <p:sp>
        <p:nvSpPr>
          <p:cNvPr id="11274" name="Rectangle 13"/>
          <p:cNvSpPr>
            <a:spLocks noChangeArrowheads="1"/>
          </p:cNvSpPr>
          <p:nvPr/>
        </p:nvSpPr>
        <p:spPr bwMode="auto">
          <a:xfrm>
            <a:off x="3059113" y="3933825"/>
            <a:ext cx="316865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FF3300"/>
                </a:solidFill>
              </a:rPr>
              <a:t>Относительная ссылка</a:t>
            </a:r>
            <a:r>
              <a:rPr lang="ru-RU" altLang="ru-RU" b="1">
                <a:solidFill>
                  <a:srgbClr val="000066"/>
                </a:solidFill>
              </a:rPr>
              <a:t> </a:t>
            </a:r>
            <a:r>
              <a:rPr lang="ru-RU" altLang="ru-RU">
                <a:solidFill>
                  <a:srgbClr val="000066"/>
                </a:solidFill>
              </a:rPr>
              <a:t>–</a:t>
            </a:r>
            <a:r>
              <a:rPr lang="ru-RU" altLang="ru-RU" b="1">
                <a:solidFill>
                  <a:srgbClr val="000066"/>
                </a:solidFill>
              </a:rPr>
              <a:t> </a:t>
            </a:r>
            <a:r>
              <a:rPr lang="ru-RU" altLang="ru-RU">
                <a:solidFill>
                  <a:srgbClr val="000066"/>
                </a:solidFill>
              </a:rPr>
              <a:t>ссылка на ячейку,  изменяющаяся при копировании, например </a:t>
            </a:r>
            <a:r>
              <a:rPr lang="en-US" altLang="ru-RU" sz="2400">
                <a:solidFill>
                  <a:srgbClr val="FF5050"/>
                </a:solidFill>
              </a:rPr>
              <a:t>A1</a:t>
            </a:r>
            <a:r>
              <a:rPr lang="en-US" altLang="ru-RU">
                <a:solidFill>
                  <a:srgbClr val="FF5050"/>
                </a:solidFill>
              </a:rPr>
              <a:t>.</a:t>
            </a:r>
          </a:p>
          <a:p>
            <a:r>
              <a:rPr lang="en-US" altLang="ru-RU">
                <a:solidFill>
                  <a:srgbClr val="000066"/>
                </a:solidFill>
              </a:rPr>
              <a:t>	</a:t>
            </a:r>
            <a:endParaRPr lang="ru-RU" altLang="ru-RU">
              <a:solidFill>
                <a:srgbClr val="000066"/>
              </a:solidFill>
            </a:endParaRPr>
          </a:p>
        </p:txBody>
      </p:sp>
      <p:sp>
        <p:nvSpPr>
          <p:cNvPr id="11275" name="TextBox 5"/>
          <p:cNvSpPr txBox="1">
            <a:spLocks noChangeArrowheads="1"/>
          </p:cNvSpPr>
          <p:nvPr/>
        </p:nvSpPr>
        <p:spPr bwMode="auto">
          <a:xfrm>
            <a:off x="34925" y="44450"/>
            <a:ext cx="749300" cy="646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600" b="1">
                <a:latin typeface="Times New Roman" pitchFamily="18" charset="0"/>
                <a:cs typeface="Times New Roman" pitchFamily="18" charset="0"/>
              </a:rPr>
              <a:t>А7</a:t>
            </a:r>
          </a:p>
        </p:txBody>
      </p:sp>
      <p:sp>
        <p:nvSpPr>
          <p:cNvPr id="12" name="Нашивка 11">
            <a:hlinkClick r:id="" action="ppaction://hlinkshowjump?jump=nextslide"/>
          </p:cNvPr>
          <p:cNvSpPr/>
          <p:nvPr/>
        </p:nvSpPr>
        <p:spPr>
          <a:xfrm>
            <a:off x="8172450" y="6165850"/>
            <a:ext cx="647700" cy="503238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31775"/>
            <a:ext cx="8950325" cy="607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ашивка 2">
            <a:hlinkClick r:id="" action="ppaction://hlinkshowjump?jump=nextslide"/>
          </p:cNvPr>
          <p:cNvSpPr/>
          <p:nvPr/>
        </p:nvSpPr>
        <p:spPr>
          <a:xfrm>
            <a:off x="8172450" y="6310138"/>
            <a:ext cx="647700" cy="503238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067175" y="3365500"/>
          <a:ext cx="4392613" cy="3190875"/>
        </p:xfrm>
        <a:graphic>
          <a:graphicData uri="http://schemas.openxmlformats.org/drawingml/2006/table">
            <a:tbl>
              <a:tblPr/>
              <a:tblGrid>
                <a:gridCol w="792111"/>
                <a:gridCol w="648090"/>
                <a:gridCol w="648090"/>
                <a:gridCol w="1440201"/>
                <a:gridCol w="864121"/>
              </a:tblGrid>
              <a:tr h="682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dirty="0">
                          <a:solidFill>
                            <a:srgbClr val="FFF0C2"/>
                          </a:solidFill>
                          <a:effectLst/>
                        </a:rPr>
                        <a:t/>
                      </a:r>
                      <a:br>
                        <a:rPr lang="ru-RU" sz="1800" dirty="0">
                          <a:solidFill>
                            <a:srgbClr val="FFF0C2"/>
                          </a:solidFill>
                          <a:effectLst/>
                        </a:rPr>
                      </a:br>
                      <a:endParaRPr lang="ru-RU" sz="1800" dirty="0">
                        <a:solidFill>
                          <a:srgbClr val="FFF0C2"/>
                        </a:solidFill>
                        <a:effectLst/>
                      </a:endParaRPr>
                    </a:p>
                  </a:txBody>
                  <a:tcPr marL="66677" marR="66677" marT="66688" marB="66688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>
                          <a:solidFill>
                            <a:srgbClr val="FFF0C2"/>
                          </a:solidFill>
                          <a:effectLst/>
                        </a:rPr>
                        <a:t>A</a:t>
                      </a:r>
                      <a:br>
                        <a:rPr lang="en-US" sz="1800">
                          <a:solidFill>
                            <a:srgbClr val="FFF0C2"/>
                          </a:solidFill>
                          <a:effectLst/>
                        </a:rPr>
                      </a:br>
                      <a:endParaRPr lang="en-US" sz="1800">
                        <a:solidFill>
                          <a:srgbClr val="FFF0C2"/>
                        </a:solidFill>
                        <a:effectLst/>
                      </a:endParaRPr>
                    </a:p>
                  </a:txBody>
                  <a:tcPr marL="66677" marR="66677" marT="66688" marB="66688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>
                          <a:solidFill>
                            <a:srgbClr val="FFF0C2"/>
                          </a:solidFill>
                          <a:effectLst/>
                        </a:rPr>
                        <a:t>B</a:t>
                      </a:r>
                      <a:br>
                        <a:rPr lang="en-US" sz="1800">
                          <a:solidFill>
                            <a:srgbClr val="FFF0C2"/>
                          </a:solidFill>
                          <a:effectLst/>
                        </a:rPr>
                      </a:br>
                      <a:endParaRPr lang="en-US" sz="1800">
                        <a:solidFill>
                          <a:srgbClr val="FFF0C2"/>
                        </a:solidFill>
                        <a:effectLst/>
                      </a:endParaRPr>
                    </a:p>
                  </a:txBody>
                  <a:tcPr marL="66677" marR="66677" marT="66688" marB="66688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>
                          <a:solidFill>
                            <a:srgbClr val="FFF0C2"/>
                          </a:solidFill>
                          <a:effectLst/>
                        </a:rPr>
                        <a:t>C</a:t>
                      </a:r>
                      <a:br>
                        <a:rPr lang="en-US" sz="1800">
                          <a:solidFill>
                            <a:srgbClr val="FFF0C2"/>
                          </a:solidFill>
                          <a:effectLst/>
                        </a:rPr>
                      </a:br>
                      <a:endParaRPr lang="en-US" sz="1800">
                        <a:solidFill>
                          <a:srgbClr val="FFF0C2"/>
                        </a:solidFill>
                        <a:effectLst/>
                      </a:endParaRPr>
                    </a:p>
                  </a:txBody>
                  <a:tcPr marL="66677" marR="66677" marT="66688" marB="66688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>
                          <a:solidFill>
                            <a:srgbClr val="FFF0C2"/>
                          </a:solidFill>
                          <a:effectLst/>
                        </a:rPr>
                        <a:t>D</a:t>
                      </a:r>
                      <a:br>
                        <a:rPr lang="en-US" sz="1800">
                          <a:solidFill>
                            <a:srgbClr val="FFF0C2"/>
                          </a:solidFill>
                          <a:effectLst/>
                        </a:rPr>
                      </a:br>
                      <a:endParaRPr lang="en-US" sz="1800">
                        <a:solidFill>
                          <a:srgbClr val="FFF0C2"/>
                        </a:solidFill>
                        <a:effectLst/>
                      </a:endParaRPr>
                    </a:p>
                  </a:txBody>
                  <a:tcPr marL="66677" marR="66677" marT="66688" marB="66688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</a:tr>
              <a:tr h="682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>
                          <a:solidFill>
                            <a:srgbClr val="FFF0C2"/>
                          </a:solidFill>
                          <a:effectLst/>
                        </a:rPr>
                        <a:t>1</a:t>
                      </a:r>
                      <a:br>
                        <a:rPr lang="ru-RU" sz="1800">
                          <a:solidFill>
                            <a:srgbClr val="FFF0C2"/>
                          </a:solidFill>
                          <a:effectLst/>
                        </a:rPr>
                      </a:br>
                      <a:endParaRPr lang="ru-RU" sz="1800">
                        <a:solidFill>
                          <a:srgbClr val="FFF0C2"/>
                        </a:solidFill>
                        <a:effectLst/>
                      </a:endParaRPr>
                    </a:p>
                  </a:txBody>
                  <a:tcPr marL="66677" marR="66677" marT="66688" marB="66688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</a:rPr>
                        <a:t>1</a:t>
                      </a:r>
                      <a:br>
                        <a:rPr lang="ru-RU" sz="1800">
                          <a:effectLst/>
                        </a:rPr>
                      </a:br>
                      <a:endParaRPr lang="ru-RU" sz="1800">
                        <a:effectLst/>
                      </a:endParaRPr>
                    </a:p>
                  </a:txBody>
                  <a:tcPr marL="47626" marR="47626" marT="47634" marB="476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</a:rPr>
                        <a:t>2</a:t>
                      </a:r>
                      <a:br>
                        <a:rPr lang="ru-RU" sz="1800">
                          <a:effectLst/>
                        </a:rPr>
                      </a:br>
                      <a:endParaRPr lang="ru-RU" sz="1800">
                        <a:effectLst/>
                      </a:endParaRPr>
                    </a:p>
                  </a:txBody>
                  <a:tcPr marL="47626" marR="47626" marT="47634" marB="476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</a:rPr>
                        <a:t>3</a:t>
                      </a:r>
                      <a:br>
                        <a:rPr lang="ru-RU" sz="1800">
                          <a:effectLst/>
                        </a:rPr>
                      </a:br>
                      <a:endParaRPr lang="ru-RU" sz="1800">
                        <a:effectLst/>
                      </a:endParaRPr>
                    </a:p>
                  </a:txBody>
                  <a:tcPr marL="47626" marR="47626" marT="47634" marB="476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</a:rPr>
                        <a:t/>
                      </a:r>
                      <a:br>
                        <a:rPr lang="ru-RU" sz="1800">
                          <a:effectLst/>
                        </a:rPr>
                      </a:br>
                      <a:endParaRPr lang="ru-RU" sz="1800">
                        <a:effectLst/>
                      </a:endParaRPr>
                    </a:p>
                  </a:txBody>
                  <a:tcPr marL="47626" marR="47626" marT="47634" marB="476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11445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>
                          <a:solidFill>
                            <a:srgbClr val="FFF0C2"/>
                          </a:solidFill>
                          <a:effectLst/>
                        </a:rPr>
                        <a:t>2</a:t>
                      </a:r>
                      <a:br>
                        <a:rPr lang="ru-RU" sz="1800">
                          <a:solidFill>
                            <a:srgbClr val="FFF0C2"/>
                          </a:solidFill>
                          <a:effectLst/>
                        </a:rPr>
                      </a:br>
                      <a:endParaRPr lang="ru-RU" sz="1800">
                        <a:solidFill>
                          <a:srgbClr val="FFF0C2"/>
                        </a:solidFill>
                        <a:effectLst/>
                      </a:endParaRPr>
                    </a:p>
                  </a:txBody>
                  <a:tcPr marL="66677" marR="66677" marT="66688" marB="66688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</a:rPr>
                        <a:t>5</a:t>
                      </a:r>
                      <a:br>
                        <a:rPr lang="ru-RU" sz="1800">
                          <a:effectLst/>
                        </a:rPr>
                      </a:br>
                      <a:endParaRPr lang="ru-RU" sz="1800">
                        <a:effectLst/>
                      </a:endParaRPr>
                    </a:p>
                  </a:txBody>
                  <a:tcPr marL="47626" marR="47626" marT="47634" marB="476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</a:rPr>
                        <a:t>4</a:t>
                      </a:r>
                      <a:br>
                        <a:rPr lang="ru-RU" sz="1800">
                          <a:effectLst/>
                        </a:rPr>
                      </a:br>
                      <a:endParaRPr lang="ru-RU" sz="1800">
                        <a:effectLst/>
                      </a:endParaRPr>
                    </a:p>
                  </a:txBody>
                  <a:tcPr marL="47626" marR="47626" marT="47634" marB="476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</a:rPr>
                        <a:t>= $A$2 + B$3</a:t>
                      </a:r>
                    </a:p>
                  </a:txBody>
                  <a:tcPr marL="47626" marR="47626" marT="47634" marB="476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</a:rPr>
                        <a:t/>
                      </a:r>
                      <a:br>
                        <a:rPr lang="ru-RU" sz="1800">
                          <a:effectLst/>
                        </a:rPr>
                      </a:br>
                      <a:endParaRPr lang="ru-RU" sz="1800">
                        <a:effectLst/>
                      </a:endParaRPr>
                    </a:p>
                  </a:txBody>
                  <a:tcPr marL="47626" marR="47626" marT="47634" marB="476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82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dirty="0">
                          <a:solidFill>
                            <a:srgbClr val="FFF0C2"/>
                          </a:solidFill>
                          <a:effectLst/>
                        </a:rPr>
                        <a:t>3</a:t>
                      </a:r>
                      <a:br>
                        <a:rPr lang="ru-RU" sz="1800" dirty="0">
                          <a:solidFill>
                            <a:srgbClr val="FFF0C2"/>
                          </a:solidFill>
                          <a:effectLst/>
                        </a:rPr>
                      </a:br>
                      <a:endParaRPr lang="ru-RU" sz="1800" dirty="0">
                        <a:solidFill>
                          <a:srgbClr val="FFF0C2"/>
                        </a:solidFill>
                        <a:effectLst/>
                      </a:endParaRPr>
                    </a:p>
                  </a:txBody>
                  <a:tcPr marL="66677" marR="66677" marT="66688" marB="66688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>
                          <a:effectLst/>
                        </a:rPr>
                        <a:t>6</a:t>
                      </a:r>
                      <a:br>
                        <a:rPr lang="ru-RU" sz="1800" dirty="0">
                          <a:effectLst/>
                        </a:rPr>
                      </a:br>
                      <a:endParaRPr lang="ru-RU" sz="1800" dirty="0">
                        <a:effectLst/>
                      </a:endParaRPr>
                    </a:p>
                  </a:txBody>
                  <a:tcPr marL="47626" marR="47626" marT="47634" marB="476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</a:rPr>
                        <a:t>7</a:t>
                      </a:r>
                      <a:br>
                        <a:rPr lang="ru-RU" sz="1800">
                          <a:effectLst/>
                        </a:rPr>
                      </a:br>
                      <a:endParaRPr lang="ru-RU" sz="1800">
                        <a:effectLst/>
                      </a:endParaRPr>
                    </a:p>
                  </a:txBody>
                  <a:tcPr marL="47626" marR="47626" marT="47634" marB="476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>
                          <a:effectLst/>
                        </a:rPr>
                        <a:t>= A3 + B3</a:t>
                      </a:r>
                    </a:p>
                  </a:txBody>
                  <a:tcPr marL="47626" marR="47626" marT="47634" marB="476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>
                          <a:effectLst/>
                        </a:rPr>
                        <a:t/>
                      </a:r>
                      <a:br>
                        <a:rPr lang="ru-RU" sz="1800" dirty="0">
                          <a:effectLst/>
                        </a:rPr>
                      </a:br>
                      <a:endParaRPr lang="ru-RU" sz="1800" dirty="0">
                        <a:effectLst/>
                      </a:endParaRPr>
                    </a:p>
                  </a:txBody>
                  <a:tcPr marL="47626" marR="47626" marT="47634" marB="476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</a:tbl>
          </a:graphicData>
        </a:graphic>
      </p:graphicFrame>
      <p:sp>
        <p:nvSpPr>
          <p:cNvPr id="13346" name="Rectangle 2"/>
          <p:cNvSpPr>
            <a:spLocks noChangeArrowheads="1"/>
          </p:cNvSpPr>
          <p:nvPr/>
        </p:nvSpPr>
        <p:spPr bwMode="auto">
          <a:xfrm>
            <a:off x="333375" y="512763"/>
            <a:ext cx="8353425" cy="570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17400" tIns="158700" rIns="0" bIns="158700" anchor="ctr">
            <a:spAutoFit/>
          </a:bodyPr>
          <a:lstStyle/>
          <a:p>
            <a:r>
              <a:rPr lang="ru-RU" altLang="ru-RU" sz="28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Дан фрагмент электронной таблицы. </a:t>
            </a:r>
            <a:br>
              <a:rPr lang="ru-RU" altLang="ru-RU" sz="28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Чему станет равным значение ячейки D1, если в неё скопировать формулу из ячейки С2?</a:t>
            </a:r>
          </a:p>
          <a:p>
            <a:r>
              <a:rPr lang="ru-RU" altLang="ru-RU" sz="28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i="1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Примечание: знак $ обозначает абсолютную адресацию.</a:t>
            </a:r>
          </a:p>
          <a:p>
            <a:endParaRPr lang="ru-RU" altLang="ru-RU" sz="2000" i="1" dirty="0">
              <a:solidFill>
                <a:srgbClr val="383838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000" i="1" dirty="0">
              <a:solidFill>
                <a:srgbClr val="383838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AutoNum type="arabicPeriod"/>
            </a:pPr>
            <a:r>
              <a:rPr lang="ru-RU" altLang="ru-RU" sz="2800" dirty="0">
                <a:solidFill>
                  <a:srgbClr val="373B35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eaLnBrk="0" hangingPunct="0">
              <a:buFontTx/>
              <a:buAutoNum type="arabicPeriod" startAt="2"/>
            </a:pPr>
            <a:r>
              <a:rPr lang="ru-RU" altLang="ru-RU" sz="2800" dirty="0">
                <a:solidFill>
                  <a:srgbClr val="373B35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eaLnBrk="0" hangingPunct="0">
              <a:buFontTx/>
              <a:buAutoNum type="arabicPeriod" startAt="3"/>
            </a:pPr>
            <a:r>
              <a:rPr lang="ru-RU" altLang="ru-RU" sz="2800" dirty="0">
                <a:solidFill>
                  <a:srgbClr val="373B35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eaLnBrk="0" hangingPunct="0">
              <a:buFontTx/>
              <a:buAutoNum type="arabicPeriod" startAt="4"/>
            </a:pPr>
            <a:r>
              <a:rPr lang="ru-RU" altLang="ru-RU" sz="2800" dirty="0">
                <a:solidFill>
                  <a:srgbClr val="373B35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  <a:p>
            <a:pPr eaLnBrk="0" hangingPunct="0"/>
            <a:endParaRPr lang="ru-RU" altLang="ru-RU" dirty="0">
              <a:latin typeface="Arial" charset="0"/>
            </a:endParaRPr>
          </a:p>
        </p:txBody>
      </p:sp>
      <p:sp>
        <p:nvSpPr>
          <p:cNvPr id="13347" name="TextBox 5"/>
          <p:cNvSpPr txBox="1">
            <a:spLocks noChangeArrowheads="1"/>
          </p:cNvSpPr>
          <p:nvPr/>
        </p:nvSpPr>
        <p:spPr bwMode="auto">
          <a:xfrm>
            <a:off x="95250" y="80963"/>
            <a:ext cx="749300" cy="6461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600" b="1">
                <a:latin typeface="Times New Roman" pitchFamily="18" charset="0"/>
                <a:cs typeface="Times New Roman" pitchFamily="18" charset="0"/>
              </a:rPr>
              <a:t>А7</a:t>
            </a:r>
          </a:p>
        </p:txBody>
      </p:sp>
      <p:sp>
        <p:nvSpPr>
          <p:cNvPr id="7" name="Нашивка 6">
            <a:hlinkClick r:id="" action="ppaction://hlinkshowjump?jump=nextslide"/>
          </p:cNvPr>
          <p:cNvSpPr/>
          <p:nvPr/>
        </p:nvSpPr>
        <p:spPr>
          <a:xfrm>
            <a:off x="8443913" y="6218238"/>
            <a:ext cx="647700" cy="504825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95250" y="908720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684213" y="333375"/>
            <a:ext cx="7991475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3600" b="1" u="sng" dirty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endParaRPr lang="ru-RU" altLang="ru-RU" sz="32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Значение ячейки С2:</a:t>
            </a:r>
          </a:p>
          <a:p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=$A$2 + B$3.</a:t>
            </a:r>
          </a:p>
          <a:p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Если $ стоит перед №-м столбца, то № </a:t>
            </a: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этого </a:t>
            </a: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столбца при копировании в другую ячейку не будет меняться, если перед №-м строки, то не будет меняться № строки. Поэтому при копировании формулы из ячейки С2 в ячейку D1 формула примет вид:</a:t>
            </a:r>
          </a:p>
          <a:p>
            <a:pPr algn="just"/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=$A$2+C$3</a:t>
            </a:r>
          </a:p>
        </p:txBody>
      </p:sp>
      <p:sp>
        <p:nvSpPr>
          <p:cNvPr id="3" name="Нашивка 2">
            <a:hlinkClick r:id="" action="ppaction://hlinkshowjump?jump=nextslide"/>
          </p:cNvPr>
          <p:cNvSpPr/>
          <p:nvPr/>
        </p:nvSpPr>
        <p:spPr>
          <a:xfrm>
            <a:off x="8172450" y="6165850"/>
            <a:ext cx="647700" cy="503238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829385"/>
              </p:ext>
            </p:extLst>
          </p:nvPr>
        </p:nvGraphicFramePr>
        <p:xfrm>
          <a:off x="5220071" y="44625"/>
          <a:ext cx="3852490" cy="2770247"/>
        </p:xfrm>
        <a:graphic>
          <a:graphicData uri="http://schemas.openxmlformats.org/drawingml/2006/table">
            <a:tbl>
              <a:tblPr/>
              <a:tblGrid>
                <a:gridCol w="694712"/>
                <a:gridCol w="568400"/>
                <a:gridCol w="393073"/>
                <a:gridCol w="1438438"/>
                <a:gridCol w="757867"/>
              </a:tblGrid>
              <a:tr h="6310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dirty="0">
                          <a:solidFill>
                            <a:srgbClr val="FFF0C2"/>
                          </a:solidFill>
                          <a:effectLst/>
                        </a:rPr>
                        <a:t/>
                      </a:r>
                      <a:br>
                        <a:rPr lang="ru-RU" sz="1800" dirty="0">
                          <a:solidFill>
                            <a:srgbClr val="FFF0C2"/>
                          </a:solidFill>
                          <a:effectLst/>
                        </a:rPr>
                      </a:br>
                      <a:endParaRPr lang="ru-RU" sz="1800" dirty="0">
                        <a:solidFill>
                          <a:srgbClr val="FFF0C2"/>
                        </a:solidFill>
                        <a:effectLst/>
                      </a:endParaRPr>
                    </a:p>
                  </a:txBody>
                  <a:tcPr marL="66677" marR="66677" marT="66688" marB="66688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>
                          <a:solidFill>
                            <a:srgbClr val="FFF0C2"/>
                          </a:solidFill>
                          <a:effectLst/>
                        </a:rPr>
                        <a:t>A</a:t>
                      </a:r>
                      <a:br>
                        <a:rPr lang="en-US" sz="1800">
                          <a:solidFill>
                            <a:srgbClr val="FFF0C2"/>
                          </a:solidFill>
                          <a:effectLst/>
                        </a:rPr>
                      </a:br>
                      <a:endParaRPr lang="en-US" sz="1800">
                        <a:solidFill>
                          <a:srgbClr val="FFF0C2"/>
                        </a:solidFill>
                        <a:effectLst/>
                      </a:endParaRPr>
                    </a:p>
                  </a:txBody>
                  <a:tcPr marL="66677" marR="66677" marT="66688" marB="66688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>
                          <a:solidFill>
                            <a:srgbClr val="FFF0C2"/>
                          </a:solidFill>
                          <a:effectLst/>
                        </a:rPr>
                        <a:t>B</a:t>
                      </a:r>
                      <a:br>
                        <a:rPr lang="en-US" sz="1800">
                          <a:solidFill>
                            <a:srgbClr val="FFF0C2"/>
                          </a:solidFill>
                          <a:effectLst/>
                        </a:rPr>
                      </a:br>
                      <a:endParaRPr lang="en-US" sz="1800">
                        <a:solidFill>
                          <a:srgbClr val="FFF0C2"/>
                        </a:solidFill>
                        <a:effectLst/>
                      </a:endParaRPr>
                    </a:p>
                  </a:txBody>
                  <a:tcPr marL="66677" marR="66677" marT="66688" marB="66688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>
                          <a:solidFill>
                            <a:srgbClr val="FFF0C2"/>
                          </a:solidFill>
                          <a:effectLst/>
                        </a:rPr>
                        <a:t>C</a:t>
                      </a:r>
                      <a:br>
                        <a:rPr lang="en-US" sz="1800">
                          <a:solidFill>
                            <a:srgbClr val="FFF0C2"/>
                          </a:solidFill>
                          <a:effectLst/>
                        </a:rPr>
                      </a:br>
                      <a:endParaRPr lang="en-US" sz="1800">
                        <a:solidFill>
                          <a:srgbClr val="FFF0C2"/>
                        </a:solidFill>
                        <a:effectLst/>
                      </a:endParaRPr>
                    </a:p>
                  </a:txBody>
                  <a:tcPr marL="66677" marR="66677" marT="66688" marB="66688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>
                          <a:solidFill>
                            <a:srgbClr val="FFF0C2"/>
                          </a:solidFill>
                          <a:effectLst/>
                        </a:rPr>
                        <a:t>D</a:t>
                      </a:r>
                      <a:br>
                        <a:rPr lang="en-US" sz="1800">
                          <a:solidFill>
                            <a:srgbClr val="FFF0C2"/>
                          </a:solidFill>
                          <a:effectLst/>
                        </a:rPr>
                      </a:br>
                      <a:endParaRPr lang="en-US" sz="1800">
                        <a:solidFill>
                          <a:srgbClr val="FFF0C2"/>
                        </a:solidFill>
                        <a:effectLst/>
                      </a:endParaRPr>
                    </a:p>
                  </a:txBody>
                  <a:tcPr marL="66677" marR="66677" marT="66688" marB="66688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</a:tr>
              <a:tr h="4701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>
                          <a:solidFill>
                            <a:srgbClr val="FFF0C2"/>
                          </a:solidFill>
                          <a:effectLst/>
                        </a:rPr>
                        <a:t>1</a:t>
                      </a:r>
                      <a:br>
                        <a:rPr lang="ru-RU" sz="1800">
                          <a:solidFill>
                            <a:srgbClr val="FFF0C2"/>
                          </a:solidFill>
                          <a:effectLst/>
                        </a:rPr>
                      </a:br>
                      <a:endParaRPr lang="ru-RU" sz="1800">
                        <a:solidFill>
                          <a:srgbClr val="FFF0C2"/>
                        </a:solidFill>
                        <a:effectLst/>
                      </a:endParaRPr>
                    </a:p>
                  </a:txBody>
                  <a:tcPr marL="66677" marR="66677" marT="66688" marB="66688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</a:rPr>
                        <a:t>1</a:t>
                      </a:r>
                      <a:br>
                        <a:rPr lang="ru-RU" sz="1800">
                          <a:effectLst/>
                        </a:rPr>
                      </a:br>
                      <a:endParaRPr lang="ru-RU" sz="1800">
                        <a:effectLst/>
                      </a:endParaRPr>
                    </a:p>
                  </a:txBody>
                  <a:tcPr marL="47626" marR="47626" marT="47634" marB="476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</a:rPr>
                        <a:t>2</a:t>
                      </a:r>
                      <a:br>
                        <a:rPr lang="ru-RU" sz="1800">
                          <a:effectLst/>
                        </a:rPr>
                      </a:br>
                      <a:endParaRPr lang="ru-RU" sz="1800">
                        <a:effectLst/>
                      </a:endParaRPr>
                    </a:p>
                  </a:txBody>
                  <a:tcPr marL="47626" marR="47626" marT="47634" marB="476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</a:rPr>
                        <a:t>3</a:t>
                      </a:r>
                      <a:br>
                        <a:rPr lang="ru-RU" sz="1800">
                          <a:effectLst/>
                        </a:rPr>
                      </a:br>
                      <a:endParaRPr lang="ru-RU" sz="1800">
                        <a:effectLst/>
                      </a:endParaRPr>
                    </a:p>
                  </a:txBody>
                  <a:tcPr marL="47626" marR="47626" marT="47634" marB="476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</a:rPr>
                        <a:t/>
                      </a:r>
                      <a:br>
                        <a:rPr lang="ru-RU" sz="1800">
                          <a:effectLst/>
                        </a:rPr>
                      </a:br>
                      <a:endParaRPr lang="ru-RU" sz="1800">
                        <a:effectLst/>
                      </a:endParaRPr>
                    </a:p>
                  </a:txBody>
                  <a:tcPr marL="47626" marR="47626" marT="47634" marB="476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724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>
                          <a:solidFill>
                            <a:srgbClr val="FFF0C2"/>
                          </a:solidFill>
                          <a:effectLst/>
                        </a:rPr>
                        <a:t>2</a:t>
                      </a:r>
                      <a:br>
                        <a:rPr lang="ru-RU" sz="1800">
                          <a:solidFill>
                            <a:srgbClr val="FFF0C2"/>
                          </a:solidFill>
                          <a:effectLst/>
                        </a:rPr>
                      </a:br>
                      <a:endParaRPr lang="ru-RU" sz="1800">
                        <a:solidFill>
                          <a:srgbClr val="FFF0C2"/>
                        </a:solidFill>
                        <a:effectLst/>
                      </a:endParaRPr>
                    </a:p>
                  </a:txBody>
                  <a:tcPr marL="66677" marR="66677" marT="66688" marB="66688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</a:rPr>
                        <a:t>5</a:t>
                      </a:r>
                      <a:br>
                        <a:rPr lang="ru-RU" sz="1800">
                          <a:effectLst/>
                        </a:rPr>
                      </a:br>
                      <a:endParaRPr lang="ru-RU" sz="1800">
                        <a:effectLst/>
                      </a:endParaRPr>
                    </a:p>
                  </a:txBody>
                  <a:tcPr marL="47626" marR="47626" marT="47634" marB="476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</a:rPr>
                        <a:t>4</a:t>
                      </a:r>
                      <a:br>
                        <a:rPr lang="ru-RU" sz="1800">
                          <a:effectLst/>
                        </a:rPr>
                      </a:br>
                      <a:endParaRPr lang="ru-RU" sz="1800">
                        <a:effectLst/>
                      </a:endParaRPr>
                    </a:p>
                  </a:txBody>
                  <a:tcPr marL="47626" marR="47626" marT="47634" marB="476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</a:rPr>
                        <a:t>= $A$2 + B$3</a:t>
                      </a:r>
                    </a:p>
                  </a:txBody>
                  <a:tcPr marL="47626" marR="47626" marT="47634" marB="476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</a:rPr>
                        <a:t/>
                      </a:r>
                      <a:br>
                        <a:rPr lang="ru-RU" sz="1800">
                          <a:effectLst/>
                        </a:rPr>
                      </a:br>
                      <a:endParaRPr lang="ru-RU" sz="1800">
                        <a:effectLst/>
                      </a:endParaRPr>
                    </a:p>
                  </a:txBody>
                  <a:tcPr marL="47626" marR="47626" marT="47634" marB="476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310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dirty="0">
                          <a:solidFill>
                            <a:srgbClr val="FFF0C2"/>
                          </a:solidFill>
                          <a:effectLst/>
                        </a:rPr>
                        <a:t>3</a:t>
                      </a:r>
                      <a:br>
                        <a:rPr lang="ru-RU" sz="1800" dirty="0">
                          <a:solidFill>
                            <a:srgbClr val="FFF0C2"/>
                          </a:solidFill>
                          <a:effectLst/>
                        </a:rPr>
                      </a:br>
                      <a:endParaRPr lang="ru-RU" sz="1800" dirty="0">
                        <a:solidFill>
                          <a:srgbClr val="FFF0C2"/>
                        </a:solidFill>
                        <a:effectLst/>
                      </a:endParaRPr>
                    </a:p>
                  </a:txBody>
                  <a:tcPr marL="66677" marR="66677" marT="66688" marB="66688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>
                          <a:effectLst/>
                        </a:rPr>
                        <a:t>6</a:t>
                      </a:r>
                      <a:br>
                        <a:rPr lang="ru-RU" sz="1800" dirty="0">
                          <a:effectLst/>
                        </a:rPr>
                      </a:br>
                      <a:endParaRPr lang="ru-RU" sz="1800" dirty="0">
                        <a:effectLst/>
                      </a:endParaRPr>
                    </a:p>
                  </a:txBody>
                  <a:tcPr marL="47626" marR="47626" marT="47634" marB="476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</a:rPr>
                        <a:t>7</a:t>
                      </a:r>
                      <a:br>
                        <a:rPr lang="ru-RU" sz="1800">
                          <a:effectLst/>
                        </a:rPr>
                      </a:br>
                      <a:endParaRPr lang="ru-RU" sz="1800">
                        <a:effectLst/>
                      </a:endParaRPr>
                    </a:p>
                  </a:txBody>
                  <a:tcPr marL="47626" marR="47626" marT="47634" marB="476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>
                          <a:effectLst/>
                        </a:rPr>
                        <a:t>= A3 + B3</a:t>
                      </a:r>
                    </a:p>
                  </a:txBody>
                  <a:tcPr marL="47626" marR="47626" marT="47634" marB="476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>
                          <a:effectLst/>
                        </a:rPr>
                        <a:t/>
                      </a:r>
                      <a:br>
                        <a:rPr lang="ru-RU" sz="1800" dirty="0">
                          <a:effectLst/>
                        </a:rPr>
                      </a:br>
                      <a:endParaRPr lang="ru-RU" sz="1800" dirty="0">
                        <a:effectLst/>
                      </a:endParaRPr>
                    </a:p>
                  </a:txBody>
                  <a:tcPr marL="47626" marR="47626" marT="47634" marB="476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876256" y="1484784"/>
            <a:ext cx="1440160" cy="504056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8172450" y="1196752"/>
            <a:ext cx="323850" cy="54006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323850" y="115888"/>
            <a:ext cx="8640763" cy="587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Как видно, изменился только № столбца второго слагаемого, т.к. перед ним не было знака $. Мы скопировали формулу, поместив ее в ячейку, № столбца которой больше на 1 (был столбец С, стал D). Поэтому мы изменили второе слагаемое с B$3 на C$3 (увеличили на 1). Строки мы не трогаем, т.к. перед №-м строки каждого слагаемого стоит $.</a:t>
            </a:r>
          </a:p>
          <a:p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Найдем значение в поле D1:</a:t>
            </a:r>
          </a:p>
          <a:p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D1=A2 + C3=5+C3.</a:t>
            </a:r>
          </a:p>
          <a:p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C3=A3+B3=6+7=13</a:t>
            </a:r>
          </a:p>
          <a:p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=&gt;  D1=5+13=18.</a:t>
            </a:r>
          </a:p>
          <a:p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В Excel это будет</a:t>
            </a:r>
          </a:p>
          <a:p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 выглядеть так:</a:t>
            </a:r>
          </a:p>
        </p:txBody>
      </p:sp>
      <p:pic>
        <p:nvPicPr>
          <p:cNvPr id="15363" name="Picture 2" descr="задача A7 ЕГЭ по информатике 2013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31"/>
          <a:stretch>
            <a:fillRect/>
          </a:stretch>
        </p:blipFill>
        <p:spPr bwMode="auto">
          <a:xfrm>
            <a:off x="4443413" y="3213100"/>
            <a:ext cx="4592637" cy="3024188"/>
          </a:xfrm>
          <a:prstGeom prst="rect">
            <a:avLst/>
          </a:prstGeom>
          <a:noFill/>
          <a:ln w="222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TextBox 2"/>
          <p:cNvSpPr txBox="1">
            <a:spLocks noChangeArrowheads="1"/>
          </p:cNvSpPr>
          <p:nvPr/>
        </p:nvSpPr>
        <p:spPr bwMode="auto">
          <a:xfrm>
            <a:off x="303213" y="5967413"/>
            <a:ext cx="29352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 b="1" u="sng">
                <a:latin typeface="Times New Roman" pitchFamily="18" charset="0"/>
                <a:cs typeface="Times New Roman" pitchFamily="18" charset="0"/>
              </a:rPr>
              <a:t>Ответ:    </a:t>
            </a:r>
            <a:r>
              <a:rPr lang="ru-RU" altLang="ru-RU" sz="3600" b="1" u="sng">
                <a:latin typeface="Times New Roman" pitchFamily="18" charset="0"/>
                <a:cs typeface="Times New Roman" pitchFamily="18" charset="0"/>
              </a:rPr>
              <a:t>1)  18</a:t>
            </a:r>
          </a:p>
        </p:txBody>
      </p:sp>
      <p:sp>
        <p:nvSpPr>
          <p:cNvPr id="5" name="Нашивка 4">
            <a:hlinkClick r:id="" action="ppaction://hlinkshowjump?jump=nextslide"/>
          </p:cNvPr>
          <p:cNvSpPr/>
          <p:nvPr/>
        </p:nvSpPr>
        <p:spPr>
          <a:xfrm>
            <a:off x="8172450" y="6165850"/>
            <a:ext cx="647700" cy="503238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6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элек­трон­ной таб­ли­це зна­че­ние фор­му­лы =СРЗНАЧ(С2:С5) равно 3. Чему равно зна­че­ние фор­му­лы =СУММ(С2:С4), если зна­че­ние ячей­ки С5 равно 5?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1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7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-4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4) 4</a:t>
            </a:r>
          </a:p>
        </p:txBody>
      </p:sp>
      <p:sp>
        <p:nvSpPr>
          <p:cNvPr id="3" name="Овал 2"/>
          <p:cNvSpPr/>
          <p:nvPr/>
        </p:nvSpPr>
        <p:spPr>
          <a:xfrm>
            <a:off x="95250" y="908720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262" y="2905844"/>
            <a:ext cx="6097624" cy="3935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2000" y="6021288"/>
            <a:ext cx="1152128" cy="432048"/>
          </a:xfrm>
          <a:prstGeom prst="rect">
            <a:avLst/>
          </a:prstGeom>
          <a:solidFill>
            <a:srgbClr val="FFC000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1859350"/>
            <a:ext cx="554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*Для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луч­ше­го по­ни­ма­ния ре­ко­мен­ду­ет­ся на­ри­со­вать таб­ли­цу</a:t>
            </a:r>
          </a:p>
        </p:txBody>
      </p:sp>
      <p:sp>
        <p:nvSpPr>
          <p:cNvPr id="7" name="Нашивка 6">
            <a:hlinkClick r:id="" action="ppaction://hlinkshowjump?jump=nextslide"/>
          </p:cNvPr>
          <p:cNvSpPr/>
          <p:nvPr/>
        </p:nvSpPr>
        <p:spPr>
          <a:xfrm>
            <a:off x="8388796" y="6165850"/>
            <a:ext cx="647700" cy="503238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011" y="5589240"/>
            <a:ext cx="363101" cy="305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2171007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шивка 1">
            <a:hlinkClick r:id="" action="ppaction://hlinkshowjump?jump=nextslide"/>
          </p:cNvPr>
          <p:cNvSpPr/>
          <p:nvPr/>
        </p:nvSpPr>
        <p:spPr>
          <a:xfrm>
            <a:off x="8172450" y="6165850"/>
            <a:ext cx="647700" cy="503238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60648"/>
            <a:ext cx="81007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База данных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это информационная модель, позволяющая упорядоченно хранить данные о группе объектов, обладающих одинаковым набором свойств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Примеры баз данных: записная книжка, словари, справочники, энциклопедии и др.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Существует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несколько различных типов баз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данных: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табличные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иерархические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сетевые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9426" y="3650441"/>
            <a:ext cx="77407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Базы данных служат для хранения и поиска большого объема информации.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268" y="4509120"/>
            <a:ext cx="78301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Программное обеспечение для управления и поддержки работоспособности БД называют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системой управления базами данных (СУБД).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СУБД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осуществляют ввод, проверку, систематизацию, поиск и обработку данных, распечатку их в виде отчётов.</a:t>
            </a:r>
          </a:p>
        </p:txBody>
      </p:sp>
    </p:spTree>
    <p:extLst>
      <p:ext uri="{BB962C8B-B14F-4D97-AF65-F5344CB8AC3E}">
        <p14:creationId xmlns:p14="http://schemas.microsoft.com/office/powerpoint/2010/main" val="4276763155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Функ­ция СРЗНАЧ(С2:С5) счи­та­ет сред­нее ариф­ме­ти­че­ское диа­па­зо­на С2:С5, т. е. сумму зна­че­ний четырёх ячеек С2, С3, C4, С5, делённую на 4.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60977"/>
            <a:ext cx="4253091" cy="309634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Левая фигурная скобка 2"/>
          <p:cNvSpPr/>
          <p:nvPr/>
        </p:nvSpPr>
        <p:spPr>
          <a:xfrm>
            <a:off x="1547664" y="2361077"/>
            <a:ext cx="360040" cy="1296144"/>
          </a:xfrm>
          <a:prstGeom prst="leftBrace">
            <a:avLst>
              <a:gd name="adj1" fmla="val 8333"/>
              <a:gd name="adj2" fmla="val 51120"/>
            </a:avLst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752528" y="1439489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Умно­жим сред­нее зна­че­ние на число ячеек и по­лу­чим сумму зна­че­ний ячеек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С2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 С3 + C4 + С5 = 3 * 4 = 12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34232" y="337056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Те­перь, вы­чтем зна­че­ние ячей­ки С5 и найдём ис­ко­мую сумму: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С2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 С3 + C4 = 12 - 5 = 7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27684" y="3970725"/>
            <a:ext cx="900100" cy="466387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ашивка 9">
            <a:hlinkClick r:id="" action="ppaction://hlinkshowjump?jump=nextslide"/>
          </p:cNvPr>
          <p:cNvSpPr/>
          <p:nvPr/>
        </p:nvSpPr>
        <p:spPr>
          <a:xfrm>
            <a:off x="8172450" y="6165850"/>
            <a:ext cx="647700" cy="503238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5488" y="4570890"/>
            <a:ext cx="78489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ВОПРОС: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Чему равно зна­че­ние фор­му­лы =СУММ(С2:С4), если зна­че­ние ячей­ки С5 равно 5?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2" y="1460977"/>
            <a:ext cx="4598736" cy="3096344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Левая фигурная скобка 8"/>
          <p:cNvSpPr/>
          <p:nvPr/>
        </p:nvSpPr>
        <p:spPr>
          <a:xfrm>
            <a:off x="1516759" y="2492896"/>
            <a:ext cx="324036" cy="877665"/>
          </a:xfrm>
          <a:prstGeom prst="leftBrac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21973" y="5299461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1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7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-4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4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1973" y="5733256"/>
            <a:ext cx="937659" cy="351035"/>
          </a:xfrm>
          <a:prstGeom prst="rect">
            <a:avLst/>
          </a:prstGeom>
          <a:solidFill>
            <a:srgbClr val="FF0000">
              <a:alpha val="18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039151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6" grpId="1" animBg="1"/>
      <p:bldP spid="9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042988" y="719138"/>
            <a:ext cx="63595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Использованы материалы с сайтов:</a:t>
            </a:r>
          </a:p>
        </p:txBody>
      </p:sp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1258888" y="2133600"/>
            <a:ext cx="2279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>
                <a:hlinkClick r:id="rId2"/>
              </a:rPr>
              <a:t>http://infoegehelp.ru/</a:t>
            </a:r>
            <a:endParaRPr lang="ru-RU" altLang="ru-RU" dirty="0"/>
          </a:p>
        </p:txBody>
      </p:sp>
      <p:sp>
        <p:nvSpPr>
          <p:cNvPr id="16388" name="Прямоугольник 3"/>
          <p:cNvSpPr>
            <a:spLocks noChangeArrowheads="1"/>
          </p:cNvSpPr>
          <p:nvPr/>
        </p:nvSpPr>
        <p:spPr bwMode="auto">
          <a:xfrm>
            <a:off x="1258888" y="3059113"/>
            <a:ext cx="4225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>
                <a:hlinkClick r:id="rId3"/>
              </a:rPr>
              <a:t>http://www.fipi.ru/view/sections/91/docs/</a:t>
            </a:r>
            <a:endParaRPr lang="ru-RU" alt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329371" y="3861048"/>
            <a:ext cx="2228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http://inf.reshuege.ru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29371" y="4869160"/>
            <a:ext cx="2400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http://www.klyaksa.net</a:t>
            </a:r>
            <a:endParaRPr lang="ru-RU" dirty="0"/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шивка 1">
            <a:hlinkClick r:id="" action="ppaction://hlinkshowjump?jump=nextslide"/>
          </p:cNvPr>
          <p:cNvSpPr/>
          <p:nvPr/>
        </p:nvSpPr>
        <p:spPr>
          <a:xfrm>
            <a:off x="8172450" y="6165850"/>
            <a:ext cx="647700" cy="503238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2768" y="284207"/>
            <a:ext cx="4219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Табличные базы данных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439592" y="43934"/>
            <a:ext cx="2648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  </a:t>
            </a:r>
            <a:endParaRPr kumimoji="0" lang="ru-RU" sz="59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pic>
        <p:nvPicPr>
          <p:cNvPr id="35842" name="Picture 2" descr="http://egeinf.gym5cheb.ru/images/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68" y="838529"/>
            <a:ext cx="6623281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52768" y="3068960"/>
            <a:ext cx="48826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Иерархические базы данных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4" name="Picture 4" descr="http://www.klyaksa.net/htm/exam/answers/images/a21_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55"/>
          <a:stretch/>
        </p:blipFill>
        <p:spPr bwMode="auto">
          <a:xfrm>
            <a:off x="295145" y="3557844"/>
            <a:ext cx="1733550" cy="2951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828170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44824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аждый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элемент вышестоящего уровня может быть связан одновременно с любыми элементами следующего уровня.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Сетевой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базой данных фактически является Всемирная паутина глобальной компьютерной сети Интернет. Гиперссылки связывают между собой сотни миллионов документов в единую распределенную сетевую базу данных.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548680"/>
            <a:ext cx="38871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Сетевые базы данных</a:t>
            </a:r>
            <a:r>
              <a:rPr lang="ru-RU" b="1" dirty="0"/>
              <a:t>. </a:t>
            </a:r>
            <a:endParaRPr lang="ru-RU" dirty="0"/>
          </a:p>
        </p:txBody>
      </p:sp>
      <p:sp>
        <p:nvSpPr>
          <p:cNvPr id="4" name="Нашивка 3">
            <a:hlinkClick r:id="" action="ppaction://hlinkshowjump?jump=nextslide"/>
          </p:cNvPr>
          <p:cNvSpPr/>
          <p:nvPr/>
        </p:nvSpPr>
        <p:spPr>
          <a:xfrm>
            <a:off x="8172450" y="6165850"/>
            <a:ext cx="647700" cy="503238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472057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95250" y="80963"/>
            <a:ext cx="712788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А 6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49838" y="285750"/>
          <a:ext cx="2043112" cy="5951538"/>
        </p:xfrm>
        <a:graphic>
          <a:graphicData uri="http://schemas.openxmlformats.org/drawingml/2006/table">
            <a:tbl>
              <a:tblPr/>
              <a:tblGrid>
                <a:gridCol w="539612"/>
                <a:gridCol w="1143388"/>
                <a:gridCol w="360112"/>
              </a:tblGrid>
              <a:tr h="321054">
                <a:tc gridSpan="3"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Таблица1</a:t>
                      </a:r>
                    </a:p>
                  </a:txBody>
                  <a:tcPr marL="46729" marR="46729" marT="23361" marB="23361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9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solidFill>
                            <a:srgbClr val="FFF0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</a:t>
                      </a:r>
                    </a:p>
                  </a:txBody>
                  <a:tcPr marL="34073" marR="34073" marT="34067" marB="34067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dirty="0" err="1">
                          <a:solidFill>
                            <a:srgbClr val="FFF0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Фамилия_И.О</a:t>
                      </a:r>
                      <a:r>
                        <a:rPr lang="ru-RU" sz="1400" dirty="0">
                          <a:solidFill>
                            <a:srgbClr val="FFF0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4073" marR="34073" marT="34067" marB="34067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dirty="0">
                          <a:solidFill>
                            <a:srgbClr val="FFF0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</a:t>
                      </a:r>
                    </a:p>
                  </a:txBody>
                  <a:tcPr marL="34073" marR="34073" marT="34067" marB="34067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</a:tr>
              <a:tr h="59733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b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Жвания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К.Г.</a:t>
                      </a: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b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59733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b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Черняк А.П.</a:t>
                      </a: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b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59733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b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М.Н.</a:t>
                      </a: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b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59733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b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Ильченко Т.В.</a:t>
                      </a: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b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59733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b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С.М.</a:t>
                      </a: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b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4276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Басис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В.В.</a:t>
                      </a: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59733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b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Ильченко В.И.</a:t>
                      </a: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b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59733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b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Павлыш Н.П.</a:t>
                      </a: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b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59733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b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Черняк П.Р.</a:t>
                      </a: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b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38" marR="24338" marT="24334" marB="24334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852613"/>
            <a:ext cx="467995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17400" tIns="158700" rIns="0" bIns="158700" anchor="ctr"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ru-RU" altLang="ru-RU" sz="2400" dirty="0" smtClean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представлена значением поля ID в соответствующей строке таблицы 1.</a:t>
            </a:r>
          </a:p>
          <a:p>
            <a:pPr>
              <a:defRPr/>
            </a:pPr>
            <a:r>
              <a:rPr lang="ru-RU" altLang="ru-RU" sz="2400" dirty="0" smtClean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Определите на основании приведённых данных фамилию и инициалы внучки Петровой С.М.</a:t>
            </a:r>
            <a:br>
              <a:rPr lang="ru-RU" altLang="ru-RU" sz="2400" dirty="0" smtClean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dirty="0" err="1" smtClean="0"/>
              <a:t>Басис</a:t>
            </a:r>
            <a:r>
              <a:rPr lang="ru-RU" sz="2400" dirty="0" smtClean="0"/>
              <a:t> В.В.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dirty="0" smtClean="0"/>
              <a:t>Ильченко Т.В.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dirty="0" smtClean="0"/>
              <a:t>Павлыш Н.П.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dirty="0" smtClean="0"/>
              <a:t>Петрова М.Н.</a:t>
            </a:r>
          </a:p>
          <a:p>
            <a:pPr eaLnBrk="0" hangingPunct="0">
              <a:defRPr/>
            </a:pPr>
            <a:endParaRPr lang="ru-RU" altLang="ru-RU" dirty="0" smtClean="0"/>
          </a:p>
        </p:txBody>
      </p:sp>
      <p:sp>
        <p:nvSpPr>
          <p:cNvPr id="6199" name="Прямоугольник 7"/>
          <p:cNvSpPr>
            <a:spLocks noChangeArrowheads="1"/>
          </p:cNvSpPr>
          <p:nvPr/>
        </p:nvSpPr>
        <p:spPr bwMode="auto">
          <a:xfrm>
            <a:off x="466526" y="131763"/>
            <a:ext cx="468153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24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         Представлены две таблицы </a:t>
            </a:r>
          </a:p>
          <a:p>
            <a:r>
              <a:rPr lang="ru-RU" altLang="ru-RU" sz="24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из базы данных.  Каждая строка</a:t>
            </a:r>
          </a:p>
          <a:p>
            <a:r>
              <a:rPr lang="ru-RU" altLang="ru-RU" sz="24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 таблицы 2 содержит информацию</a:t>
            </a:r>
          </a:p>
          <a:p>
            <a:r>
              <a:rPr lang="ru-RU" altLang="ru-RU" sz="24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 о ребёнке и об одном из его</a:t>
            </a:r>
          </a:p>
          <a:p>
            <a:r>
              <a:rPr lang="ru-RU" altLang="ru-RU" sz="24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 родителей. 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240588" y="1196975"/>
          <a:ext cx="1724026" cy="4464053"/>
        </p:xfrm>
        <a:graphic>
          <a:graphicData uri="http://schemas.openxmlformats.org/drawingml/2006/table">
            <a:tbl>
              <a:tblPr/>
              <a:tblGrid>
                <a:gridCol w="862013"/>
                <a:gridCol w="862013"/>
              </a:tblGrid>
              <a:tr h="38765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Таблица2</a:t>
                      </a:r>
                    </a:p>
                  </a:txBody>
                  <a:tcPr marL="17914" marR="17914" marT="8956" marB="8956"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07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ID_Родителя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62" marR="13062" marT="13061" marB="13061" anchor="ctr">
                    <a:lnL w="38100" cap="flat" cmpd="dbl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dirty="0">
                          <a:solidFill>
                            <a:srgbClr val="FFF0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ID_</a:t>
                      </a:r>
                      <a:r>
                        <a:rPr lang="ru-RU" sz="1800" dirty="0">
                          <a:solidFill>
                            <a:srgbClr val="FFF0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Ребёнка</a:t>
                      </a:r>
                    </a:p>
                  </a:txBody>
                  <a:tcPr marL="13062" marR="13062" marT="13061" marB="13061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</a:tr>
              <a:tr h="3884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0" marR="9330" marT="9329" marB="932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0" marR="9330" marT="9329" marB="932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884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0" marR="9330" marT="9329" marB="932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0" marR="9330" marT="9329" marB="932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884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0" marR="9330" marT="9329" marB="932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0" marR="9330" marT="9329" marB="932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884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0" marR="9330" marT="9329" marB="932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0" marR="9330" marT="9329" marB="932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884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0" marR="9330" marT="9329" marB="932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0" marR="9330" marT="9329" marB="932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884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0" marR="9330" marT="9329" marB="932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0" marR="9330" marT="9329" marB="932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884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0" marR="9330" marT="9329" marB="932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0" marR="9330" marT="9329" marB="932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884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0" marR="9330" marT="9329" marB="932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0" marR="9330" marT="9329" marB="932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884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0" marR="9330" marT="9329" marB="932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0" marR="9330" marT="9329" marB="9329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</a:tbl>
          </a:graphicData>
        </a:graphic>
      </p:graphicFrame>
      <p:sp>
        <p:nvSpPr>
          <p:cNvPr id="12" name="Нашивка 11">
            <a:hlinkClick r:id="" action="ppaction://hlinkshowjump?jump=nextslide"/>
          </p:cNvPr>
          <p:cNvSpPr/>
          <p:nvPr/>
        </p:nvSpPr>
        <p:spPr>
          <a:xfrm>
            <a:off x="8172450" y="6165850"/>
            <a:ext cx="647700" cy="503238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309" y="664191"/>
            <a:ext cx="523539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650" y="188913"/>
          <a:ext cx="2952750" cy="6308726"/>
        </p:xfrm>
        <a:graphic>
          <a:graphicData uri="http://schemas.openxmlformats.org/drawingml/2006/table">
            <a:tbl>
              <a:tblPr/>
              <a:tblGrid>
                <a:gridCol w="576146"/>
                <a:gridCol w="1872476"/>
                <a:gridCol w="504128"/>
              </a:tblGrid>
              <a:tr h="322751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Таблица1</a:t>
                      </a:r>
                    </a:p>
                  </a:txBody>
                  <a:tcPr marL="17917" marR="17917" marT="8957" marB="8957"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>
                          <a:solidFill>
                            <a:srgbClr val="FFF0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</a:t>
                      </a:r>
                    </a:p>
                  </a:txBody>
                  <a:tcPr marL="13064" marR="13064" marT="13062" marB="13062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dirty="0" err="1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Фамилия_И.О</a:t>
                      </a:r>
                      <a:r>
                        <a:rPr lang="ru-RU" sz="2000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3064" marR="13064" marT="13062" marB="13062" anchor="ctr">
                    <a:lnL w="38100" cap="flat" cmpd="dbl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>
                          <a:solidFill>
                            <a:srgbClr val="FFF0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</a:t>
                      </a:r>
                    </a:p>
                  </a:txBody>
                  <a:tcPr marL="13064" marR="13064" marT="13062" marB="13062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</a:tr>
              <a:tr h="62833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Жвания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К.Г.</a:t>
                      </a: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2833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Черняк А.П.</a:t>
                      </a: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2833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М.Н.</a:t>
                      </a: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2833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b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Ильченко Т.В.</a:t>
                      </a: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2833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С.М.</a:t>
                      </a: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2833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Басис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В.В.</a:t>
                      </a: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2833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Ильченко В.И.</a:t>
                      </a: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2833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Павлыш Н.П.</a:t>
                      </a: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2833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Черняк П.Р.</a:t>
                      </a: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b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1" marR="9331" marT="9330" marB="9330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67175" y="533668"/>
            <a:ext cx="4968875" cy="378565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3200" b="1" u="sng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endParaRPr lang="ru-RU" altLang="ru-RU" sz="3200" b="1" u="sng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altLang="ru-RU" sz="28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Сначала нам нужно найти детей Петровой С.М., а затем найти дочек у этих детей.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altLang="ru-RU" sz="28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Определим ID Петровой С.М. по таблице 1: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altLang="ru-RU" dirty="0">
                <a:latin typeface="Arial" charset="0"/>
              </a:rPr>
              <a:t/>
            </a:r>
            <a:br>
              <a:rPr lang="ru-RU" altLang="ru-RU" dirty="0">
                <a:latin typeface="Arial" charset="0"/>
              </a:rPr>
            </a:br>
            <a:endParaRPr lang="ru-RU" altLang="ru-RU" dirty="0">
              <a:latin typeface="Arial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79388" y="3429000"/>
            <a:ext cx="576262" cy="3603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0800000">
            <a:off x="3481388" y="3519488"/>
            <a:ext cx="576262" cy="3587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Нашивка 7">
            <a:hlinkClick r:id="" action="ppaction://hlinkshowjump?jump=nextslide"/>
          </p:cNvPr>
          <p:cNvSpPr/>
          <p:nvPr/>
        </p:nvSpPr>
        <p:spPr>
          <a:xfrm>
            <a:off x="8172450" y="6165850"/>
            <a:ext cx="647700" cy="503238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03575" y="1352550"/>
            <a:ext cx="5600700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altLang="ru-RU" sz="28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Находим в таблице 2 строки, где </a:t>
            </a:r>
            <a:r>
              <a:rPr lang="ru-RU" altLang="ru-RU" sz="2800" dirty="0" err="1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ID_Родителя</a:t>
            </a:r>
            <a:r>
              <a:rPr lang="ru-RU" altLang="ru-RU" sz="28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 =82 </a:t>
            </a:r>
          </a:p>
          <a:p>
            <a:pPr algn="just"/>
            <a:r>
              <a:rPr lang="ru-RU" altLang="ru-RU" sz="28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(найдем детей Петровой С.М.):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задача A6 ЕГЭ по информатике 2013 схема реш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232"/>
          <a:stretch>
            <a:fillRect/>
          </a:stretch>
        </p:blipFill>
        <p:spPr bwMode="auto">
          <a:xfrm>
            <a:off x="2123728" y="4149080"/>
            <a:ext cx="6706274" cy="1899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0825" y="765175"/>
          <a:ext cx="2881314" cy="4203695"/>
        </p:xfrm>
        <a:graphic>
          <a:graphicData uri="http://schemas.openxmlformats.org/drawingml/2006/table">
            <a:tbl>
              <a:tblPr/>
              <a:tblGrid>
                <a:gridCol w="1440657"/>
                <a:gridCol w="1440657"/>
              </a:tblGrid>
              <a:tr h="38369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Таблица2</a:t>
                      </a:r>
                    </a:p>
                  </a:txBody>
                  <a:tcPr marL="17922" marR="17922" marT="8958" marB="8958"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ID_Родителя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68" marR="13068" marT="13063" marB="13063" anchor="ctr">
                    <a:lnL w="38100" cap="flat" cmpd="dbl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dirty="0">
                          <a:solidFill>
                            <a:srgbClr val="FFF0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ID_</a:t>
                      </a:r>
                      <a:r>
                        <a:rPr lang="ru-RU" sz="2000" dirty="0">
                          <a:solidFill>
                            <a:srgbClr val="FFF0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Ребёнка</a:t>
                      </a:r>
                    </a:p>
                  </a:txBody>
                  <a:tcPr marL="13068" marR="13068" marT="13063" marB="13063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</a:tr>
              <a:tr h="3844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844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844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844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844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844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844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844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844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8313" y="2708275"/>
            <a:ext cx="1008062" cy="720725"/>
          </a:xfrm>
          <a:prstGeom prst="rect">
            <a:avLst/>
          </a:prstGeom>
          <a:solidFill>
            <a:srgbClr val="FF0000">
              <a:alpha val="2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227388" y="3244850"/>
            <a:ext cx="26892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0" hangingPunct="0"/>
            <a:r>
              <a:rPr lang="ru-RU" altLang="ru-RU" sz="280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ID детей: 76, 96: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51050" y="2708275"/>
            <a:ext cx="723900" cy="720725"/>
          </a:xfrm>
          <a:prstGeom prst="roundRect">
            <a:avLst/>
          </a:prstGeom>
          <a:solidFill>
            <a:srgbClr val="FF0000">
              <a:alpha val="4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Нашивка 9">
            <a:hlinkClick r:id="" action="ppaction://hlinkshowjump?jump=nextslide"/>
          </p:cNvPr>
          <p:cNvSpPr/>
          <p:nvPr/>
        </p:nvSpPr>
        <p:spPr>
          <a:xfrm>
            <a:off x="8172450" y="6165850"/>
            <a:ext cx="647700" cy="503238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29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3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5" grpId="1" animBg="1"/>
      <p:bldP spid="8" grpId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задача A6 ЕГЭ по информатике 2013 схема реш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0"/>
          <a:stretch>
            <a:fillRect/>
          </a:stretch>
        </p:blipFill>
        <p:spPr bwMode="auto">
          <a:xfrm>
            <a:off x="3268663" y="4365625"/>
            <a:ext cx="5438775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7638" y="188913"/>
          <a:ext cx="2881312" cy="4203695"/>
        </p:xfrm>
        <a:graphic>
          <a:graphicData uri="http://schemas.openxmlformats.org/drawingml/2006/table">
            <a:tbl>
              <a:tblPr/>
              <a:tblGrid>
                <a:gridCol w="1440656"/>
                <a:gridCol w="1440656"/>
              </a:tblGrid>
              <a:tr h="38369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Таблица2</a:t>
                      </a:r>
                    </a:p>
                  </a:txBody>
                  <a:tcPr marL="17922" marR="17922" marT="8958" marB="8958"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ID_Родителя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68" marR="13068" marT="13063" marB="13063" anchor="ctr">
                    <a:lnL w="38100" cap="flat" cmpd="dbl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dirty="0">
                          <a:solidFill>
                            <a:srgbClr val="FFF0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ID_</a:t>
                      </a:r>
                      <a:r>
                        <a:rPr lang="ru-RU" sz="2000" dirty="0">
                          <a:solidFill>
                            <a:srgbClr val="FFF0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Ребёнка</a:t>
                      </a:r>
                    </a:p>
                  </a:txBody>
                  <a:tcPr marL="13068" marR="13068" marT="13063" marB="13063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</a:tr>
              <a:tr h="3844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844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844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844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844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844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844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844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3844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4" marR="9334" marT="9331" marB="9331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46438" y="142875"/>
            <a:ext cx="547211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altLang="ru-RU" sz="24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Теперь ищем их детей. 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Находим в таблице2 строки, где </a:t>
            </a:r>
            <a:r>
              <a:rPr lang="ru-RU" altLang="ru-RU" sz="2400" dirty="0" err="1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ID_Родителя</a:t>
            </a:r>
            <a:r>
              <a:rPr lang="ru-RU" altLang="ru-RU" sz="24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  = 76 и 96: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292475" y="1484313"/>
            <a:ext cx="5437188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sz="24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В поле "</a:t>
            </a:r>
            <a:r>
              <a:rPr lang="ru-RU" altLang="ru-RU" sz="2400" dirty="0" err="1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ID_Родителя</a:t>
            </a:r>
            <a:r>
              <a:rPr lang="ru-RU" altLang="ru-RU" sz="24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" нет значения 96, следовательно, У </a:t>
            </a:r>
            <a:r>
              <a:rPr lang="ru-RU" altLang="ru-RU" sz="2400" dirty="0" err="1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Басис</a:t>
            </a:r>
            <a:r>
              <a:rPr lang="ru-RU" altLang="ru-RU" sz="24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 В.В. детей нет.</a:t>
            </a:r>
          </a:p>
          <a:p>
            <a:pPr algn="just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Определим детей Ильченко Т.В. Их ID равно: 49, 123: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0" y="1341438"/>
            <a:ext cx="468313" cy="28733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0" y="1751013"/>
            <a:ext cx="468313" cy="28733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35150" y="1341438"/>
            <a:ext cx="865188" cy="696912"/>
          </a:xfrm>
          <a:prstGeom prst="rect">
            <a:avLst/>
          </a:prstGeom>
          <a:solidFill>
            <a:srgbClr val="FF0000">
              <a:alpha val="2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4925" y="273050"/>
          <a:ext cx="3152775" cy="6446841"/>
        </p:xfrm>
        <a:graphic>
          <a:graphicData uri="http://schemas.openxmlformats.org/drawingml/2006/table">
            <a:tbl>
              <a:tblPr/>
              <a:tblGrid>
                <a:gridCol w="704025"/>
                <a:gridCol w="1816467"/>
                <a:gridCol w="632283"/>
              </a:tblGrid>
              <a:tr h="393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</a:t>
                      </a:r>
                    </a:p>
                  </a:txBody>
                  <a:tcPr marL="44085" marR="44085" marT="44081" marB="44081" anchor="ctr">
                    <a:lnL w="38100" cap="flat" cmpd="dbl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>
                          <a:solidFill>
                            <a:srgbClr val="FFF0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Фамилия_И.О.</a:t>
                      </a:r>
                    </a:p>
                  </a:txBody>
                  <a:tcPr marL="44085" marR="44085" marT="44081" marB="44081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</a:t>
                      </a:r>
                    </a:p>
                  </a:txBody>
                  <a:tcPr marL="44085" marR="44085" marT="44081" marB="44081" anchor="ctr">
                    <a:lnL w="38100" cap="flat" cmpd="dbl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</a:tr>
              <a:tr h="6726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Жвания К.Г.</a:t>
                      </a: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726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Черняк А.П.</a:t>
                      </a: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726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М.Н.</a:t>
                      </a: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726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Ильченко Т.В.</a:t>
                      </a: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726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С.М.</a:t>
                      </a: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726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Басис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В.В.</a:t>
                      </a: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726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Ильченко В.И.</a:t>
                      </a: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726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Павлыш Н.П.</a:t>
                      </a: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726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Черняк П.Р.</a:t>
                      </a: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b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419475" y="3565525"/>
            <a:ext cx="4572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В таблице 1 найдем записи, где ID=49 и 123. Определим пол: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33363" y="1343025"/>
            <a:ext cx="2898775" cy="407988"/>
          </a:xfrm>
          <a:prstGeom prst="rect">
            <a:avLst/>
          </a:prstGeom>
          <a:solidFill>
            <a:srgbClr val="FF0000">
              <a:alpha val="2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07950" y="5445125"/>
            <a:ext cx="3024188" cy="431800"/>
          </a:xfrm>
          <a:prstGeom prst="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Нашивка 14">
            <a:hlinkClick r:id="" action="ppaction://hlinkshowjump?jump=nextslide"/>
          </p:cNvPr>
          <p:cNvSpPr/>
          <p:nvPr/>
        </p:nvSpPr>
        <p:spPr>
          <a:xfrm>
            <a:off x="8172450" y="6165850"/>
            <a:ext cx="647700" cy="503238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5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29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0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37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2" grpId="0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79838" y="3141663"/>
            <a:ext cx="5221287" cy="35385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2800" b="1" u="sng" dirty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</a:t>
            </a:r>
            <a:r>
              <a:rPr lang="ru-RU" altLang="ru-RU" sz="2400" dirty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Определите на основании приведённых данных фамилию и инициалы внучки Петровой С.М.</a:t>
            </a:r>
          </a:p>
          <a:p>
            <a:pPr>
              <a:defRPr/>
            </a:pPr>
            <a:endParaRPr lang="ru-RU" altLang="ru-RU" sz="2400" dirty="0">
              <a:solidFill>
                <a:srgbClr val="3838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2800" b="1" u="sng" dirty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endParaRPr lang="ru-RU" alt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err="1">
                <a:solidFill>
                  <a:prstClr val="black"/>
                </a:solidFill>
                <a:latin typeface="+mn-lt"/>
                <a:cs typeface="+mn-cs"/>
              </a:rPr>
              <a:t>Басис</a:t>
            </a:r>
            <a:r>
              <a:rPr lang="ru-RU" sz="2400" dirty="0">
                <a:solidFill>
                  <a:prstClr val="black"/>
                </a:solidFill>
                <a:latin typeface="+mn-lt"/>
                <a:cs typeface="+mn-cs"/>
              </a:rPr>
              <a:t> В.В.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prstClr val="black"/>
                </a:solidFill>
                <a:latin typeface="+mn-lt"/>
                <a:cs typeface="+mn-cs"/>
              </a:rPr>
              <a:t>Ильченко Т.В.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prstClr val="black"/>
                </a:solidFill>
                <a:latin typeface="+mn-lt"/>
                <a:cs typeface="+mn-cs"/>
              </a:rPr>
              <a:t>Павлыш Н.П.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solidFill>
                  <a:prstClr val="black"/>
                </a:solidFill>
                <a:latin typeface="+mn-lt"/>
                <a:cs typeface="+mn-cs"/>
              </a:rPr>
              <a:t>Петрова М.Н.</a:t>
            </a:r>
          </a:p>
        </p:txBody>
      </p:sp>
      <p:pic>
        <p:nvPicPr>
          <p:cNvPr id="4" name="Picture 3" descr="задача A6 ЕГЭ по информатике 2013 схема реш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0"/>
          <a:stretch>
            <a:fillRect/>
          </a:stretch>
        </p:blipFill>
        <p:spPr bwMode="auto">
          <a:xfrm>
            <a:off x="3563938" y="446088"/>
            <a:ext cx="5437187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3663" y="160338"/>
          <a:ext cx="3152775" cy="6446841"/>
        </p:xfrm>
        <a:graphic>
          <a:graphicData uri="http://schemas.openxmlformats.org/drawingml/2006/table">
            <a:tbl>
              <a:tblPr/>
              <a:tblGrid>
                <a:gridCol w="704025"/>
                <a:gridCol w="1816467"/>
                <a:gridCol w="632283"/>
              </a:tblGrid>
              <a:tr h="393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</a:t>
                      </a:r>
                    </a:p>
                  </a:txBody>
                  <a:tcPr marL="44085" marR="44085" marT="44081" marB="44081" anchor="ctr">
                    <a:lnL w="38100" cap="flat" cmpd="dbl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>
                          <a:solidFill>
                            <a:srgbClr val="FFF0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Фамилия_И.О.</a:t>
                      </a:r>
                    </a:p>
                  </a:txBody>
                  <a:tcPr marL="44085" marR="44085" marT="44081" marB="44081" anchor="ctr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</a:t>
                      </a:r>
                    </a:p>
                  </a:txBody>
                  <a:tcPr marL="44085" marR="44085" marT="44081" marB="44081" anchor="ctr">
                    <a:lnL w="38100" cap="flat" cmpd="dbl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8522"/>
                    </a:solidFill>
                  </a:tcPr>
                </a:tc>
              </a:tr>
              <a:tr h="6726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Жвания К.Г.</a:t>
                      </a: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726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Черняк А.П.</a:t>
                      </a: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726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М.Н.</a:t>
                      </a: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726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Ильченко Т.В.</a:t>
                      </a: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726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С.М.</a:t>
                      </a: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726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Басис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В.В.</a:t>
                      </a: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726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Ильченко В.И.</a:t>
                      </a: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726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Павлыш Н.П.</a:t>
                      </a: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  <a:tr h="6726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b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Черняк П.Р.</a:t>
                      </a: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b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89" marR="31489" marT="31487" marB="31487">
                    <a:lnL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5F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2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65100" y="5334000"/>
            <a:ext cx="3025775" cy="431800"/>
          </a:xfrm>
          <a:prstGeom prst="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79838" y="5842000"/>
            <a:ext cx="2286000" cy="358775"/>
          </a:xfrm>
          <a:prstGeom prst="rect">
            <a:avLst/>
          </a:prstGeom>
          <a:solidFill>
            <a:srgbClr val="FF0000">
              <a:alpha val="24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Нашивка 8">
            <a:hlinkClick r:id="" action="ppaction://hlinkshowjump?jump=nextslide"/>
          </p:cNvPr>
          <p:cNvSpPr/>
          <p:nvPr/>
        </p:nvSpPr>
        <p:spPr>
          <a:xfrm>
            <a:off x="8172450" y="6165850"/>
            <a:ext cx="647700" cy="503238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521</TotalTime>
  <Words>985</Words>
  <Application>Microsoft Office PowerPoint</Application>
  <PresentationFormat>Экран (4:3)</PresentationFormat>
  <Paragraphs>555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Calibri</vt:lpstr>
      <vt:lpstr>Arial</vt:lpstr>
      <vt:lpstr>Trebuchet MS</vt:lpstr>
      <vt:lpstr>Georgia</vt:lpstr>
      <vt:lpstr>Times New Roman</vt:lpstr>
      <vt:lpstr>Wingdings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Teacher</cp:lastModifiedBy>
  <cp:revision>55</cp:revision>
  <dcterms:created xsi:type="dcterms:W3CDTF">2013-11-17T10:43:25Z</dcterms:created>
  <dcterms:modified xsi:type="dcterms:W3CDTF">2013-11-23T14:06:29Z</dcterms:modified>
</cp:coreProperties>
</file>