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92" r:id="rId3"/>
    <p:sldId id="291" r:id="rId4"/>
    <p:sldId id="298" r:id="rId5"/>
    <p:sldId id="274" r:id="rId6"/>
    <p:sldId id="275" r:id="rId7"/>
    <p:sldId id="299" r:id="rId8"/>
    <p:sldId id="293" r:id="rId9"/>
    <p:sldId id="279" r:id="rId10"/>
    <p:sldId id="297" r:id="rId11"/>
    <p:sldId id="296" r:id="rId12"/>
    <p:sldId id="277" r:id="rId13"/>
    <p:sldId id="295" r:id="rId14"/>
    <p:sldId id="294" r:id="rId15"/>
    <p:sldId id="283" r:id="rId16"/>
    <p:sldId id="282" r:id="rId17"/>
    <p:sldId id="281" r:id="rId18"/>
    <p:sldId id="28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03EF97-CD50-4D93-AE1C-F23E5B483568}" type="datetimeFigureOut">
              <a:rPr lang="ru-RU" smtClean="0"/>
              <a:pPr/>
              <a:t>13.01.2012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7B095C4-80BA-4CC7-AC02-A0E6225543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3EF97-CD50-4D93-AE1C-F23E5B483568}" type="datetimeFigureOut">
              <a:rPr lang="ru-RU" smtClean="0"/>
              <a:pPr/>
              <a:t>13.01.2012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095C4-80BA-4CC7-AC02-A0E6225543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locman.net/page_609_1.htm"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normAutofit fontScale="90000"/>
          </a:bodyPr>
          <a:lstStyle/>
          <a:p>
            <a:pPr algn="l"/>
            <a:r>
              <a:rPr lang="ru-RU" dirty="0" smtClean="0">
                <a:latin typeface="Monotype Corsiva" pitchFamily="66" charset="0"/>
              </a:rPr>
              <a:t>Презентация открытого урока в 8 «А» классе по теме</a:t>
            </a:r>
            <a:r>
              <a:rPr lang="ru-RU" dirty="0" smtClean="0">
                <a:solidFill>
                  <a:srgbClr val="FF0000"/>
                </a:solidFill>
                <a:latin typeface="Monotype Corsiva" pitchFamily="66" charset="0"/>
              </a:rPr>
              <a:t>« </a:t>
            </a:r>
            <a:r>
              <a:rPr lang="en-GB" b="1" dirty="0" smtClean="0">
                <a:solidFill>
                  <a:srgbClr val="FF0000"/>
                </a:solidFill>
                <a:latin typeface="Monotype Corsiva" pitchFamily="66" charset="0"/>
              </a:rPr>
              <a:t>OUR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ENVIRONMENT AND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HEALTHY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WAY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OF </a:t>
            </a:r>
            <a:r>
              <a:rPr lang="ru-RU" b="1" dirty="0" smtClean="0">
                <a:solidFill>
                  <a:srgbClr val="FF0000"/>
                </a:solidFill>
                <a:latin typeface="Monotype Corsiva" pitchFamily="66" charset="0"/>
              </a:rPr>
              <a:t> </a:t>
            </a:r>
            <a:r>
              <a:rPr lang="en-GB" b="1" dirty="0" smtClean="0">
                <a:solidFill>
                  <a:srgbClr val="FF0000"/>
                </a:solidFill>
                <a:latin typeface="Monotype Corsiva" pitchFamily="66" charset="0"/>
              </a:rPr>
              <a:t>LIFE</a:t>
            </a:r>
            <a:r>
              <a:rPr lang="ru-RU" b="1" dirty="0" smtClean="0">
                <a:solidFill>
                  <a:srgbClr val="FF0000"/>
                </a:solidFill>
                <a:latin typeface="Monotype Corsiva" pitchFamily="66" charset="0"/>
              </a:rPr>
              <a:t>»</a:t>
            </a:r>
            <a:r>
              <a:rPr lang="en-GB" b="1" dirty="0" smtClean="0">
                <a:solidFill>
                  <a:srgbClr val="00B050"/>
                </a:solidFill>
              </a:rPr>
              <a:t/>
            </a:r>
            <a:br>
              <a:rPr lang="en-GB" b="1" dirty="0" smtClean="0">
                <a:solidFill>
                  <a:srgbClr val="00B050"/>
                </a:solidFill>
              </a:rPr>
            </a:br>
            <a:endParaRPr lang="ru-RU" dirty="0"/>
          </a:p>
        </p:txBody>
      </p:sp>
      <p:sp>
        <p:nvSpPr>
          <p:cNvPr id="3" name="Содержимое 2"/>
          <p:cNvSpPr>
            <a:spLocks noGrp="1"/>
          </p:cNvSpPr>
          <p:nvPr>
            <p:ph idx="1"/>
          </p:nvPr>
        </p:nvSpPr>
        <p:spPr>
          <a:xfrm>
            <a:off x="457200" y="3717032"/>
            <a:ext cx="8229600" cy="2409131"/>
          </a:xfrm>
        </p:spPr>
        <p:txBody>
          <a:bodyPr>
            <a:noAutofit/>
          </a:bodyPr>
          <a:lstStyle/>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Подготовила: </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Учитель  английского языка МБОУ СОШ №5</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  КОПЫЛОВА АНТОНИНА РОМАНОВНА</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Тимашевск  , 2012</a:t>
            </a:r>
          </a:p>
          <a:p>
            <a:pPr marL="346075" algn="ctr">
              <a:lnSpc>
                <a:spcPct val="98000"/>
              </a:lnSpc>
              <a:buNone/>
              <a:tabLst>
                <a:tab pos="723900" algn="l"/>
                <a:tab pos="1447800" algn="l"/>
                <a:tab pos="2171700" algn="l"/>
                <a:tab pos="2895600" algn="l"/>
                <a:tab pos="3619500" algn="l"/>
                <a:tab pos="4343400" algn="l"/>
                <a:tab pos="5067300" algn="l"/>
                <a:tab pos="5791200" algn="l"/>
                <a:tab pos="6515100" algn="l"/>
              </a:tabLst>
            </a:pPr>
            <a:r>
              <a:rPr lang="ru-RU" sz="2400" dirty="0" smtClean="0">
                <a:solidFill>
                  <a:srgbClr val="00B050"/>
                </a:solidFill>
                <a:latin typeface="Monotype Corsiva" pitchFamily="66" charset="0"/>
              </a:rPr>
              <a:t>Краснодарский край</a:t>
            </a:r>
            <a:endParaRPr lang="en-GB"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a:p>
            <a:pPr marL="346075" algn="ctr">
              <a:lnSpc>
                <a:spcPct val="98000"/>
              </a:lnSpc>
              <a:tabLst>
                <a:tab pos="723900" algn="l"/>
                <a:tab pos="1447800" algn="l"/>
                <a:tab pos="2171700" algn="l"/>
                <a:tab pos="2895600" algn="l"/>
                <a:tab pos="3619500" algn="l"/>
                <a:tab pos="4343400" algn="l"/>
                <a:tab pos="5067300" algn="l"/>
                <a:tab pos="5791200" algn="l"/>
                <a:tab pos="6515100" algn="l"/>
              </a:tabLst>
            </a:pPr>
            <a:endParaRPr lang="ru-RU" sz="2400" dirty="0" smtClean="0">
              <a:solidFill>
                <a:srgbClr val="00B050"/>
              </a:solidFill>
              <a:latin typeface="Monotype Corsiva" pitchFamily="66" charset="0"/>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971600" y="5013176"/>
            <a:ext cx="3384376" cy="720080"/>
          </a:xfrm>
        </p:spPr>
        <p:txBody>
          <a:bodyPr>
            <a:normAutofit/>
          </a:bodyPr>
          <a:lstStyle/>
          <a:p>
            <a:r>
              <a:rPr lang="en-US" sz="1600" dirty="0">
                <a:solidFill>
                  <a:srgbClr val="FF0000"/>
                </a:solidFill>
              </a:rPr>
              <a:t>POLLUTION OF ENVIRONMENT</a:t>
            </a:r>
            <a:endParaRPr lang="ru-RU" sz="1600" dirty="0"/>
          </a:p>
        </p:txBody>
      </p:sp>
      <p:sp>
        <p:nvSpPr>
          <p:cNvPr id="4" name="Текст 3"/>
          <p:cNvSpPr>
            <a:spLocks noGrp="1"/>
          </p:cNvSpPr>
          <p:nvPr>
            <p:ph type="body" sz="half" idx="2"/>
          </p:nvPr>
        </p:nvSpPr>
        <p:spPr>
          <a:xfrm>
            <a:off x="4211960" y="5301208"/>
            <a:ext cx="2664296" cy="576064"/>
          </a:xfrm>
        </p:spPr>
        <p:txBody>
          <a:bodyPr>
            <a:noAutofit/>
          </a:bodyPr>
          <a:lstStyle/>
          <a:p>
            <a:pPr algn="ctr"/>
            <a:r>
              <a:rPr lang="en-US" sz="1600" dirty="0" smtClean="0"/>
              <a:t>CHERNOBYL  ATOMIC  POWERSTATION</a:t>
            </a:r>
            <a:endParaRPr lang="ru-RU" sz="1600" dirty="0"/>
          </a:p>
        </p:txBody>
      </p:sp>
      <p:pic>
        <p:nvPicPr>
          <p:cNvPr id="18434" name="Рисунок 21" descr="Чернобыльская АЭС"/>
          <p:cNvPicPr>
            <a:picLocks noGrp="1" noChangeAspect="1" noChangeArrowheads="1"/>
          </p:cNvPicPr>
          <p:nvPr>
            <p:ph type="pic" idx="1"/>
          </p:nvPr>
        </p:nvPicPr>
        <p:blipFill>
          <a:blip r:embed="rId2" cstate="print"/>
          <a:srcRect l="13282" r="13282"/>
          <a:stretch>
            <a:fillRect/>
          </a:stretch>
        </p:blipFill>
        <p:spPr bwMode="auto">
          <a:xfrm>
            <a:off x="1259632" y="260648"/>
            <a:ext cx="6408117" cy="4806088"/>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r>
              <a:rPr lang="en-US" sz="2000" dirty="0" smtClean="0">
                <a:solidFill>
                  <a:srgbClr val="FF0000"/>
                </a:solidFill>
              </a:rPr>
              <a:t>POLLUTION OF ENVIRONMENT</a:t>
            </a:r>
            <a:endParaRPr lang="ru-RU" sz="2000" dirty="0">
              <a:solidFill>
                <a:srgbClr val="FF0000"/>
              </a:solidFill>
            </a:endParaRPr>
          </a:p>
        </p:txBody>
      </p:sp>
      <p:pic>
        <p:nvPicPr>
          <p:cNvPr id="4" name="Содержимое 3" descr="16"/>
          <p:cNvPicPr>
            <a:picLocks noGrp="1"/>
          </p:cNvPicPr>
          <p:nvPr>
            <p:ph idx="1"/>
          </p:nvPr>
        </p:nvPicPr>
        <p:blipFill>
          <a:blip r:embed="rId2" cstate="print"/>
          <a:srcRect/>
          <a:stretch>
            <a:fillRect/>
          </a:stretch>
        </p:blipFill>
        <p:spPr bwMode="auto">
          <a:xfrm>
            <a:off x="827584" y="1340769"/>
            <a:ext cx="3528392" cy="2232247"/>
          </a:xfrm>
          <a:prstGeom prst="rect">
            <a:avLst/>
          </a:prstGeom>
          <a:noFill/>
          <a:ln w="9525">
            <a:noFill/>
            <a:miter lim="800000"/>
            <a:headEnd/>
            <a:tailEnd/>
          </a:ln>
        </p:spPr>
      </p:pic>
      <p:pic>
        <p:nvPicPr>
          <p:cNvPr id="5" name="Рисунок 4" descr="Мост вблизи станции Волга">
            <a:hlinkClick r:id="rId3"/>
          </p:cNvPr>
          <p:cNvPicPr/>
          <p:nvPr/>
        </p:nvPicPr>
        <p:blipFill>
          <a:blip r:embed="rId4" cstate="print"/>
          <a:srcRect/>
          <a:stretch>
            <a:fillRect/>
          </a:stretch>
        </p:blipFill>
        <p:spPr bwMode="auto">
          <a:xfrm>
            <a:off x="5364088" y="3933056"/>
            <a:ext cx="3306040" cy="2372628"/>
          </a:xfrm>
          <a:prstGeom prst="rect">
            <a:avLst/>
          </a:prstGeom>
          <a:noFill/>
          <a:ln w="9525">
            <a:noFill/>
            <a:miter lim="800000"/>
            <a:headEnd/>
            <a:tailEnd/>
          </a:ln>
        </p:spPr>
      </p:pic>
      <p:pic>
        <p:nvPicPr>
          <p:cNvPr id="19458" name="Рисунок 4" descr="18705-large"/>
          <p:cNvPicPr>
            <a:picLocks noChangeAspect="1" noChangeArrowheads="1"/>
          </p:cNvPicPr>
          <p:nvPr/>
        </p:nvPicPr>
        <p:blipFill>
          <a:blip r:embed="rId5" cstate="print"/>
          <a:srcRect/>
          <a:stretch>
            <a:fillRect/>
          </a:stretch>
        </p:blipFill>
        <p:spPr bwMode="auto">
          <a:xfrm>
            <a:off x="5580112" y="1196752"/>
            <a:ext cx="3152526" cy="2304256"/>
          </a:xfrm>
          <a:prstGeom prst="rect">
            <a:avLst/>
          </a:prstGeom>
          <a:noFill/>
          <a:ln w="9525">
            <a:noFill/>
            <a:miter lim="800000"/>
            <a:headEnd/>
            <a:tailEnd/>
          </a:ln>
        </p:spPr>
      </p:pic>
      <p:pic>
        <p:nvPicPr>
          <p:cNvPr id="7" name="Рисунок 6"/>
          <p:cNvPicPr/>
          <p:nvPr/>
        </p:nvPicPr>
        <p:blipFill>
          <a:blip r:embed="rId6" cstate="print"/>
          <a:srcRect/>
          <a:stretch>
            <a:fillRect/>
          </a:stretch>
        </p:blipFill>
        <p:spPr bwMode="auto">
          <a:xfrm>
            <a:off x="1115617" y="4077072"/>
            <a:ext cx="3600400" cy="239725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5112568"/>
          </a:xfrm>
        </p:spPr>
        <p:txBody>
          <a:bodyPr>
            <a:noAutofit/>
          </a:bodyPr>
          <a:lstStyle/>
          <a:p>
            <a:pPr algn="l"/>
            <a:r>
              <a:rPr lang="en-US" sz="6000" dirty="0" smtClean="0">
                <a:solidFill>
                  <a:srgbClr val="FF0000"/>
                </a:solidFill>
              </a:rPr>
              <a:t>If people want to survive they have to think about all these ecological problems!!!!!</a:t>
            </a:r>
            <a:endParaRPr lang="ru-RU" sz="6000" dirty="0">
              <a:solidFill>
                <a:srgbClr val="FF0000"/>
              </a:solidFill>
            </a:endParaRPr>
          </a:p>
        </p:txBody>
      </p:sp>
    </p:spTree>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en-GB" sz="2400" dirty="0" smtClean="0"/>
              <a:t>To live  a happy and healthy life people need:</a:t>
            </a:r>
            <a:endParaRPr lang="ru-RU" sz="2400" dirty="0"/>
          </a:p>
        </p:txBody>
      </p:sp>
      <p:pic>
        <p:nvPicPr>
          <p:cNvPr id="3" name="Picture 2"/>
          <p:cNvPicPr>
            <a:picLocks noChangeAspect="1" noChangeArrowheads="1"/>
          </p:cNvPicPr>
          <p:nvPr/>
        </p:nvPicPr>
        <p:blipFill>
          <a:blip r:embed="rId2" cstate="print"/>
          <a:srcRect/>
          <a:stretch>
            <a:fillRect/>
          </a:stretch>
        </p:blipFill>
        <p:spPr bwMode="auto">
          <a:xfrm>
            <a:off x="323850" y="908050"/>
            <a:ext cx="3455988" cy="4319588"/>
          </a:xfrm>
          <a:prstGeom prst="rect">
            <a:avLst/>
          </a:prstGeom>
          <a:noFill/>
          <a:ln w="9360">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5003800" y="765175"/>
            <a:ext cx="3167063" cy="4464050"/>
          </a:xfrm>
          <a:prstGeom prst="rect">
            <a:avLst/>
          </a:prstGeom>
          <a:noFill/>
          <a:ln w="9360">
            <a:noFill/>
            <a:miter lim="800000"/>
            <a:headEnd/>
            <a:tailEnd/>
          </a:ln>
          <a:effectLst/>
        </p:spPr>
      </p:pic>
    </p:spTree>
  </p:cSld>
  <p:clrMapOvr>
    <a:masterClrMapping/>
  </p:clrMapOvr>
  <p:transition>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a:bodyPr>
          <a:lstStyle/>
          <a:p>
            <a:pPr algn="l"/>
            <a:r>
              <a:rPr lang="en-US" sz="1400" dirty="0" smtClean="0">
                <a:solidFill>
                  <a:srgbClr val="00B050"/>
                </a:solidFill>
                <a:latin typeface="Times New Roman" pitchFamily="18" charset="0"/>
                <a:cs typeface="Times New Roman" pitchFamily="18" charset="0"/>
              </a:rPr>
              <a:t>  PEOPLE NEED</a:t>
            </a:r>
            <a:r>
              <a:rPr lang="ru-RU" sz="1400" dirty="0" smtClean="0">
                <a:solidFill>
                  <a:srgbClr val="00B050"/>
                </a:solidFill>
                <a:latin typeface="Times New Roman" pitchFamily="18" charset="0"/>
                <a:cs typeface="Times New Roman" pitchFamily="18" charset="0"/>
              </a:rPr>
              <a:t>:</a:t>
            </a:r>
            <a:r>
              <a:rPr lang="en-US" sz="1400" dirty="0" smtClean="0">
                <a:solidFill>
                  <a:srgbClr val="00B050"/>
                </a:solidFill>
                <a:latin typeface="Times New Roman" pitchFamily="18" charset="0"/>
                <a:cs typeface="Times New Roman" pitchFamily="18" charset="0"/>
              </a:rPr>
              <a:t>          HEALTHY FOOD TO EAT</a:t>
            </a:r>
            <a:endParaRPr lang="ru-RU" sz="1400" dirty="0">
              <a:solidFill>
                <a:srgbClr val="00B050"/>
              </a:solidFill>
              <a:latin typeface="Times New Roman" pitchFamily="18" charset="0"/>
              <a:cs typeface="Times New Roman" pitchFamily="18" charset="0"/>
            </a:endParaRPr>
          </a:p>
        </p:txBody>
      </p:sp>
      <p:pic>
        <p:nvPicPr>
          <p:cNvPr id="4" name="Рисунок 3"/>
          <p:cNvPicPr/>
          <p:nvPr/>
        </p:nvPicPr>
        <p:blipFill>
          <a:blip r:embed="rId2" cstate="print"/>
          <a:srcRect/>
          <a:stretch>
            <a:fillRect/>
          </a:stretch>
        </p:blipFill>
        <p:spPr bwMode="auto">
          <a:xfrm>
            <a:off x="395536" y="980728"/>
            <a:ext cx="2299984" cy="1847850"/>
          </a:xfrm>
          <a:prstGeom prst="rect">
            <a:avLst/>
          </a:prstGeom>
          <a:noFill/>
          <a:ln w="9525">
            <a:noFill/>
            <a:miter lim="800000"/>
            <a:headEnd/>
            <a:tailEnd/>
          </a:ln>
        </p:spPr>
      </p:pic>
      <p:pic>
        <p:nvPicPr>
          <p:cNvPr id="5" name="Рисунок 4"/>
          <p:cNvPicPr/>
          <p:nvPr/>
        </p:nvPicPr>
        <p:blipFill>
          <a:blip r:embed="rId3" cstate="print"/>
          <a:srcRect/>
          <a:stretch>
            <a:fillRect/>
          </a:stretch>
        </p:blipFill>
        <p:spPr bwMode="auto">
          <a:xfrm>
            <a:off x="3203849" y="980728"/>
            <a:ext cx="2520280" cy="1847850"/>
          </a:xfrm>
          <a:prstGeom prst="rect">
            <a:avLst/>
          </a:prstGeom>
          <a:noFill/>
          <a:ln w="9525">
            <a:noFill/>
            <a:miter lim="800000"/>
            <a:headEnd/>
            <a:tailEnd/>
          </a:ln>
        </p:spPr>
      </p:pic>
      <p:pic>
        <p:nvPicPr>
          <p:cNvPr id="6" name="Рисунок 5"/>
          <p:cNvPicPr/>
          <p:nvPr/>
        </p:nvPicPr>
        <p:blipFill>
          <a:blip r:embed="rId4" cstate="print"/>
          <a:srcRect/>
          <a:stretch>
            <a:fillRect/>
          </a:stretch>
        </p:blipFill>
        <p:spPr bwMode="auto">
          <a:xfrm>
            <a:off x="6156176" y="1052736"/>
            <a:ext cx="2448272" cy="1741617"/>
          </a:xfrm>
          <a:prstGeom prst="rect">
            <a:avLst/>
          </a:prstGeom>
          <a:noFill/>
          <a:ln w="9525">
            <a:noFill/>
            <a:miter lim="800000"/>
            <a:headEnd/>
            <a:tailEnd/>
          </a:ln>
        </p:spPr>
      </p:pic>
      <p:pic>
        <p:nvPicPr>
          <p:cNvPr id="7" name="Рисунок 6"/>
          <p:cNvPicPr/>
          <p:nvPr/>
        </p:nvPicPr>
        <p:blipFill>
          <a:blip r:embed="rId5" cstate="print"/>
          <a:srcRect/>
          <a:stretch>
            <a:fillRect/>
          </a:stretch>
        </p:blipFill>
        <p:spPr bwMode="auto">
          <a:xfrm>
            <a:off x="899592" y="3645024"/>
            <a:ext cx="2857500" cy="2143125"/>
          </a:xfrm>
          <a:prstGeom prst="rect">
            <a:avLst/>
          </a:prstGeom>
          <a:noFill/>
          <a:ln w="9525">
            <a:noFill/>
            <a:miter lim="800000"/>
            <a:headEnd/>
            <a:tailEnd/>
          </a:ln>
        </p:spPr>
      </p:pic>
      <p:pic>
        <p:nvPicPr>
          <p:cNvPr id="8" name="Рисунок 7"/>
          <p:cNvPicPr/>
          <p:nvPr/>
        </p:nvPicPr>
        <p:blipFill>
          <a:blip r:embed="rId6" cstate="print"/>
          <a:srcRect/>
          <a:stretch>
            <a:fillRect/>
          </a:stretch>
        </p:blipFill>
        <p:spPr bwMode="auto">
          <a:xfrm>
            <a:off x="4427984" y="3501008"/>
            <a:ext cx="3521968" cy="2327151"/>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pPr algn="l"/>
            <a:r>
              <a:rPr lang="en-US" sz="1400" dirty="0" smtClean="0">
                <a:solidFill>
                  <a:srgbClr val="00B050"/>
                </a:solidFill>
                <a:latin typeface="Times New Roman" pitchFamily="18" charset="0"/>
                <a:cs typeface="Times New Roman" pitchFamily="18" charset="0"/>
              </a:rPr>
              <a:t>TO LIVE HEALTHY LIFE PEOPLE SHOULD DO SPORTS</a:t>
            </a:r>
            <a:r>
              <a:rPr lang="ru-RU" sz="1400" dirty="0" smtClean="0">
                <a:solidFill>
                  <a:srgbClr val="00B050"/>
                </a:solidFill>
                <a:latin typeface="Times New Roman" pitchFamily="18" charset="0"/>
                <a:cs typeface="Times New Roman" pitchFamily="18" charset="0"/>
              </a:rPr>
              <a:t>.</a:t>
            </a:r>
            <a:endParaRPr lang="ru-RU" sz="1400" dirty="0">
              <a:solidFill>
                <a:srgbClr val="00B050"/>
              </a:solidFill>
              <a:latin typeface="Times New Roman" pitchFamily="18" charset="0"/>
              <a:cs typeface="Times New Roman" pitchFamily="18" charset="0"/>
            </a:endParaRPr>
          </a:p>
        </p:txBody>
      </p:sp>
      <p:pic>
        <p:nvPicPr>
          <p:cNvPr id="3" name="Рисунок 2"/>
          <p:cNvPicPr/>
          <p:nvPr/>
        </p:nvPicPr>
        <p:blipFill>
          <a:blip r:embed="rId2" cstate="print"/>
          <a:srcRect/>
          <a:stretch>
            <a:fillRect/>
          </a:stretch>
        </p:blipFill>
        <p:spPr bwMode="auto">
          <a:xfrm>
            <a:off x="395536" y="1052736"/>
            <a:ext cx="2088232" cy="1612900"/>
          </a:xfrm>
          <a:prstGeom prst="rect">
            <a:avLst/>
          </a:prstGeom>
          <a:noFill/>
          <a:ln w="9525">
            <a:noFill/>
            <a:miter lim="800000"/>
            <a:headEnd/>
            <a:tailEnd/>
          </a:ln>
        </p:spPr>
      </p:pic>
      <p:pic>
        <p:nvPicPr>
          <p:cNvPr id="4" name="Рисунок 3"/>
          <p:cNvPicPr/>
          <p:nvPr/>
        </p:nvPicPr>
        <p:blipFill>
          <a:blip r:embed="rId3" cstate="print"/>
          <a:srcRect/>
          <a:stretch>
            <a:fillRect/>
          </a:stretch>
        </p:blipFill>
        <p:spPr bwMode="auto">
          <a:xfrm>
            <a:off x="2915816" y="1052736"/>
            <a:ext cx="1584176" cy="1584176"/>
          </a:xfrm>
          <a:prstGeom prst="rect">
            <a:avLst/>
          </a:prstGeom>
          <a:noFill/>
          <a:ln w="9525">
            <a:noFill/>
            <a:miter lim="800000"/>
            <a:headEnd/>
            <a:tailEnd/>
          </a:ln>
        </p:spPr>
      </p:pic>
      <p:pic>
        <p:nvPicPr>
          <p:cNvPr id="5" name="Рисунок 4"/>
          <p:cNvPicPr/>
          <p:nvPr/>
        </p:nvPicPr>
        <p:blipFill>
          <a:blip r:embed="rId4" cstate="print"/>
          <a:srcRect/>
          <a:stretch>
            <a:fillRect/>
          </a:stretch>
        </p:blipFill>
        <p:spPr bwMode="auto">
          <a:xfrm>
            <a:off x="7020272" y="3068960"/>
            <a:ext cx="1431032" cy="1512168"/>
          </a:xfrm>
          <a:prstGeom prst="rect">
            <a:avLst/>
          </a:prstGeom>
          <a:noFill/>
          <a:ln w="9525">
            <a:noFill/>
            <a:miter lim="800000"/>
            <a:headEnd/>
            <a:tailEnd/>
          </a:ln>
        </p:spPr>
      </p:pic>
      <p:pic>
        <p:nvPicPr>
          <p:cNvPr id="6" name="Рисунок 5"/>
          <p:cNvPicPr/>
          <p:nvPr/>
        </p:nvPicPr>
        <p:blipFill>
          <a:blip r:embed="rId5" cstate="print"/>
          <a:srcRect/>
          <a:stretch>
            <a:fillRect/>
          </a:stretch>
        </p:blipFill>
        <p:spPr bwMode="auto">
          <a:xfrm>
            <a:off x="6300192" y="4869160"/>
            <a:ext cx="2160240" cy="1512168"/>
          </a:xfrm>
          <a:prstGeom prst="rect">
            <a:avLst/>
          </a:prstGeom>
          <a:noFill/>
          <a:ln w="9525">
            <a:noFill/>
            <a:miter lim="800000"/>
            <a:headEnd/>
            <a:tailEnd/>
          </a:ln>
        </p:spPr>
      </p:pic>
      <p:pic>
        <p:nvPicPr>
          <p:cNvPr id="7" name="Рисунок 6"/>
          <p:cNvPicPr/>
          <p:nvPr/>
        </p:nvPicPr>
        <p:blipFill>
          <a:blip r:embed="rId6" cstate="print"/>
          <a:srcRect/>
          <a:stretch>
            <a:fillRect/>
          </a:stretch>
        </p:blipFill>
        <p:spPr bwMode="auto">
          <a:xfrm>
            <a:off x="539552" y="2996952"/>
            <a:ext cx="1728192" cy="1656184"/>
          </a:xfrm>
          <a:prstGeom prst="rect">
            <a:avLst/>
          </a:prstGeom>
          <a:noFill/>
          <a:ln w="9525">
            <a:noFill/>
            <a:miter lim="800000"/>
            <a:headEnd/>
            <a:tailEnd/>
          </a:ln>
        </p:spPr>
      </p:pic>
      <p:pic>
        <p:nvPicPr>
          <p:cNvPr id="8" name="Рисунок 7"/>
          <p:cNvPicPr/>
          <p:nvPr/>
        </p:nvPicPr>
        <p:blipFill>
          <a:blip r:embed="rId7" cstate="print"/>
          <a:srcRect/>
          <a:stretch>
            <a:fillRect/>
          </a:stretch>
        </p:blipFill>
        <p:spPr bwMode="auto">
          <a:xfrm>
            <a:off x="2771800" y="2996952"/>
            <a:ext cx="1728192" cy="1656184"/>
          </a:xfrm>
          <a:prstGeom prst="rect">
            <a:avLst/>
          </a:prstGeom>
          <a:noFill/>
          <a:ln w="9525">
            <a:noFill/>
            <a:miter lim="800000"/>
            <a:headEnd/>
            <a:tailEnd/>
          </a:ln>
        </p:spPr>
      </p:pic>
      <p:pic>
        <p:nvPicPr>
          <p:cNvPr id="9" name="Рисунок 8"/>
          <p:cNvPicPr/>
          <p:nvPr/>
        </p:nvPicPr>
        <p:blipFill>
          <a:blip r:embed="rId8" cstate="print"/>
          <a:srcRect/>
          <a:stretch>
            <a:fillRect/>
          </a:stretch>
        </p:blipFill>
        <p:spPr bwMode="auto">
          <a:xfrm>
            <a:off x="4860032" y="2996952"/>
            <a:ext cx="1572766" cy="1656184"/>
          </a:xfrm>
          <a:prstGeom prst="rect">
            <a:avLst/>
          </a:prstGeom>
          <a:noFill/>
          <a:ln w="9525">
            <a:noFill/>
            <a:miter lim="800000"/>
            <a:headEnd/>
            <a:tailEnd/>
          </a:ln>
        </p:spPr>
      </p:pic>
      <p:pic>
        <p:nvPicPr>
          <p:cNvPr id="11" name="Рисунок 10"/>
          <p:cNvPicPr/>
          <p:nvPr/>
        </p:nvPicPr>
        <p:blipFill>
          <a:blip r:embed="rId9" cstate="print"/>
          <a:srcRect/>
          <a:stretch>
            <a:fillRect/>
          </a:stretch>
        </p:blipFill>
        <p:spPr bwMode="auto">
          <a:xfrm>
            <a:off x="755576" y="4869160"/>
            <a:ext cx="2305050" cy="1469132"/>
          </a:xfrm>
          <a:prstGeom prst="rect">
            <a:avLst/>
          </a:prstGeom>
          <a:noFill/>
          <a:ln w="9525">
            <a:noFill/>
            <a:miter lim="800000"/>
            <a:headEnd/>
            <a:tailEnd/>
          </a:ln>
        </p:spPr>
      </p:pic>
      <p:pic>
        <p:nvPicPr>
          <p:cNvPr id="12" name="Рисунок 11"/>
          <p:cNvPicPr/>
          <p:nvPr/>
        </p:nvPicPr>
        <p:blipFill>
          <a:blip r:embed="rId10" cstate="print"/>
          <a:srcRect/>
          <a:stretch>
            <a:fillRect/>
          </a:stretch>
        </p:blipFill>
        <p:spPr bwMode="auto">
          <a:xfrm>
            <a:off x="7092280" y="1124744"/>
            <a:ext cx="1656184" cy="1512168"/>
          </a:xfrm>
          <a:prstGeom prst="rect">
            <a:avLst/>
          </a:prstGeom>
          <a:noFill/>
          <a:ln w="9525">
            <a:noFill/>
            <a:miter lim="800000"/>
            <a:headEnd/>
            <a:tailEnd/>
          </a:ln>
        </p:spPr>
      </p:pic>
      <p:pic>
        <p:nvPicPr>
          <p:cNvPr id="1026" name="Picture 2"/>
          <p:cNvPicPr>
            <a:picLocks noChangeAspect="1" noChangeArrowheads="1"/>
          </p:cNvPicPr>
          <p:nvPr/>
        </p:nvPicPr>
        <p:blipFill>
          <a:blip r:embed="rId11" cstate="print"/>
          <a:srcRect/>
          <a:stretch>
            <a:fillRect/>
          </a:stretch>
        </p:blipFill>
        <p:spPr bwMode="auto">
          <a:xfrm>
            <a:off x="3348630" y="4869160"/>
            <a:ext cx="2303490" cy="1584176"/>
          </a:xfrm>
          <a:prstGeom prst="rect">
            <a:avLst/>
          </a:prstGeom>
          <a:noFill/>
          <a:ln w="9525">
            <a:noFill/>
            <a:miter lim="800000"/>
            <a:headEnd/>
            <a:tailEnd/>
          </a:ln>
        </p:spPr>
      </p:pic>
      <p:pic>
        <p:nvPicPr>
          <p:cNvPr id="1028" name="Picture 4"/>
          <p:cNvPicPr>
            <a:picLocks noChangeAspect="1" noChangeArrowheads="1"/>
          </p:cNvPicPr>
          <p:nvPr/>
        </p:nvPicPr>
        <p:blipFill>
          <a:blip r:embed="rId12" cstate="print"/>
          <a:srcRect/>
          <a:stretch>
            <a:fillRect/>
          </a:stretch>
        </p:blipFill>
        <p:spPr bwMode="auto">
          <a:xfrm>
            <a:off x="4860032" y="980728"/>
            <a:ext cx="1905000" cy="1616968"/>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en-US" sz="1400" dirty="0" smtClean="0">
                <a:solidFill>
                  <a:srgbClr val="FF0000"/>
                </a:solidFill>
                <a:latin typeface="Times New Roman" pitchFamily="18" charset="0"/>
                <a:cs typeface="Times New Roman" pitchFamily="18" charset="0"/>
              </a:rPr>
              <a:t>MATCH  THE TWO COLUMNS </a:t>
            </a:r>
            <a:r>
              <a:rPr lang="ru-RU" sz="1400" dirty="0" smtClean="0">
                <a:solidFill>
                  <a:srgbClr val="FF0000"/>
                </a:solidFill>
                <a:latin typeface="Times New Roman" pitchFamily="18" charset="0"/>
                <a:cs typeface="Times New Roman" pitchFamily="18" charset="0"/>
              </a:rPr>
              <a:t>:</a:t>
            </a:r>
            <a:endParaRPr lang="ru-RU" sz="1400" dirty="0">
              <a:solidFill>
                <a:srgbClr val="FF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83568" y="836712"/>
          <a:ext cx="7920880" cy="4797348"/>
        </p:xfrm>
        <a:graphic>
          <a:graphicData uri="http://schemas.openxmlformats.org/drawingml/2006/table">
            <a:tbl>
              <a:tblPr firstRow="1" firstCol="1" bandRow="1">
                <a:tableStyleId>{5C22544A-7EE6-4342-B048-85BDC9FD1C3A}</a:tableStyleId>
              </a:tblPr>
              <a:tblGrid>
                <a:gridCol w="3960440"/>
                <a:gridCol w="3960440"/>
              </a:tblGrid>
              <a:tr h="440876">
                <a:tc>
                  <a:txBody>
                    <a:bodyPr/>
                    <a:lstStyle/>
                    <a:p>
                      <a:r>
                        <a:rPr lang="en-US" dirty="0" smtClean="0"/>
                        <a:t>THE</a:t>
                      </a:r>
                      <a:r>
                        <a:rPr lang="en-US" baseline="0" dirty="0" smtClean="0"/>
                        <a:t> PLACE IN WHICH PEOPLE LIVE</a:t>
                      </a:r>
                      <a:endParaRPr lang="ru-RU" dirty="0"/>
                    </a:p>
                  </a:txBody>
                  <a:tcPr/>
                </a:tc>
                <a:tc>
                  <a:txBody>
                    <a:bodyPr/>
                    <a:lstStyle/>
                    <a:p>
                      <a:r>
                        <a:rPr lang="en-US" dirty="0" smtClean="0"/>
                        <a:t>WASTE</a:t>
                      </a:r>
                      <a:endParaRPr lang="ru-RU" dirty="0"/>
                    </a:p>
                  </a:txBody>
                  <a:tcPr/>
                </a:tc>
              </a:tr>
              <a:tr h="440876">
                <a:tc>
                  <a:txBody>
                    <a:bodyPr/>
                    <a:lstStyle/>
                    <a:p>
                      <a:r>
                        <a:rPr lang="en-US" dirty="0" smtClean="0"/>
                        <a:t>A SCIENTIST WHO STUDIES THE ENVIRONMENT,</a:t>
                      </a:r>
                      <a:r>
                        <a:rPr lang="en-US" baseline="0" dirty="0" smtClean="0"/>
                        <a:t> PLANTS, ANIVALS, PEOPLE</a:t>
                      </a:r>
                      <a:endParaRPr lang="ru-RU" dirty="0"/>
                    </a:p>
                  </a:txBody>
                  <a:tcPr/>
                </a:tc>
                <a:tc>
                  <a:txBody>
                    <a:bodyPr/>
                    <a:lstStyle/>
                    <a:p>
                      <a:r>
                        <a:rPr lang="en-US" dirty="0" smtClean="0"/>
                        <a:t>POLLUTE</a:t>
                      </a:r>
                      <a:endParaRPr lang="ru-RU" dirty="0"/>
                    </a:p>
                  </a:txBody>
                  <a:tcPr/>
                </a:tc>
              </a:tr>
              <a:tr h="440876">
                <a:tc>
                  <a:txBody>
                    <a:bodyPr/>
                    <a:lstStyle/>
                    <a:p>
                      <a:r>
                        <a:rPr lang="en-US" dirty="0" smtClean="0"/>
                        <a:t>TO MAKE WATER, AIR AND SOIL DANGEROUS TO LIVE</a:t>
                      </a:r>
                      <a:endParaRPr lang="ru-RU" dirty="0"/>
                    </a:p>
                  </a:txBody>
                  <a:tcPr/>
                </a:tc>
                <a:tc>
                  <a:txBody>
                    <a:bodyPr/>
                    <a:lstStyle/>
                    <a:p>
                      <a:r>
                        <a:rPr lang="en-US" dirty="0" smtClean="0"/>
                        <a:t>NATURE</a:t>
                      </a:r>
                      <a:endParaRPr lang="ru-RU" dirty="0"/>
                    </a:p>
                  </a:txBody>
                  <a:tcPr/>
                </a:tc>
              </a:tr>
              <a:tr h="440876">
                <a:tc>
                  <a:txBody>
                    <a:bodyPr/>
                    <a:lstStyle/>
                    <a:p>
                      <a:r>
                        <a:rPr lang="en-US" dirty="0" smtClean="0"/>
                        <a:t>USELESS MATERIALS</a:t>
                      </a:r>
                      <a:endParaRPr lang="ru-RU" dirty="0"/>
                    </a:p>
                  </a:txBody>
                  <a:tcPr/>
                </a:tc>
                <a:tc>
                  <a:txBody>
                    <a:bodyPr/>
                    <a:lstStyle/>
                    <a:p>
                      <a:r>
                        <a:rPr lang="en-US" dirty="0" smtClean="0"/>
                        <a:t>ENVIRONMENT</a:t>
                      </a:r>
                      <a:endParaRPr lang="ru-RU" dirty="0"/>
                    </a:p>
                  </a:txBody>
                  <a:tcPr/>
                </a:tc>
              </a:tr>
              <a:tr h="440876">
                <a:tc>
                  <a:txBody>
                    <a:bodyPr/>
                    <a:lstStyle/>
                    <a:p>
                      <a:r>
                        <a:rPr lang="en-US" dirty="0" smtClean="0"/>
                        <a:t>A  PLACE  OUTSIDE A TOWN  WHERE PEOPLE  COLLECT</a:t>
                      </a:r>
                      <a:r>
                        <a:rPr lang="en-US" baseline="0" dirty="0" smtClean="0"/>
                        <a:t> WASTE</a:t>
                      </a:r>
                      <a:endParaRPr lang="ru-RU" dirty="0"/>
                    </a:p>
                  </a:txBody>
                  <a:tcPr/>
                </a:tc>
                <a:tc>
                  <a:txBody>
                    <a:bodyPr/>
                    <a:lstStyle/>
                    <a:p>
                      <a:r>
                        <a:rPr lang="en-US" dirty="0" smtClean="0"/>
                        <a:t>HEALTHY</a:t>
                      </a:r>
                      <a:endParaRPr lang="ru-RU" dirty="0"/>
                    </a:p>
                  </a:txBody>
                  <a:tcPr/>
                </a:tc>
              </a:tr>
              <a:tr h="440876">
                <a:tc>
                  <a:txBody>
                    <a:bodyPr/>
                    <a:lstStyle/>
                    <a:p>
                      <a:r>
                        <a:rPr lang="en-US" dirty="0" smtClean="0"/>
                        <a:t>THE WORLD WITH ALL LIVING THINGS ,</a:t>
                      </a:r>
                      <a:r>
                        <a:rPr lang="en-US" baseline="0" dirty="0" smtClean="0"/>
                        <a:t> THE LAND AND THE SEAS</a:t>
                      </a:r>
                      <a:endParaRPr lang="ru-RU" dirty="0"/>
                    </a:p>
                  </a:txBody>
                  <a:tcPr/>
                </a:tc>
                <a:tc>
                  <a:txBody>
                    <a:bodyPr/>
                    <a:lstStyle/>
                    <a:p>
                      <a:r>
                        <a:rPr lang="en-US" dirty="0" smtClean="0"/>
                        <a:t>POWER STATION</a:t>
                      </a:r>
                      <a:endParaRPr lang="ru-RU" dirty="0"/>
                    </a:p>
                  </a:txBody>
                  <a:tcPr/>
                </a:tc>
              </a:tr>
              <a:tr h="440876">
                <a:tc>
                  <a:txBody>
                    <a:bodyPr/>
                    <a:lstStyle/>
                    <a:p>
                      <a:r>
                        <a:rPr lang="en-US" dirty="0" smtClean="0"/>
                        <a:t>A LARGE BUILDING WITH MACHINES THAT GIVE ELECTRICITY</a:t>
                      </a:r>
                      <a:endParaRPr lang="ru-RU" dirty="0"/>
                    </a:p>
                  </a:txBody>
                  <a:tcPr/>
                </a:tc>
                <a:tc>
                  <a:txBody>
                    <a:bodyPr/>
                    <a:lstStyle/>
                    <a:p>
                      <a:r>
                        <a:rPr lang="en-US" dirty="0" smtClean="0"/>
                        <a:t>ECOLOGIST</a:t>
                      </a:r>
                      <a:endParaRPr lang="ru-RU" dirty="0"/>
                    </a:p>
                  </a:txBody>
                  <a:tcPr/>
                </a:tc>
              </a:tr>
              <a:tr h="440876">
                <a:tc>
                  <a:txBody>
                    <a:bodyPr/>
                    <a:lstStyle/>
                    <a:p>
                      <a:r>
                        <a:rPr lang="en-US" dirty="0" smtClean="0"/>
                        <a:t>GOOD AND USEFUL FOR YOUR HEALTH</a:t>
                      </a:r>
                      <a:endParaRPr lang="ru-RU" dirty="0"/>
                    </a:p>
                  </a:txBody>
                  <a:tcPr/>
                </a:tc>
                <a:tc>
                  <a:txBody>
                    <a:bodyPr/>
                    <a:lstStyle/>
                    <a:p>
                      <a:r>
                        <a:rPr lang="en-US" dirty="0" smtClean="0"/>
                        <a:t>DUMP</a:t>
                      </a:r>
                      <a:endParaRPr lang="ru-RU" dirty="0"/>
                    </a:p>
                  </a:txBody>
                  <a:tcPr/>
                </a:tc>
              </a:tr>
            </a:tbl>
          </a:graphicData>
        </a:graphic>
      </p:graphicFrame>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a:bodyPr>
          <a:lstStyle/>
          <a:p>
            <a:pPr algn="l"/>
            <a:r>
              <a:rPr lang="en-US" sz="2800" dirty="0">
                <a:solidFill>
                  <a:srgbClr val="00B050"/>
                </a:solidFill>
              </a:rPr>
              <a:t>IN  HOW MANY  WAYS CAN YOU COMPLETE THESE SENTENSES?</a:t>
            </a:r>
            <a:r>
              <a:rPr lang="ru-RU" sz="2800" dirty="0"/>
              <a:t/>
            </a:r>
            <a:br>
              <a:rPr lang="ru-RU" sz="2800" dirty="0"/>
            </a:br>
            <a:r>
              <a:rPr lang="ru-RU" sz="2800" dirty="0"/>
              <a:t> </a:t>
            </a:r>
            <a:br>
              <a:rPr lang="ru-RU" sz="2800" dirty="0"/>
            </a:br>
            <a:r>
              <a:rPr lang="en-US" sz="2800" dirty="0"/>
              <a:t>PEOPLE CAN </a:t>
            </a:r>
            <a:r>
              <a:rPr lang="en-US" sz="2800" dirty="0" smtClean="0"/>
              <a:t>“T   </a:t>
            </a:r>
            <a:r>
              <a:rPr lang="en-US" sz="2800" dirty="0"/>
              <a:t>LIVE WITHOUT…..</a:t>
            </a:r>
            <a:r>
              <a:rPr lang="ru-RU" sz="2800" dirty="0"/>
              <a:t/>
            </a:r>
            <a:br>
              <a:rPr lang="ru-RU" sz="2800" dirty="0"/>
            </a:br>
            <a:r>
              <a:rPr lang="en-US" sz="2800" dirty="0">
                <a:solidFill>
                  <a:srgbClr val="FF0000"/>
                </a:solidFill>
              </a:rPr>
              <a:t>PEOPLE NEED TO MAKE OUT PLANET…</a:t>
            </a:r>
            <a:r>
              <a:rPr lang="ru-RU" sz="2800" dirty="0"/>
              <a:t/>
            </a:r>
            <a:br>
              <a:rPr lang="ru-RU" sz="2800" dirty="0"/>
            </a:br>
            <a:r>
              <a:rPr lang="en-US" sz="2800" dirty="0"/>
              <a:t>WE WOULD LIKE TO SEE OUR RIVERS AND LAKES…</a:t>
            </a:r>
            <a:r>
              <a:rPr lang="ru-RU" sz="2800" dirty="0"/>
              <a:t/>
            </a:r>
            <a:br>
              <a:rPr lang="ru-RU" sz="2800" dirty="0"/>
            </a:br>
            <a:r>
              <a:rPr lang="en-US" sz="2800" dirty="0">
                <a:solidFill>
                  <a:srgbClr val="FF0000"/>
                </a:solidFill>
              </a:rPr>
              <a:t>IT IS DANGEROUS TO …</a:t>
            </a:r>
            <a:r>
              <a:rPr lang="ru-RU" sz="2800" dirty="0"/>
              <a:t/>
            </a:r>
            <a:br>
              <a:rPr lang="ru-RU" sz="2800" dirty="0"/>
            </a:br>
            <a:r>
              <a:rPr lang="en-US" sz="2800" dirty="0"/>
              <a:t>WE POLLUTE THE ENVIRONMENT WHEN WE…</a:t>
            </a:r>
            <a:r>
              <a:rPr lang="ru-RU" sz="2800" dirty="0"/>
              <a:t/>
            </a:r>
            <a:br>
              <a:rPr lang="ru-RU" sz="2800" dirty="0"/>
            </a:br>
            <a:r>
              <a:rPr lang="en-US" sz="2800" dirty="0">
                <a:solidFill>
                  <a:srgbClr val="FF0000"/>
                </a:solidFill>
              </a:rPr>
              <a:t>THERE ARE A LOT OF THINGS WE CAN TAKE FROM NATURE:…</a:t>
            </a:r>
            <a:r>
              <a:rPr lang="ru-RU" sz="2800" dirty="0"/>
              <a:t/>
            </a:r>
            <a:br>
              <a:rPr lang="ru-RU" sz="2800" dirty="0"/>
            </a:br>
            <a:r>
              <a:rPr lang="en-US" sz="2800" dirty="0"/>
              <a:t>LET”S MAKE OUR COUNTRY…</a:t>
            </a:r>
            <a:r>
              <a:rPr lang="ru-RU" sz="2800" dirty="0"/>
              <a:t/>
            </a:r>
            <a:br>
              <a:rPr lang="ru-RU" sz="2800" dirty="0"/>
            </a:br>
            <a:r>
              <a:rPr lang="ru-RU" sz="2800" dirty="0"/>
              <a:t> </a:t>
            </a:r>
            <a:br>
              <a:rPr lang="ru-RU" sz="2800" dirty="0"/>
            </a:br>
            <a:endParaRPr lang="ru-RU" sz="2800" dirty="0"/>
          </a:p>
        </p:txBody>
      </p:sp>
    </p:spTree>
  </p:cSld>
  <p:clrMapOvr>
    <a:masterClrMapping/>
  </p:clrMapOvr>
  <p:transition advClick="0">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pPr algn="l"/>
            <a:r>
              <a:rPr lang="en-US" sz="1800" dirty="0" smtClean="0">
                <a:solidFill>
                  <a:srgbClr val="FF0000"/>
                </a:solidFill>
                <a:latin typeface="Times New Roman" pitchFamily="18" charset="0"/>
                <a:cs typeface="Times New Roman" pitchFamily="18" charset="0"/>
              </a:rPr>
              <a:t>TO </a:t>
            </a:r>
            <a:r>
              <a:rPr lang="ru-RU" sz="180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DO AT </a:t>
            </a:r>
            <a:r>
              <a:rPr lang="ru-RU" sz="1800" dirty="0" smtClean="0">
                <a:solidFill>
                  <a:srgbClr val="FF0000"/>
                </a:solidFill>
                <a:latin typeface="Times New Roman" pitchFamily="18" charset="0"/>
                <a:cs typeface="Times New Roman" pitchFamily="18" charset="0"/>
              </a:rPr>
              <a:t> </a:t>
            </a:r>
            <a:r>
              <a:rPr lang="en-US" sz="1800" dirty="0" smtClean="0">
                <a:solidFill>
                  <a:srgbClr val="FF0000"/>
                </a:solidFill>
                <a:latin typeface="Times New Roman" pitchFamily="18" charset="0"/>
                <a:cs typeface="Times New Roman" pitchFamily="18" charset="0"/>
              </a:rPr>
              <a:t>HOME</a:t>
            </a:r>
            <a:r>
              <a:rPr lang="ru-RU" sz="1800" dirty="0" smtClean="0">
                <a:solidFill>
                  <a:srgbClr val="FF0000"/>
                </a:solidFill>
                <a:latin typeface="Times New Roman" pitchFamily="18" charset="0"/>
                <a:cs typeface="Times New Roman" pitchFamily="18" charset="0"/>
              </a:rPr>
              <a:t> :         </a:t>
            </a:r>
            <a:r>
              <a:rPr lang="en-US" sz="1400" dirty="0" smtClean="0">
                <a:latin typeface="Times New Roman" pitchFamily="18" charset="0"/>
                <a:cs typeface="Times New Roman" pitchFamily="18" charset="0"/>
              </a:rPr>
              <a:t>EX. 7 P.167 (TO READ AND RETELL THE TEXT)</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EX. 11 P. 169 (TRANSLATE INTO ENGLISH)</a:t>
            </a:r>
            <a:endParaRPr lang="ru-RU" sz="1400" dirty="0">
              <a:latin typeface="Times New Roman" pitchFamily="18" charset="0"/>
              <a:cs typeface="Times New Roman" pitchFamily="18" charset="0"/>
            </a:endParaRPr>
          </a:p>
        </p:txBody>
      </p:sp>
      <p:pic>
        <p:nvPicPr>
          <p:cNvPr id="3" name="Рисунок 2"/>
          <p:cNvPicPr/>
          <p:nvPr/>
        </p:nvPicPr>
        <p:blipFill>
          <a:blip r:embed="rId2" cstate="print"/>
          <a:srcRect/>
          <a:stretch>
            <a:fillRect/>
          </a:stretch>
        </p:blipFill>
        <p:spPr bwMode="auto">
          <a:xfrm>
            <a:off x="1601787" y="1582891"/>
            <a:ext cx="5940425" cy="3692217"/>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440159"/>
          </a:xfrm>
        </p:spPr>
        <p:txBody>
          <a:bodyPr>
            <a:normAutofit/>
          </a:bodyPr>
          <a:lstStyle/>
          <a:p>
            <a:pPr algn="l"/>
            <a:r>
              <a:rPr lang="en-US" sz="3600" b="1" dirty="0" smtClean="0">
                <a:solidFill>
                  <a:srgbClr val="00B050"/>
                </a:solidFill>
              </a:rPr>
              <a:t>OUR ENVIRONMENT AND HEALTHY WAY OF LIFE.</a:t>
            </a:r>
            <a:endParaRPr lang="ru-RU" sz="3600" b="1" dirty="0">
              <a:solidFill>
                <a:srgbClr val="00B050"/>
              </a:solidFill>
            </a:endParaRPr>
          </a:p>
        </p:txBody>
      </p:sp>
      <p:sp>
        <p:nvSpPr>
          <p:cNvPr id="3" name="Подзаголовок 2"/>
          <p:cNvSpPr>
            <a:spLocks noGrp="1"/>
          </p:cNvSpPr>
          <p:nvPr>
            <p:ph type="subTitle" idx="1"/>
          </p:nvPr>
        </p:nvSpPr>
        <p:spPr>
          <a:xfrm>
            <a:off x="1619672" y="5085184"/>
            <a:ext cx="6152728" cy="481608"/>
          </a:xfrm>
        </p:spPr>
        <p:txBody>
          <a:bodyPr>
            <a:normAutofit/>
          </a:bodyPr>
          <a:lstStyle/>
          <a:p>
            <a:r>
              <a:rPr lang="en-US" sz="2000" b="1" dirty="0" smtClean="0">
                <a:solidFill>
                  <a:srgbClr val="FF0000"/>
                </a:solidFill>
              </a:rPr>
              <a:t>LET’S PROTECT OUR ENVIRONMENT !!!</a:t>
            </a:r>
            <a:endParaRPr lang="ru-RU" sz="2000" b="1" dirty="0">
              <a:solidFill>
                <a:srgbClr val="FF0000"/>
              </a:solidFill>
            </a:endParaRPr>
          </a:p>
        </p:txBody>
      </p:sp>
      <p:pic>
        <p:nvPicPr>
          <p:cNvPr id="4" name="Рисунок 3" descr="C:\Documents and Settings\UserXP\Мои документы\КАРТИНКИ!!!\разные\x_43dbd308.jpg"/>
          <p:cNvPicPr/>
          <p:nvPr/>
        </p:nvPicPr>
        <p:blipFill>
          <a:blip r:embed="rId2" cstate="print"/>
          <a:srcRect/>
          <a:stretch>
            <a:fillRect/>
          </a:stretch>
        </p:blipFill>
        <p:spPr bwMode="auto">
          <a:xfrm>
            <a:off x="2764600" y="2088277"/>
            <a:ext cx="3614799" cy="268144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400" dirty="0" smtClean="0">
                <a:solidFill>
                  <a:srgbClr val="FF0000"/>
                </a:solidFill>
              </a:rPr>
              <a:t>ЦЕЛИ И ЗАДАЧИ</a:t>
            </a:r>
            <a:r>
              <a:rPr lang="ru-RU" sz="1400" dirty="0" smtClean="0"/>
              <a:t>:  1)ПОКАЗАТЬ КРАСОТУ ПРИРОДЫ И ВЛИЯНИЕ НЕГАТИВНЫХ ФАКТОРОВ НА ПРИРОДУ И ЧЕЛОВЕКА ; 2)  ПОМОЧЬ УЧАЩИМСЯ НАУЧИТЬСЯ ЗАЩИЩАТЬ ПРИРОДУ  И ЖИВОТНЫХ; 3)</a:t>
            </a:r>
            <a:r>
              <a:rPr lang="en-US" sz="1400" dirty="0" smtClean="0"/>
              <a:t> </a:t>
            </a:r>
            <a:r>
              <a:rPr lang="ru-RU" sz="1400" dirty="0" smtClean="0"/>
              <a:t>РАЗВИВАТЬ У УЧАЩИХСЯ БЕРЕЖЛИВОЕ ОТНОШЕНИЕ К ПРИРОДЕ ; 4) РАЗВИВАТЬ НАВЫКИ  УСТНОЙ РЕЧИ И АУДИРОВАНИЯ ПО ТЕМЕ; </a:t>
            </a:r>
            <a:br>
              <a:rPr lang="ru-RU" sz="1400" dirty="0" smtClean="0"/>
            </a:br>
            <a:r>
              <a:rPr lang="ru-RU" sz="1400" dirty="0" smtClean="0">
                <a:solidFill>
                  <a:srgbClr val="FF0000"/>
                </a:solidFill>
              </a:rPr>
              <a:t>ОБОРУДОВАНИЕ:</a:t>
            </a:r>
            <a:r>
              <a:rPr lang="ru-RU" sz="1400" dirty="0" smtClean="0"/>
              <a:t> ФИЛЬМ  ВВС  «ПЛАНЕТА ЗЕМЛЯ»,  ПРЕЗЕНТАЦИЯ ПО ТЕМЕ, АУДИОЗАПИСЬ ТЕКСТА, РАЗДАТОЧНЫЙ МАТЕРИАЛ ПО ТЕМЕ.</a:t>
            </a:r>
            <a:endParaRPr lang="ru-RU" sz="1400" dirty="0"/>
          </a:p>
        </p:txBody>
      </p:sp>
      <p:pic>
        <p:nvPicPr>
          <p:cNvPr id="4" name="Содержимое 3" descr="C:\Documents and Settings\UserXP\Мои документы\КАРТИНКИ!!!\разные\x_63c9ed42.jpg"/>
          <p:cNvPicPr>
            <a:picLocks noGrp="1"/>
          </p:cNvPicPr>
          <p:nvPr>
            <p:ph idx="1"/>
          </p:nvPr>
        </p:nvPicPr>
        <p:blipFill>
          <a:blip r:embed="rId2" cstate="print"/>
          <a:srcRect/>
          <a:stretch>
            <a:fillRect/>
          </a:stretch>
        </p:blipFill>
        <p:spPr bwMode="auto">
          <a:xfrm>
            <a:off x="3044487" y="2204864"/>
            <a:ext cx="3055025" cy="3921299"/>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pPr lvl="0" fontAlgn="base">
              <a:spcAft>
                <a:spcPct val="0"/>
              </a:spcAft>
            </a:pPr>
            <a:r>
              <a:rPr lang="ru-RU" dirty="0" smtClean="0">
                <a:latin typeface="Arial" pitchFamily="34" charset="0"/>
                <a:ea typeface="Times New Roman" pitchFamily="18" charset="0"/>
              </a:rPr>
              <a:t>1.Организационный момент (просмотр фрагментов фильма ВВС «Планета Земля)</a:t>
            </a:r>
            <a:r>
              <a:rPr lang="ru-RU" sz="2400" dirty="0" smtClean="0">
                <a:latin typeface="Arial" pitchFamily="34" charset="0"/>
              </a:rPr>
              <a:t/>
            </a:r>
            <a:br>
              <a:rPr lang="ru-RU" sz="2400" dirty="0" smtClean="0">
                <a:latin typeface="Arial" pitchFamily="34" charset="0"/>
              </a:rPr>
            </a:br>
            <a:r>
              <a:rPr lang="ru-RU" dirty="0" smtClean="0">
                <a:latin typeface="Arial" pitchFamily="34" charset="0"/>
                <a:ea typeface="Times New Roman" pitchFamily="18" charset="0"/>
              </a:rPr>
              <a:t>Ответить</a:t>
            </a:r>
            <a:r>
              <a:rPr lang="en-US" dirty="0" smtClean="0">
                <a:latin typeface="Arial" pitchFamily="34" charset="0"/>
                <a:ea typeface="Times New Roman" pitchFamily="18" charset="0"/>
              </a:rPr>
              <a:t> </a:t>
            </a:r>
            <a:r>
              <a:rPr lang="ru-RU" dirty="0" smtClean="0">
                <a:latin typeface="Arial" pitchFamily="34" charset="0"/>
                <a:ea typeface="Times New Roman" pitchFamily="18" charset="0"/>
              </a:rPr>
              <a:t>на</a:t>
            </a:r>
            <a:r>
              <a:rPr lang="en-US" dirty="0" smtClean="0">
                <a:latin typeface="Arial" pitchFamily="34" charset="0"/>
                <a:ea typeface="Times New Roman" pitchFamily="18" charset="0"/>
              </a:rPr>
              <a:t> </a:t>
            </a:r>
            <a:r>
              <a:rPr lang="ru-RU" dirty="0" smtClean="0">
                <a:latin typeface="Arial" pitchFamily="34" charset="0"/>
                <a:ea typeface="Times New Roman" pitchFamily="18" charset="0"/>
              </a:rPr>
              <a:t>вопросы</a:t>
            </a:r>
            <a:r>
              <a:rPr lang="en-US" dirty="0" smtClean="0">
                <a:latin typeface="Arial" pitchFamily="34" charset="0"/>
                <a:ea typeface="Times New Roman" pitchFamily="18" charset="0"/>
              </a:rPr>
              <a:t>:</a:t>
            </a:r>
            <a:r>
              <a:rPr lang="ru-RU" sz="2400" dirty="0" smtClean="0">
                <a:latin typeface="Arial" pitchFamily="34" charset="0"/>
              </a:rPr>
              <a:t/>
            </a:r>
            <a:br>
              <a:rPr lang="ru-RU" sz="2400" dirty="0" smtClean="0">
                <a:latin typeface="Arial" pitchFamily="34" charset="0"/>
              </a:rPr>
            </a:br>
            <a:r>
              <a:rPr lang="en-US" dirty="0" smtClean="0">
                <a:solidFill>
                  <a:srgbClr val="000000"/>
                </a:solidFill>
                <a:latin typeface="Arial" pitchFamily="34" charset="0"/>
                <a:ea typeface="Times New Roman" pitchFamily="18" charset="0"/>
              </a:rPr>
              <a:t>a) What is ENVIRONMENT?</a:t>
            </a:r>
            <a:r>
              <a:rPr lang="ru-RU" sz="2400" dirty="0" smtClean="0">
                <a:latin typeface="Arial" pitchFamily="34" charset="0"/>
              </a:rPr>
              <a:t/>
            </a:r>
            <a:br>
              <a:rPr lang="ru-RU" sz="2400" dirty="0" smtClean="0">
                <a:latin typeface="Arial" pitchFamily="34" charset="0"/>
              </a:rPr>
            </a:br>
            <a:r>
              <a:rPr lang="en-US" dirty="0" smtClean="0">
                <a:solidFill>
                  <a:srgbClr val="000000"/>
                </a:solidFill>
                <a:latin typeface="Arial" pitchFamily="34" charset="0"/>
                <a:ea typeface="Times New Roman" pitchFamily="18" charset="0"/>
              </a:rPr>
              <a:t>b) What does the word ENVIRONMENT mean?</a:t>
            </a:r>
            <a:endParaRPr lang="en-US" sz="6000" dirty="0" smtClean="0">
              <a:latin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r>
              <a:rPr lang="ru-RU" sz="1800" dirty="0" smtClean="0"/>
              <a:t/>
            </a:r>
            <a:br>
              <a:rPr lang="ru-RU" sz="1800" dirty="0" smtClean="0"/>
            </a:br>
            <a:r>
              <a:rPr lang="ru-RU" sz="1800" dirty="0" smtClean="0"/>
              <a:t/>
            </a:r>
            <a:br>
              <a:rPr lang="ru-RU" sz="1800" dirty="0" smtClean="0"/>
            </a:br>
            <a:r>
              <a:rPr lang="ru-RU" sz="1800" dirty="0" smtClean="0"/>
              <a:t>2.Активизация лексических единиц по теме :</a:t>
            </a:r>
            <a:br>
              <a:rPr lang="ru-RU" sz="1800" dirty="0" smtClean="0"/>
            </a:br>
            <a:r>
              <a:rPr lang="ru-RU" sz="1800" dirty="0" smtClean="0"/>
              <a:t> а) сделать двуязычный перевод фраз (раздаточный материал)</a:t>
            </a:r>
            <a:br>
              <a:rPr lang="ru-RU" sz="1800" dirty="0" smtClean="0"/>
            </a:br>
            <a:r>
              <a:rPr lang="ru-RU" sz="1800" dirty="0" smtClean="0"/>
              <a:t> б) упр.7 стр.147 (перевести на английский язык)</a:t>
            </a:r>
            <a:r>
              <a:rPr lang="ru-RU" dirty="0" smtClean="0"/>
              <a:t/>
            </a:r>
            <a:br>
              <a:rPr lang="ru-RU" dirty="0" smtClean="0"/>
            </a:br>
            <a:endParaRPr lang="ru-RU" dirty="0"/>
          </a:p>
        </p:txBody>
      </p:sp>
      <p:sp>
        <p:nvSpPr>
          <p:cNvPr id="4" name="Прямоугольник 3"/>
          <p:cNvSpPr/>
          <p:nvPr/>
        </p:nvSpPr>
        <p:spPr>
          <a:xfrm>
            <a:off x="2286000" y="980728"/>
            <a:ext cx="4572000" cy="5509200"/>
          </a:xfrm>
          <a:prstGeom prst="rect">
            <a:avLst/>
          </a:prstGeom>
        </p:spPr>
        <p:txBody>
          <a:bodyPr wrap="square">
            <a:spAutoFit/>
          </a:bodyPr>
          <a:lstStyle/>
          <a:p>
            <a:r>
              <a:rPr lang="en-US" sz="2800" dirty="0" smtClean="0">
                <a:solidFill>
                  <a:srgbClr val="00B050"/>
                </a:solidFill>
              </a:rPr>
              <a:t> </a:t>
            </a:r>
            <a:r>
              <a:rPr lang="en-US" sz="2000" dirty="0" smtClean="0">
                <a:solidFill>
                  <a:srgbClr val="00B050"/>
                </a:solidFill>
              </a:rPr>
              <a:t>TRANSLATE INTO RUSSIAN OR ENGLISH:</a:t>
            </a:r>
            <a:r>
              <a:rPr lang="ru-RU" sz="2800" dirty="0" smtClean="0">
                <a:solidFill>
                  <a:srgbClr val="00B050"/>
                </a:solidFill>
              </a:rPr>
              <a:t/>
            </a:r>
            <a:br>
              <a:rPr lang="ru-RU" sz="2800" dirty="0" smtClean="0">
                <a:solidFill>
                  <a:srgbClr val="00B050"/>
                </a:solidFill>
              </a:rPr>
            </a:br>
            <a:r>
              <a:rPr lang="en-US" dirty="0" smtClean="0">
                <a:solidFill>
                  <a:srgbClr val="FF0000"/>
                </a:solidFill>
              </a:rPr>
              <a:t>TO CUT DOWN FORESTS ---</a:t>
            </a:r>
            <a:r>
              <a:rPr lang="ru-RU" dirty="0" smtClean="0"/>
              <a:t/>
            </a:r>
            <a:br>
              <a:rPr lang="ru-RU" dirty="0" smtClean="0"/>
            </a:br>
            <a:r>
              <a:rPr lang="ru-RU" dirty="0" smtClean="0"/>
              <a:t>БЕЗ </a:t>
            </a:r>
            <a:r>
              <a:rPr lang="en-US" dirty="0" smtClean="0"/>
              <a:t>E</a:t>
            </a:r>
            <a:r>
              <a:rPr lang="ru-RU" dirty="0" smtClean="0"/>
              <a:t>ДЫ И ВОДЫ ---</a:t>
            </a:r>
            <a:br>
              <a:rPr lang="ru-RU" dirty="0" smtClean="0"/>
            </a:br>
            <a:r>
              <a:rPr lang="en-US" dirty="0" smtClean="0">
                <a:solidFill>
                  <a:srgbClr val="FF0000"/>
                </a:solidFill>
              </a:rPr>
              <a:t>BEAUTIFUL NATURE ---</a:t>
            </a:r>
            <a:r>
              <a:rPr lang="ru-RU" dirty="0" smtClean="0"/>
              <a:t/>
            </a:r>
            <a:br>
              <a:rPr lang="ru-RU" dirty="0" smtClean="0"/>
            </a:br>
            <a:r>
              <a:rPr lang="ru-RU" dirty="0" smtClean="0"/>
              <a:t>ЗАГРЯЗНЯТЬ ВОДУ (ВОЗДУХ) ---</a:t>
            </a:r>
            <a:br>
              <a:rPr lang="ru-RU" dirty="0" smtClean="0"/>
            </a:br>
            <a:r>
              <a:rPr lang="en-US" dirty="0" smtClean="0">
                <a:solidFill>
                  <a:srgbClr val="FF0000"/>
                </a:solidFill>
              </a:rPr>
              <a:t>WATER (AIR) POLUTION---</a:t>
            </a:r>
            <a:r>
              <a:rPr lang="ru-RU" dirty="0" smtClean="0"/>
              <a:t/>
            </a:r>
            <a:br>
              <a:rPr lang="ru-RU" dirty="0" smtClean="0"/>
            </a:br>
            <a:r>
              <a:rPr lang="ru-RU" dirty="0" smtClean="0"/>
              <a:t> ЯДОВИТЫЕ ОТХОДЫ ---</a:t>
            </a:r>
            <a:br>
              <a:rPr lang="ru-RU" dirty="0" smtClean="0"/>
            </a:br>
            <a:r>
              <a:rPr lang="en-US" dirty="0" smtClean="0">
                <a:solidFill>
                  <a:srgbClr val="FF0000"/>
                </a:solidFill>
              </a:rPr>
              <a:t>WASTE OF TIME ---</a:t>
            </a:r>
            <a:r>
              <a:rPr lang="ru-RU" dirty="0" smtClean="0"/>
              <a:t/>
            </a:r>
            <a:br>
              <a:rPr lang="ru-RU" dirty="0" smtClean="0"/>
            </a:br>
            <a:r>
              <a:rPr lang="ru-RU" dirty="0" smtClean="0"/>
              <a:t>ГОРОДСКАЯ СВАЛКА ---</a:t>
            </a:r>
            <a:br>
              <a:rPr lang="ru-RU" dirty="0" smtClean="0"/>
            </a:br>
            <a:r>
              <a:rPr lang="en-US" dirty="0" smtClean="0">
                <a:solidFill>
                  <a:srgbClr val="FF0000"/>
                </a:solidFill>
              </a:rPr>
              <a:t>TO BE IN DANGER (TO BE OUT OF DANGER) ---</a:t>
            </a:r>
            <a:r>
              <a:rPr lang="ru-RU" dirty="0" smtClean="0"/>
              <a:t/>
            </a:r>
            <a:br>
              <a:rPr lang="ru-RU" dirty="0" smtClean="0"/>
            </a:br>
            <a:r>
              <a:rPr lang="ru-RU" dirty="0" smtClean="0"/>
              <a:t> ОПАСНОЕ ЖИВОТНОЕ (ОПАСНЫЙ СПОРТ) ---</a:t>
            </a:r>
            <a:br>
              <a:rPr lang="ru-RU" dirty="0" smtClean="0"/>
            </a:br>
            <a:r>
              <a:rPr lang="en-US" dirty="0" smtClean="0">
                <a:solidFill>
                  <a:srgbClr val="FF0000"/>
                </a:solidFill>
              </a:rPr>
              <a:t>TO POUR TOXIC WASTE INTO RIVERS AND LAKES---</a:t>
            </a:r>
            <a:r>
              <a:rPr lang="ru-RU" dirty="0" smtClean="0">
                <a:solidFill>
                  <a:srgbClr val="FF0000"/>
                </a:solidFill>
              </a:rPr>
              <a:t/>
            </a:r>
            <a:br>
              <a:rPr lang="ru-RU" dirty="0" smtClean="0">
                <a:solidFill>
                  <a:srgbClr val="FF0000"/>
                </a:solidFill>
              </a:rPr>
            </a:br>
            <a:r>
              <a:rPr lang="ru-RU" dirty="0" smtClean="0"/>
              <a:t>МОЩНАЯ ЭЛЕКТРИЧЕСКАЯ СТАНЦИЯ ---</a:t>
            </a:r>
            <a:br>
              <a:rPr lang="ru-RU" dirty="0" smtClean="0"/>
            </a:br>
            <a:r>
              <a:rPr lang="en-US" dirty="0" smtClean="0">
                <a:solidFill>
                  <a:srgbClr val="FF0000"/>
                </a:solidFill>
              </a:rPr>
              <a:t>TO INFLUENCE THE ENVIRONMENT ---</a:t>
            </a:r>
            <a:br>
              <a:rPr lang="en-US" dirty="0" smtClean="0">
                <a:solidFill>
                  <a:srgbClr val="FF0000"/>
                </a:solidFill>
              </a:rPr>
            </a:br>
            <a:r>
              <a:rPr lang="en-US" dirty="0" smtClean="0">
                <a:solidFill>
                  <a:srgbClr val="FF0000"/>
                </a:solidFill>
              </a:rPr>
              <a:t>PROTECTED SPECIES ---</a:t>
            </a:r>
            <a:br>
              <a:rPr lang="en-US" dirty="0" smtClean="0">
                <a:solidFill>
                  <a:srgbClr val="FF0000"/>
                </a:solidFill>
              </a:rPr>
            </a:br>
            <a:r>
              <a:rPr lang="en-US" dirty="0" smtClean="0"/>
              <a:t>TO BECOME EXTINCT---</a:t>
            </a:r>
            <a:r>
              <a:rPr lang="en-US" dirty="0" smtClean="0">
                <a:solidFill>
                  <a:srgbClr val="FF0000"/>
                </a:solidFill>
              </a:rPr>
              <a:t/>
            </a:r>
            <a:br>
              <a:rPr lang="en-US" dirty="0" smtClean="0">
                <a:solidFill>
                  <a:srgbClr val="FF0000"/>
                </a:solidFill>
              </a:rPr>
            </a:br>
            <a:r>
              <a:rPr lang="en-US" dirty="0" smtClean="0">
                <a:solidFill>
                  <a:srgbClr val="FF0000"/>
                </a:solidFill>
              </a:rPr>
              <a:t>TO DESTROY HABITAT OF PLANTS AND ANIMALS---</a:t>
            </a:r>
            <a:endParaRPr lang="ru-RU" dirty="0"/>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r>
              <a:rPr lang="ru-RU" sz="1800" dirty="0" smtClean="0"/>
              <a:t>4. Развитие навыков устной монологической и диалогической речи по теме:</a:t>
            </a:r>
            <a:br>
              <a:rPr lang="ru-RU" sz="1800" dirty="0" smtClean="0"/>
            </a:br>
            <a:r>
              <a:rPr lang="en-US" sz="1800" dirty="0" smtClean="0"/>
              <a:t>   </a:t>
            </a:r>
            <a:r>
              <a:rPr lang="ru-RU" sz="1800" dirty="0" smtClean="0"/>
              <a:t>Описание картинок учащимися</a:t>
            </a:r>
            <a:r>
              <a:rPr lang="en-US" sz="1800" dirty="0" smtClean="0"/>
              <a:t>:</a:t>
            </a:r>
            <a:r>
              <a:rPr lang="ru-RU" sz="1800" dirty="0" smtClean="0"/>
              <a:t/>
            </a:r>
            <a:br>
              <a:rPr lang="ru-RU" sz="1800" dirty="0" smtClean="0"/>
            </a:br>
            <a:r>
              <a:rPr lang="en-US" dirty="0" smtClean="0"/>
              <a:t>a)  What is land without animals, trees, plants and flowers?</a:t>
            </a:r>
            <a:r>
              <a:rPr lang="ru-RU" dirty="0" smtClean="0"/>
              <a:t/>
            </a:r>
            <a:br>
              <a:rPr lang="ru-RU" dirty="0" smtClean="0"/>
            </a:br>
            <a:r>
              <a:rPr lang="en-US" dirty="0" smtClean="0"/>
              <a:t>b) No air to breathe? (Chernobyl power station)</a:t>
            </a:r>
            <a:r>
              <a:rPr lang="ru-RU" dirty="0" smtClean="0"/>
              <a:t/>
            </a:r>
            <a:br>
              <a:rPr lang="ru-RU" dirty="0" smtClean="0"/>
            </a:br>
            <a:r>
              <a:rPr lang="en-US" dirty="0" smtClean="0"/>
              <a:t>c) What is dangerous waters?</a:t>
            </a:r>
            <a:r>
              <a:rPr lang="ru-RU" dirty="0" smtClean="0"/>
              <a:t/>
            </a:r>
            <a:br>
              <a:rPr lang="ru-RU" dirty="0" smtClean="0"/>
            </a:br>
            <a:r>
              <a:rPr lang="en-US" dirty="0" smtClean="0"/>
              <a:t>d)  What is toxic food?</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5805264"/>
            <a:ext cx="5948064" cy="720080"/>
          </a:xfrm>
        </p:spPr>
        <p:txBody>
          <a:bodyPr/>
          <a:lstStyle/>
          <a:p>
            <a:r>
              <a:rPr lang="en-US" dirty="0" smtClean="0">
                <a:solidFill>
                  <a:srgbClr val="FF0000"/>
                </a:solidFill>
              </a:rPr>
              <a:t>ANIMALS AND BIRDS</a:t>
            </a:r>
            <a:endParaRPr lang="ru-RU" dirty="0">
              <a:solidFill>
                <a:srgbClr val="FF0000"/>
              </a:solidFill>
            </a:endParaRPr>
          </a:p>
        </p:txBody>
      </p:sp>
      <p:sp>
        <p:nvSpPr>
          <p:cNvPr id="4" name="Текст 3"/>
          <p:cNvSpPr>
            <a:spLocks noGrp="1"/>
          </p:cNvSpPr>
          <p:nvPr>
            <p:ph type="body" sz="half" idx="2"/>
          </p:nvPr>
        </p:nvSpPr>
        <p:spPr>
          <a:xfrm>
            <a:off x="4355976" y="6093296"/>
            <a:ext cx="4248472" cy="504056"/>
          </a:xfrm>
        </p:spPr>
        <p:txBody>
          <a:bodyPr>
            <a:normAutofit/>
          </a:bodyPr>
          <a:lstStyle/>
          <a:p>
            <a:r>
              <a:rPr lang="en-US" sz="2000" dirty="0" smtClean="0"/>
              <a:t>SOME ENDANGERED  SPECIES</a:t>
            </a:r>
            <a:endParaRPr lang="ru-RU" sz="2000" dirty="0"/>
          </a:p>
        </p:txBody>
      </p:sp>
      <p:pic>
        <p:nvPicPr>
          <p:cNvPr id="1025" name="Рисунок 43"/>
          <p:cNvPicPr>
            <a:picLocks noChangeAspect="1" noChangeArrowheads="1"/>
          </p:cNvPicPr>
          <p:nvPr/>
        </p:nvPicPr>
        <p:blipFill>
          <a:blip r:embed="rId2" cstate="print"/>
          <a:srcRect/>
          <a:stretch>
            <a:fillRect/>
          </a:stretch>
        </p:blipFill>
        <p:spPr bwMode="auto">
          <a:xfrm>
            <a:off x="0" y="12372975"/>
            <a:ext cx="1314450" cy="819150"/>
          </a:xfrm>
          <a:prstGeom prst="rect">
            <a:avLst/>
          </a:prstGeom>
          <a:noFill/>
        </p:spPr>
      </p:pic>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39" name="Rectangle 15"/>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0" y="2266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1" name="Rectangle 17"/>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0" y="453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0" y="526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0" y="6086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0" y="852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0" y="957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7" name="Rectangle 23"/>
          <p:cNvSpPr>
            <a:spLocks noChangeArrowheads="1"/>
          </p:cNvSpPr>
          <p:nvPr/>
        </p:nvSpPr>
        <p:spPr bwMode="auto">
          <a:xfrm>
            <a:off x="0" y="1039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48" name="Rectangle 24"/>
          <p:cNvSpPr>
            <a:spLocks noChangeArrowheads="1"/>
          </p:cNvSpPr>
          <p:nvPr/>
        </p:nvSpPr>
        <p:spPr bwMode="auto">
          <a:xfrm>
            <a:off x="0" y="11382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1237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50" name="Rectangle 26"/>
          <p:cNvSpPr>
            <a:spLocks noChangeArrowheads="1"/>
          </p:cNvSpPr>
          <p:nvPr/>
        </p:nvSpPr>
        <p:spPr bwMode="auto">
          <a:xfrm>
            <a:off x="0" y="1319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1063" name="Рисунок 7"/>
          <p:cNvPicPr>
            <a:picLocks noChangeAspect="1" noChangeArrowheads="1"/>
          </p:cNvPicPr>
          <p:nvPr/>
        </p:nvPicPr>
        <p:blipFill>
          <a:blip r:embed="rId3" cstate="print"/>
          <a:srcRect/>
          <a:stretch>
            <a:fillRect/>
          </a:stretch>
        </p:blipFill>
        <p:spPr bwMode="auto">
          <a:xfrm>
            <a:off x="611560" y="476672"/>
            <a:ext cx="1314450" cy="990600"/>
          </a:xfrm>
          <a:prstGeom prst="rect">
            <a:avLst/>
          </a:prstGeom>
          <a:noFill/>
        </p:spPr>
      </p:pic>
      <p:pic>
        <p:nvPicPr>
          <p:cNvPr id="1062" name="Рисунок 31"/>
          <p:cNvPicPr>
            <a:picLocks noChangeAspect="1" noChangeArrowheads="1"/>
          </p:cNvPicPr>
          <p:nvPr/>
        </p:nvPicPr>
        <p:blipFill>
          <a:blip r:embed="rId4" cstate="print"/>
          <a:srcRect/>
          <a:stretch>
            <a:fillRect/>
          </a:stretch>
        </p:blipFill>
        <p:spPr bwMode="auto">
          <a:xfrm>
            <a:off x="4932040" y="1772816"/>
            <a:ext cx="1386573" cy="864096"/>
          </a:xfrm>
          <a:prstGeom prst="rect">
            <a:avLst/>
          </a:prstGeom>
          <a:noFill/>
        </p:spPr>
      </p:pic>
      <p:pic>
        <p:nvPicPr>
          <p:cNvPr id="1061" name="Рисунок 19"/>
          <p:cNvPicPr>
            <a:picLocks noChangeAspect="1" noChangeArrowheads="1"/>
          </p:cNvPicPr>
          <p:nvPr/>
        </p:nvPicPr>
        <p:blipFill>
          <a:blip r:embed="rId5" cstate="print"/>
          <a:srcRect/>
          <a:stretch>
            <a:fillRect/>
          </a:stretch>
        </p:blipFill>
        <p:spPr bwMode="auto">
          <a:xfrm>
            <a:off x="4860032" y="2924944"/>
            <a:ext cx="1314450" cy="990600"/>
          </a:xfrm>
          <a:prstGeom prst="rect">
            <a:avLst/>
          </a:prstGeom>
          <a:noFill/>
        </p:spPr>
      </p:pic>
      <p:pic>
        <p:nvPicPr>
          <p:cNvPr id="1060" name="Рисунок 22"/>
          <p:cNvPicPr>
            <a:picLocks noChangeAspect="1" noChangeArrowheads="1"/>
          </p:cNvPicPr>
          <p:nvPr/>
        </p:nvPicPr>
        <p:blipFill>
          <a:blip r:embed="rId6" cstate="print"/>
          <a:srcRect/>
          <a:stretch>
            <a:fillRect/>
          </a:stretch>
        </p:blipFill>
        <p:spPr bwMode="auto">
          <a:xfrm>
            <a:off x="1979597" y="476672"/>
            <a:ext cx="1386573" cy="864096"/>
          </a:xfrm>
          <a:prstGeom prst="rect">
            <a:avLst/>
          </a:prstGeom>
          <a:noFill/>
        </p:spPr>
      </p:pic>
      <p:pic>
        <p:nvPicPr>
          <p:cNvPr id="1059" name="Рисунок 25"/>
          <p:cNvPicPr>
            <a:picLocks noChangeAspect="1" noChangeArrowheads="1"/>
          </p:cNvPicPr>
          <p:nvPr/>
        </p:nvPicPr>
        <p:blipFill>
          <a:blip r:embed="rId7" cstate="print"/>
          <a:srcRect/>
          <a:stretch>
            <a:fillRect/>
          </a:stretch>
        </p:blipFill>
        <p:spPr bwMode="auto">
          <a:xfrm>
            <a:off x="2699792" y="2996952"/>
            <a:ext cx="1512168" cy="1008112"/>
          </a:xfrm>
          <a:prstGeom prst="rect">
            <a:avLst/>
          </a:prstGeom>
          <a:noFill/>
        </p:spPr>
      </p:pic>
      <p:pic>
        <p:nvPicPr>
          <p:cNvPr id="1058" name="Рисунок 37"/>
          <p:cNvPicPr>
            <a:picLocks noChangeAspect="1" noChangeArrowheads="1"/>
          </p:cNvPicPr>
          <p:nvPr/>
        </p:nvPicPr>
        <p:blipFill>
          <a:blip r:embed="rId8" cstate="print"/>
          <a:srcRect/>
          <a:stretch>
            <a:fillRect/>
          </a:stretch>
        </p:blipFill>
        <p:spPr bwMode="auto">
          <a:xfrm>
            <a:off x="3491880" y="404664"/>
            <a:ext cx="1314450" cy="819150"/>
          </a:xfrm>
          <a:prstGeom prst="rect">
            <a:avLst/>
          </a:prstGeom>
          <a:noFill/>
        </p:spPr>
      </p:pic>
      <p:pic>
        <p:nvPicPr>
          <p:cNvPr id="1057" name="Рисунок 10"/>
          <p:cNvPicPr>
            <a:picLocks noChangeAspect="1" noChangeArrowheads="1"/>
          </p:cNvPicPr>
          <p:nvPr/>
        </p:nvPicPr>
        <p:blipFill>
          <a:blip r:embed="rId9" cstate="print"/>
          <a:srcRect/>
          <a:stretch>
            <a:fillRect/>
          </a:stretch>
        </p:blipFill>
        <p:spPr bwMode="auto">
          <a:xfrm>
            <a:off x="755576" y="1700808"/>
            <a:ext cx="1314450" cy="990600"/>
          </a:xfrm>
          <a:prstGeom prst="rect">
            <a:avLst/>
          </a:prstGeom>
          <a:noFill/>
        </p:spPr>
      </p:pic>
      <p:pic>
        <p:nvPicPr>
          <p:cNvPr id="1056" name="Рисунок 13"/>
          <p:cNvPicPr>
            <a:picLocks noChangeAspect="1" noChangeArrowheads="1"/>
          </p:cNvPicPr>
          <p:nvPr/>
        </p:nvPicPr>
        <p:blipFill>
          <a:blip r:embed="rId10" cstate="print"/>
          <a:srcRect/>
          <a:stretch>
            <a:fillRect/>
          </a:stretch>
        </p:blipFill>
        <p:spPr bwMode="auto">
          <a:xfrm>
            <a:off x="6876256" y="476672"/>
            <a:ext cx="1314450" cy="990600"/>
          </a:xfrm>
          <a:prstGeom prst="rect">
            <a:avLst/>
          </a:prstGeom>
          <a:noFill/>
        </p:spPr>
      </p:pic>
      <p:pic>
        <p:nvPicPr>
          <p:cNvPr id="1055" name="Рисунок 28"/>
          <p:cNvPicPr>
            <a:picLocks noChangeAspect="1" noChangeArrowheads="1"/>
          </p:cNvPicPr>
          <p:nvPr/>
        </p:nvPicPr>
        <p:blipFill>
          <a:blip r:embed="rId11" cstate="print"/>
          <a:srcRect/>
          <a:stretch>
            <a:fillRect/>
          </a:stretch>
        </p:blipFill>
        <p:spPr bwMode="auto">
          <a:xfrm>
            <a:off x="1115616" y="2924944"/>
            <a:ext cx="1314450" cy="1047750"/>
          </a:xfrm>
          <a:prstGeom prst="rect">
            <a:avLst/>
          </a:prstGeom>
          <a:noFill/>
        </p:spPr>
      </p:pic>
      <p:pic>
        <p:nvPicPr>
          <p:cNvPr id="1054" name="Рисунок 34"/>
          <p:cNvPicPr>
            <a:picLocks noChangeAspect="1" noChangeArrowheads="1"/>
          </p:cNvPicPr>
          <p:nvPr/>
        </p:nvPicPr>
        <p:blipFill>
          <a:blip r:embed="rId12" cstate="print"/>
          <a:srcRect/>
          <a:stretch>
            <a:fillRect/>
          </a:stretch>
        </p:blipFill>
        <p:spPr bwMode="auto">
          <a:xfrm>
            <a:off x="7092280" y="1772816"/>
            <a:ext cx="1314450" cy="819150"/>
          </a:xfrm>
          <a:prstGeom prst="rect">
            <a:avLst/>
          </a:prstGeom>
          <a:noFill/>
        </p:spPr>
      </p:pic>
      <p:pic>
        <p:nvPicPr>
          <p:cNvPr id="1053" name="Рисунок 16"/>
          <p:cNvPicPr>
            <a:picLocks noChangeAspect="1" noChangeArrowheads="1"/>
          </p:cNvPicPr>
          <p:nvPr/>
        </p:nvPicPr>
        <p:blipFill>
          <a:blip r:embed="rId13" cstate="print"/>
          <a:srcRect/>
          <a:stretch>
            <a:fillRect/>
          </a:stretch>
        </p:blipFill>
        <p:spPr bwMode="auto">
          <a:xfrm>
            <a:off x="4932040" y="476672"/>
            <a:ext cx="1314450" cy="990600"/>
          </a:xfrm>
          <a:prstGeom prst="rect">
            <a:avLst/>
          </a:prstGeom>
          <a:noFill/>
        </p:spPr>
      </p:pic>
      <p:pic>
        <p:nvPicPr>
          <p:cNvPr id="1051" name="Рисунок 43"/>
          <p:cNvPicPr>
            <a:picLocks noChangeAspect="1" noChangeArrowheads="1"/>
          </p:cNvPicPr>
          <p:nvPr/>
        </p:nvPicPr>
        <p:blipFill>
          <a:blip r:embed="rId2" cstate="print"/>
          <a:srcRect/>
          <a:stretch>
            <a:fillRect/>
          </a:stretch>
        </p:blipFill>
        <p:spPr bwMode="auto">
          <a:xfrm>
            <a:off x="2915816" y="1700808"/>
            <a:ext cx="1314450" cy="936104"/>
          </a:xfrm>
          <a:prstGeom prst="rect">
            <a:avLst/>
          </a:prstGeom>
          <a:noFill/>
        </p:spPr>
      </p:pic>
      <p:sp>
        <p:nvSpPr>
          <p:cNvPr id="1064" name="Rectangle 40"/>
          <p:cNvSpPr>
            <a:spLocks noChangeArrowheads="1"/>
          </p:cNvSpPr>
          <p:nvPr/>
        </p:nvSpPr>
        <p:spPr bwMode="auto">
          <a:xfrm>
            <a:off x="323528" y="47667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65" name="Rectangle 41"/>
          <p:cNvSpPr>
            <a:spLocks noChangeArrowheads="1"/>
          </p:cNvSpPr>
          <p:nvPr/>
        </p:nvSpPr>
        <p:spPr bwMode="auto">
          <a:xfrm>
            <a:off x="0" y="1447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66" name="Rectangle 42"/>
          <p:cNvSpPr>
            <a:spLocks noChangeArrowheads="1"/>
          </p:cNvSpPr>
          <p:nvPr/>
        </p:nvSpPr>
        <p:spPr bwMode="auto">
          <a:xfrm>
            <a:off x="0" y="22669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67" name="Rectangle 43"/>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68" name="Rectangle 44"/>
          <p:cNvSpPr>
            <a:spLocks noChangeArrowheads="1"/>
          </p:cNvSpPr>
          <p:nvPr/>
        </p:nvSpPr>
        <p:spPr bwMode="auto">
          <a:xfrm>
            <a:off x="0" y="453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69" name="Rectangle 45"/>
          <p:cNvSpPr>
            <a:spLocks noChangeArrowheads="1"/>
          </p:cNvSpPr>
          <p:nvPr/>
        </p:nvSpPr>
        <p:spPr bwMode="auto">
          <a:xfrm>
            <a:off x="0" y="5267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0" name="Rectangle 46"/>
          <p:cNvSpPr>
            <a:spLocks noChangeArrowheads="1"/>
          </p:cNvSpPr>
          <p:nvPr/>
        </p:nvSpPr>
        <p:spPr bwMode="auto">
          <a:xfrm>
            <a:off x="0" y="6086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071" name="Rectangle 47"/>
          <p:cNvSpPr>
            <a:spLocks noChangeArrowheads="1"/>
          </p:cNvSpPr>
          <p:nvPr/>
        </p:nvSpPr>
        <p:spPr bwMode="auto">
          <a:xfrm>
            <a:off x="0" y="852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2" name="Rectangle 48"/>
          <p:cNvSpPr>
            <a:spLocks noChangeArrowheads="1"/>
          </p:cNvSpPr>
          <p:nvPr/>
        </p:nvSpPr>
        <p:spPr bwMode="auto">
          <a:xfrm>
            <a:off x="0" y="9572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3" name="Rectangle 49"/>
          <p:cNvSpPr>
            <a:spLocks noChangeArrowheads="1"/>
          </p:cNvSpPr>
          <p:nvPr/>
        </p:nvSpPr>
        <p:spPr bwMode="auto">
          <a:xfrm>
            <a:off x="0" y="1039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74" name="Rectangle 50"/>
          <p:cNvSpPr>
            <a:spLocks noChangeArrowheads="1"/>
          </p:cNvSpPr>
          <p:nvPr/>
        </p:nvSpPr>
        <p:spPr bwMode="auto">
          <a:xfrm>
            <a:off x="0" y="11382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5" name="Rectangle 51"/>
          <p:cNvSpPr>
            <a:spLocks noChangeArrowheads="1"/>
          </p:cNvSpPr>
          <p:nvPr/>
        </p:nvSpPr>
        <p:spPr bwMode="auto">
          <a:xfrm>
            <a:off x="0" y="1237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076" name="Rectangle 52"/>
          <p:cNvSpPr>
            <a:spLocks noChangeArrowheads="1"/>
          </p:cNvSpPr>
          <p:nvPr/>
        </p:nvSpPr>
        <p:spPr bwMode="auto">
          <a:xfrm>
            <a:off x="0" y="13192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ru-RU" sz="800" b="0" i="0" u="none" strike="noStrike" cap="none" normalizeH="0" baseline="0" smtClean="0">
                <a:ln>
                  <a:noFill/>
                </a:ln>
                <a:solidFill>
                  <a:schemeClr val="tx1"/>
                </a:solidFill>
                <a:effectLst/>
                <a:latin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59" name="Рисунок 58"/>
          <p:cNvPicPr>
            <a:picLocks noGrp="1"/>
          </p:cNvPicPr>
          <p:nvPr>
            <p:ph type="pic" idx="1"/>
          </p:nvPr>
        </p:nvPicPr>
        <p:blipFill>
          <a:blip r:embed="rId14" cstate="print"/>
          <a:srcRect t="909" b="909"/>
          <a:stretch>
            <a:fillRect/>
          </a:stretch>
        </p:blipFill>
        <p:spPr bwMode="auto">
          <a:xfrm>
            <a:off x="6372200" y="4365104"/>
            <a:ext cx="1512168" cy="1368152"/>
          </a:xfrm>
          <a:prstGeom prst="rect">
            <a:avLst/>
          </a:prstGeom>
          <a:noFill/>
          <a:ln w="9525">
            <a:noFill/>
            <a:miter lim="800000"/>
            <a:headEnd/>
            <a:tailEnd/>
          </a:ln>
        </p:spPr>
      </p:pic>
      <p:pic>
        <p:nvPicPr>
          <p:cNvPr id="60" name="Рисунок 59"/>
          <p:cNvPicPr/>
          <p:nvPr/>
        </p:nvPicPr>
        <p:blipFill>
          <a:blip r:embed="rId15" cstate="print"/>
          <a:srcRect/>
          <a:stretch>
            <a:fillRect/>
          </a:stretch>
        </p:blipFill>
        <p:spPr bwMode="auto">
          <a:xfrm>
            <a:off x="6588224" y="2924944"/>
            <a:ext cx="1606292" cy="1152128"/>
          </a:xfrm>
          <a:prstGeom prst="rect">
            <a:avLst/>
          </a:prstGeom>
          <a:noFill/>
          <a:ln w="9525">
            <a:noFill/>
            <a:miter lim="800000"/>
            <a:headEnd/>
            <a:tailEnd/>
          </a:ln>
        </p:spPr>
      </p:pic>
      <p:pic>
        <p:nvPicPr>
          <p:cNvPr id="45" name="Рисунок 44"/>
          <p:cNvPicPr/>
          <p:nvPr/>
        </p:nvPicPr>
        <p:blipFill>
          <a:blip r:embed="rId16" cstate="print"/>
          <a:srcRect/>
          <a:stretch>
            <a:fillRect/>
          </a:stretch>
        </p:blipFill>
        <p:spPr bwMode="auto">
          <a:xfrm>
            <a:off x="1259632" y="4293096"/>
            <a:ext cx="1822316" cy="1368152"/>
          </a:xfrm>
          <a:prstGeom prst="rect">
            <a:avLst/>
          </a:prstGeom>
          <a:noFill/>
          <a:ln w="9525">
            <a:noFill/>
            <a:miter lim="800000"/>
            <a:headEnd/>
            <a:tailEnd/>
          </a:ln>
        </p:spPr>
      </p:pic>
      <p:pic>
        <p:nvPicPr>
          <p:cNvPr id="47" name="Рисунок 46"/>
          <p:cNvPicPr/>
          <p:nvPr/>
        </p:nvPicPr>
        <p:blipFill>
          <a:blip r:embed="rId17" cstate="print"/>
          <a:srcRect/>
          <a:stretch>
            <a:fillRect/>
          </a:stretch>
        </p:blipFill>
        <p:spPr bwMode="auto">
          <a:xfrm>
            <a:off x="3995936" y="4221088"/>
            <a:ext cx="1728192" cy="1512168"/>
          </a:xfrm>
          <a:prstGeom prst="rect">
            <a:avLst/>
          </a:prstGeom>
          <a:noFill/>
          <a:ln w="9525">
            <a:noFill/>
            <a:miter lim="800000"/>
            <a:headEnd/>
            <a:tailEnd/>
          </a:ln>
        </p:spPr>
      </p:pic>
      <p:pic>
        <p:nvPicPr>
          <p:cNvPr id="48" name="Рисунок 47"/>
          <p:cNvPicPr/>
          <p:nvPr/>
        </p:nvPicPr>
        <p:blipFill>
          <a:blip r:embed="rId15" cstate="print"/>
          <a:srcRect/>
          <a:stretch>
            <a:fillRect/>
          </a:stretch>
        </p:blipFill>
        <p:spPr bwMode="auto">
          <a:xfrm>
            <a:off x="6732240" y="3068960"/>
            <a:ext cx="1606292" cy="115212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067944" y="5661248"/>
            <a:ext cx="3210744" cy="576064"/>
          </a:xfrm>
        </p:spPr>
        <p:txBody>
          <a:bodyPr>
            <a:normAutofit/>
          </a:bodyPr>
          <a:lstStyle/>
          <a:p>
            <a:r>
              <a:rPr lang="en-US" dirty="0" smtClean="0">
                <a:solidFill>
                  <a:srgbClr val="00B050"/>
                </a:solidFill>
              </a:rPr>
              <a:t>PROTECT  OUR NATURE !!!</a:t>
            </a:r>
            <a:endParaRPr lang="ru-RU" dirty="0">
              <a:solidFill>
                <a:srgbClr val="00B050"/>
              </a:solidFill>
            </a:endParaRPr>
          </a:p>
        </p:txBody>
      </p:sp>
      <p:sp>
        <p:nvSpPr>
          <p:cNvPr id="4" name="Текст 3"/>
          <p:cNvSpPr>
            <a:spLocks noGrp="1"/>
          </p:cNvSpPr>
          <p:nvPr>
            <p:ph type="body" sz="half" idx="2"/>
          </p:nvPr>
        </p:nvSpPr>
        <p:spPr>
          <a:xfrm flipH="1">
            <a:off x="251520" y="5733256"/>
            <a:ext cx="2520280" cy="648072"/>
          </a:xfrm>
        </p:spPr>
        <p:txBody>
          <a:bodyPr>
            <a:normAutofit/>
          </a:bodyPr>
          <a:lstStyle/>
          <a:p>
            <a:r>
              <a:rPr lang="en-US" sz="1800" dirty="0" smtClean="0">
                <a:solidFill>
                  <a:srgbClr val="FF0000"/>
                </a:solidFill>
              </a:rPr>
              <a:t>TREES AND   FLOWERS</a:t>
            </a:r>
            <a:endParaRPr lang="ru-RU" sz="1800" dirty="0">
              <a:solidFill>
                <a:srgbClr val="FF0000"/>
              </a:solidFill>
            </a:endParaRPr>
          </a:p>
        </p:txBody>
      </p:sp>
      <p:pic>
        <p:nvPicPr>
          <p:cNvPr id="5" name="Рисунок 4"/>
          <p:cNvPicPr>
            <a:picLocks noGrp="1"/>
          </p:cNvPicPr>
          <p:nvPr>
            <p:ph type="pic" idx="1"/>
          </p:nvPr>
        </p:nvPicPr>
        <p:blipFill>
          <a:blip r:embed="rId2" cstate="print"/>
          <a:srcRect t="13374" b="13374"/>
          <a:stretch>
            <a:fillRect/>
          </a:stretch>
        </p:blipFill>
        <p:spPr bwMode="auto">
          <a:xfrm>
            <a:off x="827089" y="620713"/>
            <a:ext cx="1584671" cy="1152103"/>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3059832" y="620688"/>
            <a:ext cx="1575048" cy="1152128"/>
          </a:xfrm>
          <a:prstGeom prst="rect">
            <a:avLst/>
          </a:prstGeom>
          <a:noFill/>
          <a:ln w="9525">
            <a:noFill/>
            <a:miter lim="800000"/>
            <a:headEnd/>
            <a:tailEnd/>
          </a:ln>
        </p:spPr>
      </p:pic>
      <p:pic>
        <p:nvPicPr>
          <p:cNvPr id="7" name="Рисунок 6"/>
          <p:cNvPicPr/>
          <p:nvPr/>
        </p:nvPicPr>
        <p:blipFill>
          <a:blip r:embed="rId4" cstate="print"/>
          <a:srcRect/>
          <a:stretch>
            <a:fillRect/>
          </a:stretch>
        </p:blipFill>
        <p:spPr bwMode="auto">
          <a:xfrm>
            <a:off x="3059832" y="2060848"/>
            <a:ext cx="1800200" cy="1296144"/>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a:off x="5004048" y="692696"/>
            <a:ext cx="1287016" cy="1073274"/>
          </a:xfrm>
          <a:prstGeom prst="rect">
            <a:avLst/>
          </a:prstGeom>
          <a:noFill/>
          <a:ln w="9525">
            <a:noFill/>
            <a:miter lim="800000"/>
            <a:headEnd/>
            <a:tailEnd/>
          </a:ln>
        </p:spPr>
      </p:pic>
      <p:pic>
        <p:nvPicPr>
          <p:cNvPr id="9" name="Рисунок 8"/>
          <p:cNvPicPr/>
          <p:nvPr/>
        </p:nvPicPr>
        <p:blipFill>
          <a:blip r:embed="rId6" cstate="print"/>
          <a:srcRect/>
          <a:stretch>
            <a:fillRect/>
          </a:stretch>
        </p:blipFill>
        <p:spPr bwMode="auto">
          <a:xfrm>
            <a:off x="6660232" y="620688"/>
            <a:ext cx="1503040" cy="1145282"/>
          </a:xfrm>
          <a:prstGeom prst="rect">
            <a:avLst/>
          </a:prstGeom>
          <a:noFill/>
          <a:ln w="9525">
            <a:noFill/>
            <a:miter lim="800000"/>
            <a:headEnd/>
            <a:tailEnd/>
          </a:ln>
        </p:spPr>
      </p:pic>
      <p:pic>
        <p:nvPicPr>
          <p:cNvPr id="10" name="Рисунок 9"/>
          <p:cNvPicPr/>
          <p:nvPr/>
        </p:nvPicPr>
        <p:blipFill>
          <a:blip r:embed="rId7" cstate="print"/>
          <a:srcRect/>
          <a:stretch>
            <a:fillRect/>
          </a:stretch>
        </p:blipFill>
        <p:spPr bwMode="auto">
          <a:xfrm>
            <a:off x="971600" y="2132856"/>
            <a:ext cx="1606674" cy="1433314"/>
          </a:xfrm>
          <a:prstGeom prst="rect">
            <a:avLst/>
          </a:prstGeom>
          <a:noFill/>
          <a:ln w="9525">
            <a:noFill/>
            <a:miter lim="800000"/>
            <a:headEnd/>
            <a:tailEnd/>
          </a:ln>
        </p:spPr>
      </p:pic>
      <p:pic>
        <p:nvPicPr>
          <p:cNvPr id="11" name="Рисунок 10"/>
          <p:cNvPicPr/>
          <p:nvPr/>
        </p:nvPicPr>
        <p:blipFill>
          <a:blip r:embed="rId8" cstate="print"/>
          <a:srcRect/>
          <a:stretch>
            <a:fillRect/>
          </a:stretch>
        </p:blipFill>
        <p:spPr bwMode="auto">
          <a:xfrm>
            <a:off x="6948264" y="2060848"/>
            <a:ext cx="1440160" cy="1296144"/>
          </a:xfrm>
          <a:prstGeom prst="rect">
            <a:avLst/>
          </a:prstGeom>
          <a:noFill/>
          <a:ln w="9525">
            <a:noFill/>
            <a:miter lim="800000"/>
            <a:headEnd/>
            <a:tailEnd/>
          </a:ln>
        </p:spPr>
      </p:pic>
      <p:pic>
        <p:nvPicPr>
          <p:cNvPr id="12" name="Рисунок 11"/>
          <p:cNvPicPr/>
          <p:nvPr/>
        </p:nvPicPr>
        <p:blipFill>
          <a:blip r:embed="rId9" cstate="print"/>
          <a:srcRect/>
          <a:stretch>
            <a:fillRect/>
          </a:stretch>
        </p:blipFill>
        <p:spPr bwMode="auto">
          <a:xfrm>
            <a:off x="4499992" y="3645024"/>
            <a:ext cx="2748012" cy="1533525"/>
          </a:xfrm>
          <a:prstGeom prst="rect">
            <a:avLst/>
          </a:prstGeom>
          <a:noFill/>
          <a:ln w="9525">
            <a:noFill/>
            <a:miter lim="800000"/>
            <a:headEnd/>
            <a:tailEnd/>
          </a:ln>
        </p:spPr>
      </p:pic>
      <p:pic>
        <p:nvPicPr>
          <p:cNvPr id="13" name="Рисунок 12"/>
          <p:cNvPicPr/>
          <p:nvPr/>
        </p:nvPicPr>
        <p:blipFill>
          <a:blip r:embed="rId10" cstate="print"/>
          <a:srcRect/>
          <a:stretch>
            <a:fillRect/>
          </a:stretch>
        </p:blipFill>
        <p:spPr bwMode="auto">
          <a:xfrm>
            <a:off x="899592" y="3645024"/>
            <a:ext cx="2736304" cy="1505322"/>
          </a:xfrm>
          <a:prstGeom prst="rect">
            <a:avLst/>
          </a:prstGeom>
          <a:noFill/>
          <a:ln w="9525">
            <a:noFill/>
            <a:miter lim="800000"/>
            <a:headEnd/>
            <a:tailEnd/>
          </a:ln>
        </p:spPr>
      </p:pic>
      <p:pic>
        <p:nvPicPr>
          <p:cNvPr id="14" name="Рисунок 13"/>
          <p:cNvPicPr/>
          <p:nvPr/>
        </p:nvPicPr>
        <p:blipFill>
          <a:blip r:embed="rId11" cstate="print"/>
          <a:srcRect/>
          <a:stretch>
            <a:fillRect/>
          </a:stretch>
        </p:blipFill>
        <p:spPr bwMode="auto">
          <a:xfrm>
            <a:off x="5076056" y="2060848"/>
            <a:ext cx="1368152" cy="117348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952328"/>
          </a:xfrm>
        </p:spPr>
        <p:txBody>
          <a:bodyPr>
            <a:noAutofit/>
          </a:bodyPr>
          <a:lstStyle/>
          <a:p>
            <a:pPr algn="l"/>
            <a:r>
              <a:rPr lang="en-US" sz="3600" dirty="0" smtClean="0">
                <a:latin typeface="Times New Roman" pitchFamily="18" charset="0"/>
                <a:cs typeface="Times New Roman" pitchFamily="18" charset="0"/>
              </a:rPr>
              <a:t>But at the same time we cut down forests, build farms, houses, roads and factories on the land. While doing that we pollute the environment.</a:t>
            </a:r>
            <a:endParaRPr lang="ru-RU" sz="3600" dirty="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346</Words>
  <Application>Microsoft Office PowerPoint</Application>
  <PresentationFormat>Экран (4:3)</PresentationFormat>
  <Paragraphs>65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открытого урока в 8 «А» классе по теме« OUR  ENVIRONMENT AND  HEALTHY  WAY  OF  LIFE» </vt:lpstr>
      <vt:lpstr>OUR ENVIRONMENT AND HEALTHY WAY OF LIFE.</vt:lpstr>
      <vt:lpstr>ЦЕЛИ И ЗАДАЧИ:  1)ПОКАЗАТЬ КРАСОТУ ПРИРОДЫ И ВЛИЯНИЕ НЕГАТИВНЫХ ФАКТОРОВ НА ПРИРОДУ И ЧЕЛОВЕКА ; 2)  ПОМОЧЬ УЧАЩИМСЯ НАУЧИТЬСЯ ЗАЩИЩАТЬ ПРИРОДУ  И ЖИВОТНЫХ; 3) РАЗВИВАТЬ У УЧАЩИХСЯ БЕРЕЖЛИВОЕ ОТНОШЕНИЕ К ПРИРОДЕ ; 4) РАЗВИВАТЬ НАВЫКИ  УСТНОЙ РЕЧИ И АУДИРОВАНИЯ ПО ТЕМЕ;  ОБОРУДОВАНИЕ: ФИЛЬМ  ВВС  «ПЛАНЕТА ЗЕМЛЯ»,  ПРЕЗЕНТАЦИЯ ПО ТЕМЕ, АУДИОЗАПИСЬ ТЕКСТА, РАЗДАТОЧНЫЙ МАТЕРИАЛ ПО ТЕМЕ.</vt:lpstr>
      <vt:lpstr>1.Организационный момент (просмотр фрагментов фильма ВВС «Планета Земля) Ответить на вопросы: a) What is ENVIRONMENT? b) What does the word ENVIRONMENT mean?</vt:lpstr>
      <vt:lpstr>  2.Активизация лексических единиц по теме :  а) сделать двуязычный перевод фраз (раздаточный материал)  б) упр.7 стр.147 (перевести на английский язык) </vt:lpstr>
      <vt:lpstr>4. Развитие навыков устной монологической и диалогической речи по теме:    Описание картинок учащимися: a)  What is land without animals, trees, plants and flowers? b) No air to breathe? (Chernobyl power station) c) What is dangerous waters? d)  What is toxic food?</vt:lpstr>
      <vt:lpstr>ANIMALS AND BIRDS</vt:lpstr>
      <vt:lpstr>PROTECT  OUR NATURE !!!</vt:lpstr>
      <vt:lpstr>But at the same time we cut down forests, build farms, houses, roads and factories on the land. While doing that we pollute the environment.</vt:lpstr>
      <vt:lpstr>POLLUTION OF ENVIRONMENT</vt:lpstr>
      <vt:lpstr>POLLUTION OF ENVIRONMENT</vt:lpstr>
      <vt:lpstr>If people want to survive they have to think about all these ecological problems!!!!!</vt:lpstr>
      <vt:lpstr>To live  a happy and healthy life people need:</vt:lpstr>
      <vt:lpstr>  PEOPLE NEED:          HEALTHY FOOD TO EAT</vt:lpstr>
      <vt:lpstr>TO LIVE HEALTHY LIFE PEOPLE SHOULD DO SPORTS.</vt:lpstr>
      <vt:lpstr>MATCH  THE TWO COLUMNS :</vt:lpstr>
      <vt:lpstr>IN  HOW MANY  WAYS CAN YOU COMPLETE THESE SENTENSES?   PEOPLE CAN “T   LIVE WITHOUT….. PEOPLE NEED TO MAKE OUT PLANET… WE WOULD LIKE TO SEE OUR RIVERS AND LAKES… IT IS DANGEROUS TO … WE POLLUTE THE ENVIRONMENT WHEN WE… THERE ARE A LOT OF THINGS WE CAN TAKE FROM NATURE:… LET”S MAKE OUR COUNTRY…   </vt:lpstr>
      <vt:lpstr>TO  DO AT  HOME :         EX. 7 P.167 (TO READ AND RETELL THE TEXT)                                                         EX. 11 P. 169 (TRANSLATE INTO ENGLISH)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ENVIRONMENT AND HEALTHY WAY OF LIFE.</dc:title>
  <dc:creator>UserXP</dc:creator>
  <cp:lastModifiedBy>UserXP</cp:lastModifiedBy>
  <cp:revision>57</cp:revision>
  <dcterms:created xsi:type="dcterms:W3CDTF">2011-02-23T16:30:28Z</dcterms:created>
  <dcterms:modified xsi:type="dcterms:W3CDTF">2012-01-12T20:12:10Z</dcterms:modified>
</cp:coreProperties>
</file>