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>
        <p:scale>
          <a:sx n="82" d="100"/>
          <a:sy n="82" d="100"/>
        </p:scale>
        <p:origin x="-8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77E542-745B-44C4-8EE5-FFA34B9B0C7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614556-02C7-49DB-A0C3-DEB528D363C1}">
      <dgm:prSet phldrT="[Текст]" custT="1"/>
      <dgm:spPr/>
      <dgm:t>
        <a:bodyPr/>
        <a:lstStyle/>
        <a:p>
          <a:r>
            <a:rPr lang="ru-RU" sz="2200" b="1" i="1" dirty="0" smtClean="0">
              <a:solidFill>
                <a:srgbClr val="FFFF00"/>
              </a:solidFill>
            </a:rPr>
            <a:t>Высокий</a:t>
          </a:r>
        </a:p>
        <a:p>
          <a:r>
            <a: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B2</a:t>
          </a:r>
          <a:endParaRPr lang="ru-RU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6B70EB-25AB-445A-BA36-83596979E1E8}" type="parTrans" cxnId="{A5FF025A-49F9-4721-8C38-239FB63DD1CE}">
      <dgm:prSet/>
      <dgm:spPr/>
      <dgm:t>
        <a:bodyPr/>
        <a:lstStyle/>
        <a:p>
          <a:endParaRPr lang="ru-RU"/>
        </a:p>
      </dgm:t>
    </dgm:pt>
    <dgm:pt modelId="{C650AE61-FC40-41A3-ACA7-70EA062D5874}" type="sibTrans" cxnId="{A5FF025A-49F9-4721-8C38-239FB63DD1CE}">
      <dgm:prSet/>
      <dgm:spPr/>
      <dgm:t>
        <a:bodyPr/>
        <a:lstStyle/>
        <a:p>
          <a:endParaRPr lang="ru-RU"/>
        </a:p>
      </dgm:t>
    </dgm:pt>
    <dgm:pt modelId="{4E3E3DC9-D346-496F-9645-E9D279049CE7}">
      <dgm:prSet phldrT="[Текст]" custT="1"/>
      <dgm:spPr/>
      <dgm:t>
        <a:bodyPr/>
        <a:lstStyle/>
        <a:p>
          <a:r>
            <a:rPr lang="ru-RU" sz="2200" b="1" i="1" dirty="0" smtClean="0">
              <a:solidFill>
                <a:srgbClr val="FFFF00"/>
              </a:solidFill>
            </a:rPr>
            <a:t>Базовый</a:t>
          </a:r>
          <a:r>
            <a:rPr lang="ru-RU" sz="2400" b="1" dirty="0" smtClean="0">
              <a:solidFill>
                <a:srgbClr val="FFFF00"/>
              </a:solidFill>
            </a:rPr>
            <a:t> </a:t>
          </a:r>
        </a:p>
        <a:p>
          <a:r>
            <a: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А2</a:t>
          </a:r>
          <a:endParaRPr lang="ru-RU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7AFA7F-91E8-42FF-AD62-F4D8CEBBBA6D}" type="parTrans" cxnId="{242E4936-5540-427D-B9E1-1A7BDF980E82}">
      <dgm:prSet/>
      <dgm:spPr/>
      <dgm:t>
        <a:bodyPr/>
        <a:lstStyle/>
        <a:p>
          <a:endParaRPr lang="ru-RU"/>
        </a:p>
      </dgm:t>
    </dgm:pt>
    <dgm:pt modelId="{23B8AA9D-B7D2-4561-BEDA-75288ABF5CC2}" type="sibTrans" cxnId="{242E4936-5540-427D-B9E1-1A7BDF980E82}">
      <dgm:prSet/>
      <dgm:spPr/>
      <dgm:t>
        <a:bodyPr/>
        <a:lstStyle/>
        <a:p>
          <a:endParaRPr lang="ru-RU"/>
        </a:p>
      </dgm:t>
    </dgm:pt>
    <dgm:pt modelId="{A9515A43-6F98-4479-8FC2-07B0FD3AD0DF}">
      <dgm:prSet phldrT="[Текст]" custT="1"/>
      <dgm:spPr/>
      <dgm:t>
        <a:bodyPr/>
        <a:lstStyle/>
        <a:p>
          <a:r>
            <a:rPr lang="ru-RU" sz="2200" b="1" i="1" dirty="0" smtClean="0">
              <a:solidFill>
                <a:srgbClr val="FFFF00"/>
              </a:solidFill>
            </a:rPr>
            <a:t>Повышенный</a:t>
          </a:r>
          <a:r>
            <a:rPr lang="ru-RU" sz="1800" b="1" i="1" dirty="0" smtClean="0">
              <a:solidFill>
                <a:srgbClr val="FFFF00"/>
              </a:solidFill>
            </a:rPr>
            <a:t> </a:t>
          </a:r>
          <a:r>
            <a:rPr lang="en-US" sz="24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B1</a:t>
          </a:r>
          <a:endParaRPr lang="ru-RU" sz="2400" b="1" i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D27073-A57D-4F1A-BDC6-15E1A51438FE}" type="parTrans" cxnId="{4F95997B-2267-4589-8434-40C2CBD162F2}">
      <dgm:prSet/>
      <dgm:spPr/>
      <dgm:t>
        <a:bodyPr/>
        <a:lstStyle/>
        <a:p>
          <a:endParaRPr lang="ru-RU"/>
        </a:p>
      </dgm:t>
    </dgm:pt>
    <dgm:pt modelId="{8B4FD101-AD59-48CD-B32D-9CC1BF9C5631}" type="sibTrans" cxnId="{4F95997B-2267-4589-8434-40C2CBD162F2}">
      <dgm:prSet/>
      <dgm:spPr/>
      <dgm:t>
        <a:bodyPr/>
        <a:lstStyle/>
        <a:p>
          <a:endParaRPr lang="ru-RU"/>
        </a:p>
      </dgm:t>
    </dgm:pt>
    <dgm:pt modelId="{F94C69A3-6766-485E-AFB3-5DE9569FC048}">
      <dgm:prSet phldrT="[Текст]" custT="1"/>
      <dgm:spPr>
        <a:solidFill>
          <a:schemeClr val="tx2">
            <a:lumMod val="60000"/>
            <a:lumOff val="40000"/>
          </a:schemeClr>
        </a:solidFill>
        <a:effectLst>
          <a:softEdge rad="63500"/>
        </a:effectLst>
      </dgm:spPr>
      <dgm:t>
        <a:bodyPr/>
        <a:lstStyle/>
        <a:p>
          <a:r>
            <a:rPr lang="ru-RU" sz="5400" b="1" spc="100" baseline="0" dirty="0" smtClean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Уровни</a:t>
          </a:r>
          <a:r>
            <a:rPr lang="ru-RU" sz="5400" b="1" dirty="0" smtClean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5400" b="1" spc="100" baseline="0" dirty="0" smtClean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сложности</a:t>
          </a:r>
          <a:endParaRPr lang="ru-RU" sz="5400" b="1" spc="100" baseline="0" dirty="0">
            <a:ln w="19050">
              <a:solidFill>
                <a:srgbClr val="C00000"/>
              </a:solidFill>
            </a:ln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895602-972A-4E8F-A24D-AE68DD3314D2}" type="sibTrans" cxnId="{F2F9F8BF-09AD-45C4-90F9-379C62744D13}">
      <dgm:prSet/>
      <dgm:spPr/>
      <dgm:t>
        <a:bodyPr/>
        <a:lstStyle/>
        <a:p>
          <a:endParaRPr lang="ru-RU"/>
        </a:p>
      </dgm:t>
    </dgm:pt>
    <dgm:pt modelId="{6FD86123-1A97-4BEF-B259-545FA3F6035E}" type="parTrans" cxnId="{F2F9F8BF-09AD-45C4-90F9-379C62744D13}">
      <dgm:prSet/>
      <dgm:spPr/>
      <dgm:t>
        <a:bodyPr/>
        <a:lstStyle/>
        <a:p>
          <a:endParaRPr lang="ru-RU"/>
        </a:p>
      </dgm:t>
    </dgm:pt>
    <dgm:pt modelId="{8BD2137C-E5C3-4ED5-884D-802E8ED5BA8F}" type="pres">
      <dgm:prSet presAssocID="{3877E542-745B-44C4-8EE5-FFA34B9B0C7E}" presName="Name0" presStyleCnt="0">
        <dgm:presLayoutVars>
          <dgm:chMax val="4"/>
          <dgm:resizeHandles val="exact"/>
        </dgm:presLayoutVars>
      </dgm:prSet>
      <dgm:spPr/>
    </dgm:pt>
    <dgm:pt modelId="{5901C411-8948-4A84-AAED-7E4A7ED8CAD2}" type="pres">
      <dgm:prSet presAssocID="{3877E542-745B-44C4-8EE5-FFA34B9B0C7E}" presName="ellipse" presStyleLbl="trBgShp" presStyleIdx="0" presStyleCnt="1" custLinFactY="47964" custLinFactNeighborX="875" custLinFactNeighborY="100000"/>
      <dgm:spPr/>
    </dgm:pt>
    <dgm:pt modelId="{CFD25E4E-5FCC-4268-A084-E0E32BFA3F99}" type="pres">
      <dgm:prSet presAssocID="{3877E542-745B-44C4-8EE5-FFA34B9B0C7E}" presName="arrow1" presStyleLbl="fgShp" presStyleIdx="0" presStyleCnt="1" custLinFactY="-400000" custLinFactNeighborX="1099" custLinFactNeighborY="-428928"/>
      <dgm:spPr/>
    </dgm:pt>
    <dgm:pt modelId="{1EA879A5-EE44-462E-ACA9-7C4019C7E4CB}" type="pres">
      <dgm:prSet presAssocID="{3877E542-745B-44C4-8EE5-FFA34B9B0C7E}" presName="rectangle" presStyleLbl="revTx" presStyleIdx="0" presStyleCnt="1" custAng="10800000" custFlipVert="1" custScaleX="118519" custScaleY="141994" custLinFactY="-200000" custLinFactNeighborX="-1852" custLinFactNeighborY="-227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2D361-EA07-4454-9628-9550CDAE1B51}" type="pres">
      <dgm:prSet presAssocID="{4E3E3DC9-D346-496F-9645-E9D279049CE7}" presName="item1" presStyleLbl="node1" presStyleIdx="0" presStyleCnt="3" custScaleX="190632" custScaleY="123552" custLinFactNeighborX="-7958" custLinFactNeighborY="97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38B25-5F10-40CF-9D10-D05D7167F722}" type="pres">
      <dgm:prSet presAssocID="{A9515A43-6F98-4479-8FC2-07B0FD3AD0DF}" presName="item2" presStyleLbl="node1" presStyleIdx="1" presStyleCnt="3" custScaleX="128350" custScaleY="115934" custLinFactY="66210" custLinFactNeighborX="-6726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6F808-B1E2-42DC-9FA0-B069C217A06A}" type="pres">
      <dgm:prSet presAssocID="{F94C69A3-6766-485E-AFB3-5DE9569FC048}" presName="item3" presStyleLbl="node1" presStyleIdx="2" presStyleCnt="3" custScaleX="129237" custScaleY="113058" custLinFactY="86888" custLinFactNeighborX="8686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DFF29-8863-4021-B405-3B66B46BFD95}" type="pres">
      <dgm:prSet presAssocID="{3877E542-745B-44C4-8EE5-FFA34B9B0C7E}" presName="funnel" presStyleLbl="trAlignAcc1" presStyleIdx="0" presStyleCnt="1" custAng="10800000" custScaleX="142857" custScaleY="99574" custLinFactNeighborX="4762" custLinFactNeighborY="34551"/>
      <dgm:spPr>
        <a:solidFill>
          <a:schemeClr val="accent6">
            <a:lumMod val="75000"/>
            <a:alpha val="40000"/>
          </a:schemeClr>
        </a:solidFill>
      </dgm:spPr>
    </dgm:pt>
  </dgm:ptLst>
  <dgm:cxnLst>
    <dgm:cxn modelId="{FA2046D2-1F24-48CF-9A06-E092F5801A16}" type="presOf" srcId="{5D614556-02C7-49DB-A0C3-DEB528D363C1}" destId="{4496F808-B1E2-42DC-9FA0-B069C217A06A}" srcOrd="0" destOrd="0" presId="urn:microsoft.com/office/officeart/2005/8/layout/funnel1"/>
    <dgm:cxn modelId="{FFF20BC2-F481-4E33-AE7E-7405301960A9}" type="presOf" srcId="{3877E542-745B-44C4-8EE5-FFA34B9B0C7E}" destId="{8BD2137C-E5C3-4ED5-884D-802E8ED5BA8F}" srcOrd="0" destOrd="0" presId="urn:microsoft.com/office/officeart/2005/8/layout/funnel1"/>
    <dgm:cxn modelId="{C0EB6157-B001-44D5-BA85-A2A1456BE6DC}" type="presOf" srcId="{F94C69A3-6766-485E-AFB3-5DE9569FC048}" destId="{1EA879A5-EE44-462E-ACA9-7C4019C7E4CB}" srcOrd="0" destOrd="0" presId="urn:microsoft.com/office/officeart/2005/8/layout/funnel1"/>
    <dgm:cxn modelId="{A5FF025A-49F9-4721-8C38-239FB63DD1CE}" srcId="{3877E542-745B-44C4-8EE5-FFA34B9B0C7E}" destId="{5D614556-02C7-49DB-A0C3-DEB528D363C1}" srcOrd="0" destOrd="0" parTransId="{9D6B70EB-25AB-445A-BA36-83596979E1E8}" sibTransId="{C650AE61-FC40-41A3-ACA7-70EA062D5874}"/>
    <dgm:cxn modelId="{F2F9F8BF-09AD-45C4-90F9-379C62744D13}" srcId="{3877E542-745B-44C4-8EE5-FFA34B9B0C7E}" destId="{F94C69A3-6766-485E-AFB3-5DE9569FC048}" srcOrd="3" destOrd="0" parTransId="{6FD86123-1A97-4BEF-B259-545FA3F6035E}" sibTransId="{81895602-972A-4E8F-A24D-AE68DD3314D2}"/>
    <dgm:cxn modelId="{2D46D2D4-BDA3-4C0A-B476-D25B642C3943}" type="presOf" srcId="{A9515A43-6F98-4479-8FC2-07B0FD3AD0DF}" destId="{45D2D361-EA07-4454-9628-9550CDAE1B51}" srcOrd="0" destOrd="0" presId="urn:microsoft.com/office/officeart/2005/8/layout/funnel1"/>
    <dgm:cxn modelId="{DF7EF908-CF5E-4CE6-BF6B-E8A3FD93D820}" type="presOf" srcId="{4E3E3DC9-D346-496F-9645-E9D279049CE7}" destId="{19638B25-5F10-40CF-9D10-D05D7167F722}" srcOrd="0" destOrd="0" presId="urn:microsoft.com/office/officeart/2005/8/layout/funnel1"/>
    <dgm:cxn modelId="{242E4936-5540-427D-B9E1-1A7BDF980E82}" srcId="{3877E542-745B-44C4-8EE5-FFA34B9B0C7E}" destId="{4E3E3DC9-D346-496F-9645-E9D279049CE7}" srcOrd="1" destOrd="0" parTransId="{947AFA7F-91E8-42FF-AD62-F4D8CEBBBA6D}" sibTransId="{23B8AA9D-B7D2-4561-BEDA-75288ABF5CC2}"/>
    <dgm:cxn modelId="{4F95997B-2267-4589-8434-40C2CBD162F2}" srcId="{3877E542-745B-44C4-8EE5-FFA34B9B0C7E}" destId="{A9515A43-6F98-4479-8FC2-07B0FD3AD0DF}" srcOrd="2" destOrd="0" parTransId="{FDD27073-A57D-4F1A-BDC6-15E1A51438FE}" sibTransId="{8B4FD101-AD59-48CD-B32D-9CC1BF9C5631}"/>
    <dgm:cxn modelId="{0867BD6A-3627-4BBE-8D68-D44F5A3ECF4F}" type="presParOf" srcId="{8BD2137C-E5C3-4ED5-884D-802E8ED5BA8F}" destId="{5901C411-8948-4A84-AAED-7E4A7ED8CAD2}" srcOrd="0" destOrd="0" presId="urn:microsoft.com/office/officeart/2005/8/layout/funnel1"/>
    <dgm:cxn modelId="{C6FD1E5F-4562-4C06-A7C4-47D225FF8561}" type="presParOf" srcId="{8BD2137C-E5C3-4ED5-884D-802E8ED5BA8F}" destId="{CFD25E4E-5FCC-4268-A084-E0E32BFA3F99}" srcOrd="1" destOrd="0" presId="urn:microsoft.com/office/officeart/2005/8/layout/funnel1"/>
    <dgm:cxn modelId="{02BDAC86-F59B-4869-9241-20CC92BE7092}" type="presParOf" srcId="{8BD2137C-E5C3-4ED5-884D-802E8ED5BA8F}" destId="{1EA879A5-EE44-462E-ACA9-7C4019C7E4CB}" srcOrd="2" destOrd="0" presId="urn:microsoft.com/office/officeart/2005/8/layout/funnel1"/>
    <dgm:cxn modelId="{C0040FDC-A087-43ED-9E03-242C33708A61}" type="presParOf" srcId="{8BD2137C-E5C3-4ED5-884D-802E8ED5BA8F}" destId="{45D2D361-EA07-4454-9628-9550CDAE1B51}" srcOrd="3" destOrd="0" presId="urn:microsoft.com/office/officeart/2005/8/layout/funnel1"/>
    <dgm:cxn modelId="{E3B903AD-E1B2-4A74-8A28-101E397CC763}" type="presParOf" srcId="{8BD2137C-E5C3-4ED5-884D-802E8ED5BA8F}" destId="{19638B25-5F10-40CF-9D10-D05D7167F722}" srcOrd="4" destOrd="0" presId="urn:microsoft.com/office/officeart/2005/8/layout/funnel1"/>
    <dgm:cxn modelId="{06BAA4C9-CE5E-4F8B-976B-430F2253489D}" type="presParOf" srcId="{8BD2137C-E5C3-4ED5-884D-802E8ED5BA8F}" destId="{4496F808-B1E2-42DC-9FA0-B069C217A06A}" srcOrd="5" destOrd="0" presId="urn:microsoft.com/office/officeart/2005/8/layout/funnel1"/>
    <dgm:cxn modelId="{011B17CA-E908-4E67-9F8D-088A17A3B320}" type="presParOf" srcId="{8BD2137C-E5C3-4ED5-884D-802E8ED5BA8F}" destId="{2A2DFF29-8863-4021-B405-3B66B46BFD9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1C411-8948-4A84-AAED-7E4A7ED8CAD2}">
      <dsp:nvSpPr>
        <dsp:cNvPr id="0" name=""/>
        <dsp:cNvSpPr/>
      </dsp:nvSpPr>
      <dsp:spPr>
        <a:xfrm>
          <a:off x="1180422" y="2360679"/>
          <a:ext cx="4180064" cy="145168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25E4E-5FCC-4268-A084-E0E32BFA3F99}">
      <dsp:nvSpPr>
        <dsp:cNvPr id="0" name=""/>
        <dsp:cNvSpPr/>
      </dsp:nvSpPr>
      <dsp:spPr>
        <a:xfrm>
          <a:off x="2844217" y="0"/>
          <a:ext cx="810090" cy="51845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879A5-EE44-462E-ACA9-7C4019C7E4CB}">
      <dsp:nvSpPr>
        <dsp:cNvPr id="0" name=""/>
        <dsp:cNvSpPr/>
      </dsp:nvSpPr>
      <dsp:spPr>
        <a:xfrm rot="10800000" flipV="1">
          <a:off x="864080" y="0"/>
          <a:ext cx="4608530" cy="138033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softEdge rad="6350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spc="100" baseline="0" dirty="0" smtClean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Уровни</a:t>
          </a:r>
          <a:r>
            <a:rPr lang="ru-RU" sz="5400" b="1" kern="1200" dirty="0" smtClean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5400" b="1" kern="1200" spc="100" baseline="0" dirty="0" smtClean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сложности</a:t>
          </a:r>
          <a:endParaRPr lang="ru-RU" sz="5400" b="1" kern="1200" spc="100" baseline="0" dirty="0">
            <a:ln w="19050">
              <a:solidFill>
                <a:srgbClr val="C00000"/>
              </a:solidFill>
            </a:ln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864080" y="0"/>
        <a:ext cx="4608530" cy="1380335"/>
      </dsp:txXfrm>
    </dsp:sp>
    <dsp:sp modelId="{45D2D361-EA07-4454-9628-9550CDAE1B51}">
      <dsp:nvSpPr>
        <dsp:cNvPr id="0" name=""/>
        <dsp:cNvSpPr/>
      </dsp:nvSpPr>
      <dsp:spPr>
        <a:xfrm>
          <a:off x="1886754" y="3022933"/>
          <a:ext cx="2779723" cy="1801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rgbClr val="FFFF00"/>
              </a:solidFill>
            </a:rPr>
            <a:t>Повышенный</a:t>
          </a:r>
          <a:r>
            <a:rPr lang="ru-RU" sz="1800" b="1" i="1" kern="1200" dirty="0" smtClean="0">
              <a:solidFill>
                <a:srgbClr val="FFFF00"/>
              </a:solidFill>
            </a:rPr>
            <a:t> </a:t>
          </a:r>
          <a:r>
            <a:rPr lang="en-US" sz="2400" b="1" i="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B1</a:t>
          </a:r>
          <a:endParaRPr lang="ru-RU" sz="2400" b="1" i="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3835" y="3286769"/>
        <a:ext cx="1965561" cy="1273916"/>
      </dsp:txXfrm>
    </dsp:sp>
    <dsp:sp modelId="{19638B25-5F10-40CF-9D10-D05D7167F722}">
      <dsp:nvSpPr>
        <dsp:cNvPr id="0" name=""/>
        <dsp:cNvSpPr/>
      </dsp:nvSpPr>
      <dsp:spPr>
        <a:xfrm>
          <a:off x="432711" y="2990005"/>
          <a:ext cx="1871550" cy="1690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rgbClr val="FFFF00"/>
              </a:solidFill>
            </a:rPr>
            <a:t>Базовый</a:t>
          </a:r>
          <a:r>
            <a:rPr lang="ru-RU" sz="2400" b="1" kern="1200" dirty="0" smtClean="0">
              <a:solidFill>
                <a:srgbClr val="FFFF00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А2</a:t>
          </a:r>
          <a:endParaRPr lang="ru-RU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6793" y="3237574"/>
        <a:ext cx="1323386" cy="1195367"/>
      </dsp:txXfrm>
    </dsp:sp>
    <dsp:sp modelId="{4496F808-B1E2-42DC-9FA0-B069C217A06A}">
      <dsp:nvSpPr>
        <dsp:cNvPr id="0" name=""/>
        <dsp:cNvSpPr/>
      </dsp:nvSpPr>
      <dsp:spPr>
        <a:xfrm>
          <a:off x="4164187" y="2959940"/>
          <a:ext cx="1884484" cy="1648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rgbClr val="FFFF00"/>
              </a:solidFill>
            </a:rPr>
            <a:t>Высокий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B2</a:t>
          </a:r>
          <a:endParaRPr lang="ru-RU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0163" y="3201367"/>
        <a:ext cx="1332532" cy="1165714"/>
      </dsp:txXfrm>
    </dsp:sp>
    <dsp:sp modelId="{2A2DFF29-8863-4021-B405-3B66B46BFD95}">
      <dsp:nvSpPr>
        <dsp:cNvPr id="0" name=""/>
        <dsp:cNvSpPr/>
      </dsp:nvSpPr>
      <dsp:spPr>
        <a:xfrm rot="10800000">
          <a:off x="6" y="1296149"/>
          <a:ext cx="6480713" cy="3613742"/>
        </a:xfrm>
        <a:prstGeom prst="funnel">
          <a:avLst/>
        </a:prstGeom>
        <a:solidFill>
          <a:schemeClr val="accent6">
            <a:lumMod val="75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46E3-768E-4F35-ADD1-6DBC408A526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50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992888" cy="3096344"/>
          </a:xfrm>
          <a:noFill/>
          <a:ln>
            <a:noFill/>
          </a:ln>
        </p:spPr>
        <p:txBody>
          <a:bodyPr/>
          <a:lstStyle/>
          <a:p>
            <a:r>
              <a:rPr lang="ru-RU" sz="5400" b="1" spc="1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Современные методы </a:t>
            </a:r>
            <a:br>
              <a:rPr lang="ru-RU" sz="5400" b="1" spc="1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1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подготовки учащихся к ЕГЭ</a:t>
            </a:r>
            <a:endParaRPr lang="ru-RU" sz="5400" b="1" spc="10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869160"/>
            <a:ext cx="6400800" cy="1320552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sz="2100" b="1" i="1" dirty="0" smtClean="0"/>
              <a:t>Манвелова Н.М.</a:t>
            </a:r>
          </a:p>
          <a:p>
            <a:pPr algn="r"/>
            <a:r>
              <a:rPr lang="ru-RU" sz="2100" b="1" i="1" dirty="0" smtClean="0"/>
              <a:t>МОУ СОШ №19</a:t>
            </a:r>
          </a:p>
          <a:p>
            <a:pPr algn="r"/>
            <a:r>
              <a:rPr lang="ru-RU" sz="2100" b="1" i="1" dirty="0" smtClean="0"/>
              <a:t>г. Подольск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pc="100" dirty="0" smtClean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Разделы ЕГЭ</a:t>
            </a:r>
            <a:endParaRPr lang="ru-RU" sz="5400" b="1" spc="100" dirty="0">
              <a:ln w="19050" cmpd="sng">
                <a:solidFill>
                  <a:srgbClr val="C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2627784" y="2204864"/>
            <a:ext cx="3816424" cy="2736304"/>
          </a:xfrm>
          <a:prstGeom prst="star5">
            <a:avLst/>
          </a:prstGeom>
          <a:solidFill>
            <a:srgbClr val="FFC00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>
            <a:bevelT prst="angle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9050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</a:t>
            </a:r>
            <a:endParaRPr lang="ru-RU" sz="4800" b="1" dirty="0">
              <a:ln w="1905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1412776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</a:rPr>
              <a:t>Аудирование</a:t>
            </a:r>
            <a:r>
              <a:rPr lang="ru-RU" sz="3200" b="1" dirty="0" smtClean="0">
                <a:solidFill>
                  <a:srgbClr val="FFFF00"/>
                </a:solidFill>
              </a:rPr>
              <a:t> (30</a:t>
            </a:r>
            <a:r>
              <a:rPr lang="en-US" sz="3200" b="1" dirty="0" smtClean="0">
                <a:solidFill>
                  <a:srgbClr val="FFFF00"/>
                </a:solidFill>
              </a:rPr>
              <a:t>’)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4938501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</a:rPr>
              <a:t>Лексика и грамматика</a:t>
            </a:r>
            <a:r>
              <a:rPr lang="en-US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(40’)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2492896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</a:rPr>
              <a:t>Чтение</a:t>
            </a:r>
            <a:r>
              <a:rPr lang="en-US" sz="3200" b="1" dirty="0" smtClean="0">
                <a:solidFill>
                  <a:srgbClr val="FFFF00"/>
                </a:solidFill>
              </a:rPr>
              <a:t> (30’)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2492896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</a:rPr>
              <a:t>Говорение</a:t>
            </a:r>
            <a:endParaRPr lang="ru-RU" sz="32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8144" y="5157192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2F20E"/>
                </a:solidFill>
              </a:rPr>
              <a:t>Письмо</a:t>
            </a:r>
            <a:r>
              <a:rPr lang="en-US" sz="3200" b="1" dirty="0" smtClean="0">
                <a:solidFill>
                  <a:srgbClr val="E2F20E"/>
                </a:solidFill>
              </a:rPr>
              <a:t> (60’)</a:t>
            </a:r>
            <a:endParaRPr lang="ru-RU" sz="3200" b="1" dirty="0">
              <a:solidFill>
                <a:srgbClr val="E2F2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16648441"/>
              </p:ext>
            </p:extLst>
          </p:nvPr>
        </p:nvGraphicFramePr>
        <p:xfrm>
          <a:off x="1331640" y="620688"/>
          <a:ext cx="64807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4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5292080" y="2636912"/>
            <a:ext cx="3384376" cy="1656184"/>
          </a:xfrm>
          <a:prstGeom prst="cloudCallout">
            <a:avLst>
              <a:gd name="adj1" fmla="val -97721"/>
              <a:gd name="adj2" fmla="val 1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FF00"/>
                </a:solidFill>
              </a:rPr>
              <a:t>Понимание запрашиваемой информации</a:t>
            </a:r>
            <a:endParaRPr lang="ru-RU" sz="2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FF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FFFF00"/>
                </a:solidFill>
              </a:rPr>
              <a:t>(А1-А7</a:t>
            </a:r>
            <a:r>
              <a:rPr lang="en-US" sz="2200" b="1" dirty="0" smtClean="0">
                <a:solidFill>
                  <a:srgbClr val="FFFF00"/>
                </a:solidFill>
              </a:rPr>
              <a:t>)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5256076" y="692696"/>
            <a:ext cx="3456384" cy="1656184"/>
          </a:xfrm>
          <a:prstGeom prst="cloudCallout">
            <a:avLst>
              <a:gd name="adj1" fmla="val -98640"/>
              <a:gd name="adj2" fmla="val 98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FF00"/>
                </a:solidFill>
              </a:rPr>
              <a:t>Понимание основного  содержания </a:t>
            </a:r>
          </a:p>
          <a:p>
            <a:pPr algn="ctr"/>
            <a:r>
              <a:rPr lang="ru-RU" sz="2300" b="1" dirty="0" smtClean="0">
                <a:solidFill>
                  <a:srgbClr val="FFFF00"/>
                </a:solidFill>
              </a:rPr>
              <a:t>(</a:t>
            </a:r>
            <a:r>
              <a:rPr lang="en-US" sz="2300" b="1" dirty="0" smtClean="0">
                <a:solidFill>
                  <a:srgbClr val="FFFF00"/>
                </a:solidFill>
              </a:rPr>
              <a:t>B</a:t>
            </a:r>
            <a:r>
              <a:rPr lang="ru-RU" sz="2300" b="1" dirty="0" smtClean="0">
                <a:solidFill>
                  <a:srgbClr val="FFFF00"/>
                </a:solidFill>
              </a:rPr>
              <a:t>1</a:t>
            </a:r>
            <a:r>
              <a:rPr lang="en-US" sz="2300" b="1" dirty="0" smtClean="0">
                <a:solidFill>
                  <a:srgbClr val="FFFF00"/>
                </a:solidFill>
              </a:rPr>
              <a:t>)</a:t>
            </a:r>
            <a:endParaRPr lang="en-US" sz="2300" b="1" dirty="0">
              <a:solidFill>
                <a:srgbClr val="FFFF00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5292080" y="4581128"/>
            <a:ext cx="3384376" cy="1656184"/>
          </a:xfrm>
          <a:prstGeom prst="cloudCallout">
            <a:avLst>
              <a:gd name="adj1" fmla="val -96695"/>
              <a:gd name="adj2" fmla="val -96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FF00"/>
                </a:solidFill>
              </a:rPr>
              <a:t>Детальное понимание текста </a:t>
            </a:r>
            <a:endParaRPr lang="ru-RU" sz="2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FF00"/>
              </a:solidFill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</a:rPr>
              <a:t>(</a:t>
            </a:r>
            <a:r>
              <a:rPr lang="en-US" sz="2400" b="1" dirty="0">
                <a:solidFill>
                  <a:srgbClr val="FFFF00"/>
                </a:solidFill>
              </a:rPr>
              <a:t>B1-B7)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3528" y="2906713"/>
            <a:ext cx="3600400" cy="738311"/>
          </a:xfrm>
        </p:spPr>
        <p:txBody>
          <a:bodyPr>
            <a:noAutofit/>
          </a:bodyPr>
          <a:lstStyle/>
          <a:p>
            <a:r>
              <a:rPr lang="ru-RU" sz="3200" b="1" spc="100" dirty="0" smtClean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АУДИРОВАНИЕ</a:t>
            </a:r>
            <a:endParaRPr lang="ru-RU" sz="3200" b="1" spc="100" dirty="0">
              <a:ln w="19050" cmpd="sng">
                <a:solidFill>
                  <a:srgbClr val="C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9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5010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38100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ЧТЕНИЕ</a:t>
            </a:r>
            <a:endParaRPr lang="ru-RU" sz="4800" b="1" dirty="0">
              <a:ln w="3810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907704" y="1196752"/>
            <a:ext cx="5688632" cy="4824536"/>
          </a:xfrm>
          <a:prstGeom prst="verticalScroll">
            <a:avLst>
              <a:gd name="adj" fmla="val 11780"/>
            </a:avLst>
          </a:prstGeom>
          <a:blipFill>
            <a:blip r:embed="rId2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Понимание основного содержания текста </a:t>
            </a:r>
            <a:r>
              <a:rPr lang="ru-RU" sz="2400" b="1" dirty="0" smtClean="0">
                <a:solidFill>
                  <a:srgbClr val="FFFF00"/>
                </a:solidFill>
              </a:rPr>
              <a:t>(В2)</a:t>
            </a:r>
          </a:p>
          <a:p>
            <a:pPr marL="342900" indent="-342900" algn="ctr">
              <a:buAutoNum type="arabicPeriod"/>
            </a:pPr>
            <a:endParaRPr lang="ru-RU" sz="2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FF00"/>
              </a:solidFill>
            </a:endParaRPr>
          </a:p>
          <a:p>
            <a:pPr marL="342900" indent="-342900" algn="ctr">
              <a:buAutoNum type="arabicPeriod"/>
            </a:pP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Понимание структурно-смысловых связей текста </a:t>
            </a:r>
            <a:r>
              <a:rPr lang="ru-RU" sz="2400" b="1" dirty="0" smtClean="0">
                <a:solidFill>
                  <a:srgbClr val="FFFF00"/>
                </a:solidFill>
              </a:rPr>
              <a:t>(В3)</a:t>
            </a:r>
          </a:p>
          <a:p>
            <a:pPr marL="342900" indent="-342900" algn="ctr">
              <a:buAutoNum type="arabicPeriod"/>
            </a:pPr>
            <a:endParaRPr lang="ru-RU" sz="2400" b="1" dirty="0">
              <a:solidFill>
                <a:srgbClr val="FFFF00"/>
              </a:solidFill>
            </a:endParaRPr>
          </a:p>
          <a:p>
            <a:pPr marL="342900" indent="-342900" algn="ctr">
              <a:buAutoNum type="arabicPeriod"/>
            </a:pP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Детальное понимание текста </a:t>
            </a:r>
            <a:r>
              <a:rPr lang="ru-RU" sz="2400" b="1" dirty="0" smtClean="0">
                <a:solidFill>
                  <a:srgbClr val="FFFF00"/>
                </a:solidFill>
              </a:rPr>
              <a:t>(А15-А21)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3203848" y="1412776"/>
            <a:ext cx="5616624" cy="1440160"/>
          </a:xfrm>
          <a:prstGeom prst="cloudCallout">
            <a:avLst>
              <a:gd name="adj1" fmla="val -30521"/>
              <a:gd name="adj2" fmla="val 7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Грамматические задания базового уровня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</a:rPr>
              <a:t>B4-B10)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58204" cy="1282154"/>
          </a:xfrm>
        </p:spPr>
        <p:txBody>
          <a:bodyPr/>
          <a:lstStyle/>
          <a:p>
            <a:r>
              <a:rPr lang="ru-RU" sz="3800" b="1" spc="100" dirty="0" smtClean="0">
                <a:ln w="1905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ЛЕКСИКА И ГРАММАТИКА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 тестовых задания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1403648" y="2996952"/>
            <a:ext cx="6480720" cy="1584176"/>
          </a:xfrm>
          <a:prstGeom prst="cloudCallout">
            <a:avLst>
              <a:gd name="adj1" fmla="val -30441"/>
              <a:gd name="adj2" fmla="val 7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Словообразовательные задания</a:t>
            </a:r>
          </a:p>
          <a:p>
            <a:pPr algn="ctr"/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п</a:t>
            </a: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овышенного уровня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</a:rPr>
              <a:t>B11-B16)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95536" y="4725144"/>
            <a:ext cx="5760640" cy="1512168"/>
          </a:xfrm>
          <a:prstGeom prst="cloudCallout">
            <a:avLst>
              <a:gd name="adj1" fmla="val -29900"/>
              <a:gd name="adj2" fmla="val 6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Лексические задания</a:t>
            </a:r>
          </a:p>
          <a:p>
            <a:pPr algn="ctr"/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 высокого уровня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(А22-А28)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99412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38100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ПИСЬМО</a:t>
            </a:r>
            <a:endParaRPr lang="ru-RU" sz="4400" b="1" dirty="0">
              <a:ln w="38100"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1907704" y="1412776"/>
            <a:ext cx="5328592" cy="158417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</a:rPr>
              <a:t>Личное письмо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С1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971600" y="3429000"/>
            <a:ext cx="7308812" cy="295232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</a:rPr>
              <a:t>ЭССЕ</a:t>
            </a:r>
            <a:endParaRPr lang="ru-RU" dirty="0" smtClean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</a:rPr>
              <a:t>«За и против»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</a:rPr>
              <a:t>«Ваше мнение»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для успешной </a:t>
            </a:r>
            <a:b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сдачи ЕГЭ</a:t>
            </a:r>
            <a:endParaRPr lang="ru-RU" sz="4000" b="1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547664" y="1700808"/>
            <a:ext cx="6264696" cy="4104456"/>
          </a:xfrm>
          <a:prstGeom prst="verticalScroll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1. Знакомство с форматом экзамена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2. Следование инструкции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3. Выполнение заданий в режиме ограниченного времени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4. Отработка стратегии выполнения заданий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5. Анализ и самоанализ выполненных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39166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99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E20E8A3-C4C7-4E7F-86EF-5FE6FC56B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TS010389958</Template>
  <TotalTime>181</TotalTime>
  <Words>156</Words>
  <Application>Microsoft Office PowerPoint</Application>
  <PresentationFormat>Экран (4:3)</PresentationFormat>
  <Paragraphs>51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TS010389958</vt:lpstr>
      <vt:lpstr>Современные методы  подготовки учащихся к ЕГЭ</vt:lpstr>
      <vt:lpstr>Разделы ЕГЭ</vt:lpstr>
      <vt:lpstr>Презентация PowerPoint</vt:lpstr>
      <vt:lpstr>Презентация PowerPoint</vt:lpstr>
      <vt:lpstr>ЧТЕНИЕ</vt:lpstr>
      <vt:lpstr>ЛЕКСИКА И ГРАММАТИКА 3 тестовых задания</vt:lpstr>
      <vt:lpstr>ПИСЬМО</vt:lpstr>
      <vt:lpstr>Рекомендации для успешной  сдачи ЕГЭ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 подготовки учащихся к ЕГЭ</dc:title>
  <dc:subject/>
  <dc:creator>Наира</dc:creator>
  <cp:keywords/>
  <dc:description/>
  <cp:lastModifiedBy>Наира</cp:lastModifiedBy>
  <cp:revision>20</cp:revision>
  <dcterms:created xsi:type="dcterms:W3CDTF">2011-12-18T16:09:36Z</dcterms:created>
  <dcterms:modified xsi:type="dcterms:W3CDTF">2011-12-18T19:11:12Z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TC103899589990</vt:lpwstr>
  </property>
</Properties>
</file>