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6" r:id="rId9"/>
    <p:sldId id="262" r:id="rId10"/>
    <p:sldId id="265" r:id="rId11"/>
    <p:sldId id="263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592C-4767-41B5-93D5-670DC92646B5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73BF-0410-4545-8943-CD684887EF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E812-0666-4897-964C-E219682D7A36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95A1-483E-41F5-A637-75A596157D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AEE1-B697-4796-9F41-B1DA2FAF87DE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30CF-7D24-4B33-ACD5-5F442D02A0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81DB-57D0-43D5-BC32-A2492F830A07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E173-20DF-4553-9B20-92C3B08195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" name="Picture 15" descr="t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7858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142852"/>
            <a:ext cx="6643734" cy="571504"/>
          </a:xfrm>
        </p:spPr>
        <p:txBody>
          <a:bodyPr>
            <a:noAutofit/>
          </a:bodyPr>
          <a:lstStyle>
            <a:lvl1pPr algn="l">
              <a:defRPr sz="3200" b="1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BD12-CB54-4BEF-B2DC-EFB51763A169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95DA-D641-433C-A6E3-F660969F0C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F932-49DC-49F5-9456-69E4FECA8818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AB10-191F-46E8-BAE6-9D53B4607D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76E4C-465D-41F6-A079-8B51900FA85F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2EEA-57AE-489A-A31D-F5606D3085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A203-C3A8-4E4B-A108-8D4BCA22F369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89CD-2DC0-436A-B324-18A93866E5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0553-7B58-4115-BAEE-4EACA624D6F8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31228-316C-41D3-BD8C-11288A7E7F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3E37-067D-4C36-9C45-15F448F31840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4D9C-FDF0-4BC6-9DBE-758CB8E42B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561A-30BD-4DA0-8607-4CAF86926F46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91A7-E12E-412F-B2CA-0A2D6C3229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34A6-BEC4-4CBF-9F8B-FB7BDEAE5A42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64ED1-034B-4FC2-956E-F69FAF3CD1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725908-3F22-43D4-9CB2-BFA94771450E}" type="datetimeFigureOut">
              <a:rPr lang="es-ES"/>
              <a:pPr>
                <a:defRPr/>
              </a:pPr>
              <a:t>29/08/2011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B42459-77B0-4897-B8C8-B579A1B01E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1031" name="6 Imagen" descr="binary_comms_network_istock_4319108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oikompas.ru/img/compas/2008-05-17/da4a_deti/2547327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.actualno.com/club.bg/files/2010/03/18/97f094e52f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nigisosklada.ru/images/books/1896/big/189623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Subtítulo"/>
          <p:cNvSpPr>
            <a:spLocks noGrp="1"/>
          </p:cNvSpPr>
          <p:nvPr>
            <p:ph type="subTitle" idx="1"/>
          </p:nvPr>
        </p:nvSpPr>
        <p:spPr>
          <a:xfrm>
            <a:off x="2916238" y="4797425"/>
            <a:ext cx="6400800" cy="1752600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898989"/>
              </a:solidFill>
            </a:endParaRPr>
          </a:p>
          <a:p>
            <a:pPr eaLnBrk="1" hangingPunct="1"/>
            <a:r>
              <a:rPr lang="ru-RU" smtClean="0">
                <a:solidFill>
                  <a:srgbClr val="898989"/>
                </a:solidFill>
              </a:rPr>
              <a:t>Классный час</a:t>
            </a:r>
          </a:p>
          <a:p>
            <a:pPr eaLnBrk="1" hangingPunct="1"/>
            <a:r>
              <a:rPr lang="ru-RU" smtClean="0">
                <a:solidFill>
                  <a:srgbClr val="898989"/>
                </a:solidFill>
              </a:rPr>
              <a:t>1 сентября 2011 г.</a:t>
            </a:r>
          </a:p>
          <a:p>
            <a:pPr eaLnBrk="1" hangingPunct="1"/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7200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Моя безопасность</a:t>
            </a: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611188" y="2492375"/>
            <a:ext cx="7848600" cy="657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      информационном           веке</a:t>
            </a:r>
          </a:p>
        </p:txBody>
      </p:sp>
      <p:pic>
        <p:nvPicPr>
          <p:cNvPr id="14341" name="Picture 5" descr="i?id=318677504-2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573463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44" y="1142984"/>
            <a:ext cx="800102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Ребенок имеет склонность к депрессии?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071678"/>
            <a:ext cx="7000924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Симптомы «отстраненного» поведения, следствие зависимости от компьютерных игр?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3643314"/>
            <a:ext cx="6643734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«Синдром компьютерного стресса» – что это такое?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5072074"/>
            <a:ext cx="500066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Какие признаки характерны для </a:t>
            </a:r>
            <a:r>
              <a:rPr lang="ru-RU" sz="28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игромана</a:t>
            </a: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</a:t>
            </a:r>
          </a:p>
        </p:txBody>
      </p:sp>
      <p:pic>
        <p:nvPicPr>
          <p:cNvPr id="2050" name="Picture 2" descr="HACKR1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0438" y="0"/>
            <a:ext cx="183356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CCFFFF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Медиакультурная грамотность становится условием успешной адаптации подрастающих поколений, их творческой самореализации, а для общества - условием сохранения его культурной идентичности, конкурентоспособности и успешности.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3" name="Picture 5" descr="Картинка 82 из 11056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773238"/>
            <a:ext cx="2857500" cy="3810000"/>
          </a:xfrm>
          <a:prstGeom prst="rect">
            <a:avLst/>
          </a:prstGeom>
          <a:noFill/>
        </p:spPr>
      </p:pic>
      <p:pic>
        <p:nvPicPr>
          <p:cNvPr id="27655" name="Picture 7" descr="Картинка 1 из 6371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2205038"/>
            <a:ext cx="4572000" cy="3429000"/>
          </a:xfrm>
          <a:prstGeom prst="rect">
            <a:avLst/>
          </a:prstGeom>
          <a:noFill/>
        </p:spPr>
      </p:pic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76327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выбор есть всегда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Информационный век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2268538" y="3500438"/>
            <a:ext cx="3586162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Интернет</a:t>
            </a:r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3708400" y="5300663"/>
            <a:ext cx="4486275" cy="1047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средства масс-медиа</a:t>
            </a:r>
          </a:p>
        </p:txBody>
      </p:sp>
      <p:sp>
        <p:nvSpPr>
          <p:cNvPr id="15365" name="WordArt 7"/>
          <p:cNvSpPr>
            <a:spLocks noChangeArrowheads="1" noChangeShapeType="1" noTextEdit="1"/>
          </p:cNvSpPr>
          <p:nvPr/>
        </p:nvSpPr>
        <p:spPr bwMode="auto">
          <a:xfrm>
            <a:off x="1331913" y="1844675"/>
            <a:ext cx="2495550" cy="1222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телевидение</a:t>
            </a:r>
          </a:p>
        </p:txBody>
      </p:sp>
      <p:sp>
        <p:nvSpPr>
          <p:cNvPr id="15366" name="WordArt 8"/>
          <p:cNvSpPr>
            <a:spLocks noChangeArrowheads="1" noChangeShapeType="1" noTextEdit="1"/>
          </p:cNvSpPr>
          <p:nvPr/>
        </p:nvSpPr>
        <p:spPr bwMode="auto">
          <a:xfrm>
            <a:off x="4932363" y="2349500"/>
            <a:ext cx="36576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мобильная связь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857250" y="142875"/>
            <a:ext cx="6643688" cy="571500"/>
          </a:xfrm>
        </p:spPr>
        <p:txBody>
          <a:bodyPr/>
          <a:lstStyle/>
          <a:p>
            <a:pPr eaLnBrk="1" hangingPunct="1"/>
            <a:r>
              <a:rPr lang="es-VE" sz="2900" smtClean="0">
                <a:latin typeface="Arial" charset="0"/>
                <a:cs typeface="Arial" charset="0"/>
              </a:rPr>
              <a:t> </a:t>
            </a:r>
            <a:endParaRPr lang="es-ES" sz="2900" smtClean="0">
              <a:latin typeface="Arial" charset="0"/>
              <a:cs typeface="Arial" charset="0"/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200" smtClean="0">
                <a:solidFill>
                  <a:schemeClr val="tx1"/>
                </a:solidFill>
              </a:rPr>
              <a:t>    Для большинства детей и молодежи Интернет - гораздо больше, чем простое средство познания окружающего мира. Это их виртуальная реальность. Сложившаяся ситуация указывает на необходимость принятия образовательных инициатив, способствующих вдумчивому использованию медиа – развитию медиаобразования. </a:t>
            </a:r>
            <a:endParaRPr lang="es-ES" sz="3200" smtClean="0">
              <a:solidFill>
                <a:schemeClr val="tx1"/>
              </a:solidFill>
            </a:endParaRPr>
          </a:p>
        </p:txBody>
      </p:sp>
      <p:pic>
        <p:nvPicPr>
          <p:cNvPr id="16388" name="Picture 4" descr="Картинка 18 из 4421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9413" y="5168900"/>
            <a:ext cx="1144587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bg2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   Медиа окружает нас всюду. Общественное мнение, культурные ценности, нравственные принципы формируются под воздействием средств массовой коммуникации, и нередко этот процесс сопровождается попытками манипуляции сознанием людей. Медиаобразование обучает интерпретировать и создавать собственные сообщения, выбирать наиболее подходящие медиа для коммуникации.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Сегодня все больше и больше компьютеров подключаются к работе в сети Интернет. При этом все большее распространение получает подключение по высокоскоростным каналам, как на работе, так и дома.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99"/>
                </a:solidFill>
              </a:rPr>
              <a:t>Какие угрозы встречаются </a:t>
            </a:r>
            <a:br>
              <a:rPr lang="ru-RU" sz="4000" b="1" smtClean="0">
                <a:solidFill>
                  <a:srgbClr val="000099"/>
                </a:solidFill>
              </a:rPr>
            </a:br>
            <a:r>
              <a:rPr lang="ru-RU" sz="4000" b="1" smtClean="0">
                <a:solidFill>
                  <a:srgbClr val="000099"/>
                </a:solidFill>
              </a:rPr>
              <a:t>наиболее часто?</a:t>
            </a:r>
            <a:r>
              <a:rPr lang="ru-RU" sz="4000" smtClean="0"/>
              <a:t>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mtClean="0"/>
              <a:t>Угроза заражения вредоносным ПО. </a:t>
            </a:r>
          </a:p>
          <a:p>
            <a:pPr eaLnBrk="1" hangingPunct="1"/>
            <a:r>
              <a:rPr lang="ru-RU" smtClean="0"/>
              <a:t>Доступ к нежелательному содержимому. </a:t>
            </a:r>
          </a:p>
          <a:p>
            <a:pPr eaLnBrk="1" hangingPunct="1"/>
            <a:r>
              <a:rPr lang="ru-RU" smtClean="0"/>
              <a:t>Контакты с незнакомыми людьми с помощью чатов или электронной почты. </a:t>
            </a:r>
          </a:p>
          <a:p>
            <a:pPr eaLnBrk="1" hangingPunct="1"/>
            <a:r>
              <a:rPr lang="ru-RU" smtClean="0"/>
              <a:t>Неконтролируемые покупки.</a:t>
            </a:r>
          </a:p>
          <a:p>
            <a:pPr eaLnBrk="1" hangingPunct="1"/>
            <a:endParaRPr lang="ru-RU" smtClean="0"/>
          </a:p>
        </p:txBody>
      </p:sp>
      <p:pic>
        <p:nvPicPr>
          <p:cNvPr id="19460" name="Picture 4" descr="i?id=12086183-4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941888"/>
            <a:ext cx="1428750" cy="1152525"/>
          </a:xfrm>
          <a:prstGeom prst="rect">
            <a:avLst/>
          </a:prstGeom>
          <a:noFill/>
        </p:spPr>
      </p:pic>
      <p:pic>
        <p:nvPicPr>
          <p:cNvPr id="19462" name="Picture 6" descr="i?id=243623960-6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84763"/>
            <a:ext cx="1428750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224" y="1071546"/>
            <a:ext cx="35004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Что такое вирус 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928802"/>
            <a:ext cx="6643734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Почему так важно знать как переносится компьютерный вирус?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143248"/>
            <a:ext cx="578647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как Вы застрахованы от вирусов?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4572008"/>
            <a:ext cx="4857784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Какие антивирусные программы существуют?</a:t>
            </a:r>
          </a:p>
        </p:txBody>
      </p:sp>
      <p:pic>
        <p:nvPicPr>
          <p:cNvPr id="4098" name="Picture 2" descr="Q0F1Y7CASB71ICCA0V5XTVCAOJHMJQCAE5MVA7CA2KEYIDCAC6TXL9CABNTC0PCAUZVWAICAFS7BURCA075CMFCATRXSISCAARTX2JCAPRQVY2CAOLPJQICAZFK2BOCALTGCG3CAC9QE11CA2XJBS2CAQEK2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714375"/>
            <a:ext cx="17145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odnoklassniki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420938"/>
            <a:ext cx="2736850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35032" y="252397"/>
            <a:ext cx="8001024" cy="95410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Какие опасности таят в себе социальные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сети?</a:t>
            </a:r>
          </a:p>
        </p:txBody>
      </p:sp>
      <p:pic>
        <p:nvPicPr>
          <p:cNvPr id="12" name="Рисунок 11" descr="moimir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268413"/>
            <a:ext cx="358616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vkontakte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96975"/>
            <a:ext cx="3419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6"/>
          <p:cNvSpPr/>
          <p:nvPr/>
        </p:nvSpPr>
        <p:spPr>
          <a:xfrm>
            <a:off x="811186" y="4786297"/>
            <a:ext cx="8001024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Зачем нужны пароли при работе на компьютере?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395288" y="2667000"/>
            <a:ext cx="82804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Интренет зависимость</a:t>
            </a:r>
          </a:p>
        </p:txBody>
      </p:sp>
      <p:pic>
        <p:nvPicPr>
          <p:cNvPr id="20485" name="Picture 5" descr="i?id=456435280-5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508500"/>
            <a:ext cx="2519362" cy="1368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153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Tema de Office</vt:lpstr>
      <vt:lpstr>Tema de Office</vt:lpstr>
      <vt:lpstr>Слайд 1</vt:lpstr>
      <vt:lpstr>Информационный век</vt:lpstr>
      <vt:lpstr> </vt:lpstr>
      <vt:lpstr>Слайд 4</vt:lpstr>
      <vt:lpstr>Слайд 5</vt:lpstr>
      <vt:lpstr>Какие угрозы встречаются  наиболее часто?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>UserXP</cp:lastModifiedBy>
  <cp:revision>2</cp:revision>
  <dcterms:modified xsi:type="dcterms:W3CDTF">2011-08-29T11:55:38Z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TC019735229991</vt:lpwstr>
  </property>
</Properties>
</file>