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63" r:id="rId5"/>
    <p:sldId id="257" r:id="rId6"/>
    <p:sldId id="258" r:id="rId7"/>
    <p:sldId id="259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FB47D-B980-45EF-BE39-BAFC9C10DDE8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D97D1-18F0-4F24-95B1-14EA227B3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FF1CB-2E60-4CAA-8D42-293C98A3194F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4C592-8DD3-461E-AC2B-95CEF068625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BA7FE-D5C2-44FF-80C1-8E71CAA4706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AD7B9-35E5-47AB-8358-168A4B9A07FC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55AB22-EEF5-43F3-948D-DFB361F5E21E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gif"/><Relationship Id="rId4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732588" y="333375"/>
            <a:ext cx="1905000" cy="457200"/>
          </a:xfr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31391-FB99-4FB5-8AE7-2B203D7E7E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643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313E-F71E-4BA7-920A-8CC5A50CCD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70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0E4DF-9E74-404C-9C51-A8AB254B18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40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6640-644D-4E85-AD8B-15467288B2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66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7C8C-515C-44BD-9FE7-41F6CD21E3B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23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92834-16F2-4269-8D7B-FF4AB87FA4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05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4BF16-1FCC-4C90-A146-58FDB4410A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78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46EB0-4C67-4529-BE7F-F0B203D7853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4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ED5FE-20AB-4445-A779-79E82F11F1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24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B4B78-6943-4170-AD78-7E07D24A27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96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B25E-A40B-46F2-9CB3-E05A770DFB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4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Рисунок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1391-FB99-4FB5-8AE7-2B203D7E7E7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8"/>
              <a:chOff x="252" y="509"/>
              <a:chExt cx="630" cy="3548"/>
            </a:xfrm>
          </p:grpSpPr>
          <p:sp>
            <p:nvSpPr>
              <p:cNvPr id="5131" name="Line 11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5400000">
              <a:off x="1162" y="-387"/>
              <a:ext cx="3195" cy="5328"/>
              <a:chOff x="1636" y="772"/>
              <a:chExt cx="3663" cy="4098"/>
            </a:xfrm>
          </p:grpSpPr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1636" y="783"/>
                <a:ext cx="734" cy="4087"/>
                <a:chOff x="1636" y="783"/>
                <a:chExt cx="734" cy="4087"/>
              </a:xfrm>
            </p:grpSpPr>
            <p:sp>
              <p:nvSpPr>
                <p:cNvPr id="513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3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3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606" y="772"/>
                <a:ext cx="734" cy="4087"/>
                <a:chOff x="1636" y="783"/>
                <a:chExt cx="734" cy="4087"/>
              </a:xfrm>
            </p:grpSpPr>
            <p:sp>
              <p:nvSpPr>
                <p:cNvPr id="514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3595" y="783"/>
                <a:ext cx="734" cy="4087"/>
                <a:chOff x="1636" y="783"/>
                <a:chExt cx="734" cy="4087"/>
              </a:xfrm>
            </p:grpSpPr>
            <p:sp>
              <p:nvSpPr>
                <p:cNvPr id="514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4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50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4565" y="772"/>
                <a:ext cx="734" cy="4087"/>
                <a:chOff x="1636" y="783"/>
                <a:chExt cx="734" cy="4087"/>
              </a:xfrm>
            </p:grpSpPr>
            <p:sp>
              <p:nvSpPr>
                <p:cNvPr id="5152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53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54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5155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b="1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5157" name="Line 3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5162" name="Line 4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5167" name="Line 4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3659" y="528"/>
              <a:ext cx="630" cy="3548"/>
              <a:chOff x="252" y="509"/>
              <a:chExt cx="630" cy="3548"/>
            </a:xfrm>
          </p:grpSpPr>
          <p:sp>
            <p:nvSpPr>
              <p:cNvPr id="5172" name="Line 5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5177" name="Line 5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9404" name="AutoShape 3260"/>
          <p:cNvSpPr>
            <a:spLocks noChangeArrowheads="1"/>
          </p:cNvSpPr>
          <p:nvPr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9402" name="Picture 3258" descr="ED0018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405" name="Picture 3261" descr="j02910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406" name="Picture 3262" descr="j03033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16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5313E-F71E-4BA7-920A-8CC5A50CCD2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728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0E4DF-9E74-404C-9C51-A8AB254B18D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0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6640-644D-4E85-AD8B-15467288B23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75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87C8C-515C-44BD-9FE7-41F6CD21E3B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756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92834-16F2-4269-8D7B-FF4AB87FA44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7237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4BF16-1FCC-4C90-A146-58FDB4410A8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9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6EB0-4C67-4529-BE7F-F0B203D7853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63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D5FE-20AB-4445-A779-79E82F11F19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53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B4B78-6943-4170-AD78-7E07D24A271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823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B25E-A40B-46F2-9CB3-E05A770DFB8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163972-7011-48AE-871C-1523FA57D0A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1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1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2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72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2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2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72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056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163972-7011-48AE-871C-1523FA57D0A6}" type="slidenum">
              <a:rPr lang="ru-RU" b="1" smtClean="0">
                <a:solidFill>
                  <a:srgbClr val="000000"/>
                </a:solidFill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6786563" y="500063"/>
            <a:ext cx="1905000" cy="457200"/>
          </a:xfrm>
          <a:noFill/>
        </p:spPr>
        <p:txBody>
          <a:bodyPr/>
          <a:lstStyle/>
          <a:p>
            <a:fld id="{330EFC56-B64B-4F45-8FBC-2193A20E8A85}" type="datetime1">
              <a:rPr lang="ru-RU" smtClean="0">
                <a:solidFill>
                  <a:srgbClr val="800000"/>
                </a:solidFill>
              </a:rPr>
              <a:pPr/>
              <a:t>30.11.2012</a:t>
            </a:fld>
            <a:endParaRPr lang="ru-RU" smtClean="0">
              <a:solidFill>
                <a:srgbClr val="80000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2276475"/>
            <a:ext cx="6584950" cy="1512888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660066"/>
                </a:solidFill>
              </a:rPr>
              <a:t> </a:t>
            </a:r>
            <a:r>
              <a:rPr lang="ru-RU">
                <a:solidFill>
                  <a:srgbClr val="660066"/>
                </a:solidFill>
              </a:rPr>
              <a:t>В</a:t>
            </a:r>
            <a:r>
              <a:rPr lang="ru-RU" smtClean="0">
                <a:solidFill>
                  <a:srgbClr val="660066"/>
                </a:solidFill>
              </a:rPr>
              <a:t>ысоты </a:t>
            </a:r>
            <a:r>
              <a:rPr lang="ru-RU" dirty="0" smtClean="0">
                <a:solidFill>
                  <a:srgbClr val="660066"/>
                </a:solidFill>
              </a:rPr>
              <a:t>треугольника</a:t>
            </a:r>
            <a:r>
              <a:rPr lang="ru-RU" dirty="0" smtClean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581128"/>
            <a:ext cx="590465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</a:pPr>
            <a:r>
              <a:rPr lang="ru-RU" sz="2400" kern="0" dirty="0">
                <a:solidFill>
                  <a:srgbClr val="0070C0"/>
                </a:solidFill>
                <a:latin typeface="Tahoma"/>
              </a:rPr>
              <a:t>Урок геометрии в </a:t>
            </a:r>
            <a:r>
              <a:rPr lang="ru-RU" sz="2400" kern="0" dirty="0" smtClean="0">
                <a:solidFill>
                  <a:srgbClr val="0070C0"/>
                </a:solidFill>
                <a:latin typeface="Tahoma"/>
              </a:rPr>
              <a:t>6 </a:t>
            </a:r>
            <a:r>
              <a:rPr lang="ru-RU" sz="2400" kern="0" dirty="0">
                <a:solidFill>
                  <a:srgbClr val="0070C0"/>
                </a:solidFill>
                <a:latin typeface="Tahoma"/>
              </a:rPr>
              <a:t>классе </a:t>
            </a:r>
          </a:p>
          <a:p>
            <a:pPr lvl="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</a:pPr>
            <a:r>
              <a:rPr lang="ru-RU" sz="2400" kern="0" dirty="0">
                <a:solidFill>
                  <a:srgbClr val="0070C0"/>
                </a:solidFill>
                <a:latin typeface="Tahoma"/>
              </a:rPr>
              <a:t>ГБС(К)ОУ № 115  г. Самара</a:t>
            </a:r>
          </a:p>
          <a:p>
            <a:pPr lvl="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</a:pPr>
            <a:r>
              <a:rPr lang="ru-RU" sz="2400" kern="0" dirty="0">
                <a:solidFill>
                  <a:srgbClr val="0070C0"/>
                </a:solidFill>
                <a:latin typeface="Tahoma"/>
              </a:rPr>
              <a:t>Учитель математики:</a:t>
            </a:r>
          </a:p>
          <a:p>
            <a:pPr lvl="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</a:pPr>
            <a:r>
              <a:rPr lang="ru-RU" sz="2400" kern="0" dirty="0">
                <a:solidFill>
                  <a:srgbClr val="0070C0"/>
                </a:solidFill>
                <a:latin typeface="Tahoma"/>
              </a:rPr>
              <a:t> Никитенко Ольга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330372356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203" r="8593"/>
          <a:stretch>
            <a:fillRect/>
          </a:stretch>
        </p:blipFill>
        <p:spPr bwMode="auto">
          <a:xfrm>
            <a:off x="-38145" y="48406"/>
            <a:ext cx="9144000" cy="686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190482" y="1285860"/>
            <a:ext cx="6907660" cy="36748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 smtClean="0">
                <a:ln w="1905"/>
                <a:gradFill>
                  <a:gsLst>
                    <a:gs pos="0">
                      <a:srgbClr val="E78A5C">
                        <a:shade val="20000"/>
                        <a:satMod val="200000"/>
                      </a:srgbClr>
                    </a:gs>
                    <a:gs pos="78000">
                      <a:srgbClr val="E78A5C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8A5C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Цель урока: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n w="1905"/>
              <a:gradFill>
                <a:gsLst>
                  <a:gs pos="0">
                    <a:srgbClr val="E78A5C">
                      <a:shade val="20000"/>
                      <a:satMod val="200000"/>
                    </a:srgbClr>
                  </a:gs>
                  <a:gs pos="78000">
                    <a:srgbClr val="E78A5C">
                      <a:tint val="90000"/>
                      <a:shade val="89000"/>
                      <a:satMod val="220000"/>
                    </a:srgbClr>
                  </a:gs>
                  <a:gs pos="100000">
                    <a:srgbClr val="E78A5C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  <a:buFont typeface="Wingdings" pitchFamily="2" charset="2"/>
              <a:buChar char="n"/>
            </a:pPr>
            <a:r>
              <a:rPr lang="ru-RU" sz="3200" kern="0" dirty="0" smtClean="0">
                <a:solidFill>
                  <a:srgbClr val="A50021"/>
                </a:solidFill>
                <a:latin typeface="Tahoma"/>
              </a:rPr>
              <a:t> </a:t>
            </a:r>
            <a:r>
              <a:rPr lang="ru-RU" sz="3200" kern="0" dirty="0">
                <a:solidFill>
                  <a:srgbClr val="A50021"/>
                </a:solidFill>
                <a:latin typeface="Tahoma"/>
              </a:rPr>
              <a:t>формировать навык </a:t>
            </a:r>
            <a:r>
              <a:rPr lang="ru-RU" sz="3200" kern="0" dirty="0" smtClean="0">
                <a:solidFill>
                  <a:srgbClr val="A50021"/>
                </a:solidFill>
                <a:latin typeface="Tahoma"/>
              </a:rPr>
              <a:t>построения 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</a:pPr>
            <a:r>
              <a:rPr lang="ru-RU" sz="3200" kern="0" dirty="0">
                <a:solidFill>
                  <a:srgbClr val="A50021"/>
                </a:solidFill>
                <a:latin typeface="Tahoma"/>
              </a:rPr>
              <a:t> </a:t>
            </a:r>
            <a:r>
              <a:rPr lang="ru-RU" sz="3200" kern="0" dirty="0" smtClean="0">
                <a:solidFill>
                  <a:srgbClr val="A50021"/>
                </a:solidFill>
                <a:latin typeface="Tahoma"/>
              </a:rPr>
              <a:t>высоты треугольника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5400" b="1" dirty="0" smtClean="0">
              <a:ln w="1905"/>
              <a:gradFill>
                <a:gsLst>
                  <a:gs pos="0">
                    <a:srgbClr val="E78A5C">
                      <a:shade val="20000"/>
                      <a:satMod val="200000"/>
                    </a:srgbClr>
                  </a:gs>
                  <a:gs pos="78000">
                    <a:srgbClr val="E78A5C">
                      <a:tint val="90000"/>
                      <a:shade val="89000"/>
                      <a:satMod val="220000"/>
                    </a:srgbClr>
                  </a:gs>
                  <a:gs pos="100000">
                    <a:srgbClr val="E78A5C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n w="1905"/>
              <a:gradFill>
                <a:gsLst>
                  <a:gs pos="0">
                    <a:srgbClr val="E78A5C">
                      <a:shade val="20000"/>
                      <a:satMod val="200000"/>
                    </a:srgbClr>
                  </a:gs>
                  <a:gs pos="78000">
                    <a:srgbClr val="E78A5C">
                      <a:tint val="90000"/>
                      <a:shade val="89000"/>
                      <a:satMod val="220000"/>
                    </a:srgbClr>
                  </a:gs>
                  <a:gs pos="100000">
                    <a:srgbClr val="E78A5C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6870700" cy="627063"/>
          </a:xfrm>
        </p:spPr>
        <p:txBody>
          <a:bodyPr/>
          <a:lstStyle/>
          <a:p>
            <a:pPr eaLnBrk="1" hangingPunct="1"/>
            <a:r>
              <a:rPr lang="ru-RU" sz="3200" b="1" i="1" u="sng" smtClean="0">
                <a:solidFill>
                  <a:schemeClr val="folHlink"/>
                </a:solidFill>
              </a:rPr>
              <a:t>Перпендикуляр к прямой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280400" cy="1368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/>
              <a:t>Отрезок АН называется </a:t>
            </a:r>
            <a:r>
              <a:rPr lang="ru-RU" sz="2400" dirty="0" smtClean="0">
                <a:solidFill>
                  <a:schemeClr val="hlink"/>
                </a:solidFill>
              </a:rPr>
              <a:t>перпендикуляром</a:t>
            </a:r>
            <a:r>
              <a:rPr lang="ru-RU" sz="2400" dirty="0" smtClean="0"/>
              <a:t>, проведенным из точки </a:t>
            </a:r>
            <a:r>
              <a:rPr lang="ru-RU" sz="2400" dirty="0" smtClean="0">
                <a:solidFill>
                  <a:schemeClr val="tx2"/>
                </a:solidFill>
              </a:rPr>
              <a:t>А</a:t>
            </a:r>
            <a:r>
              <a:rPr lang="ru-RU" sz="2400" dirty="0" smtClean="0"/>
              <a:t> к прямой </a:t>
            </a:r>
            <a:r>
              <a:rPr lang="ru-RU" sz="2400" b="1" dirty="0" smtClean="0">
                <a:solidFill>
                  <a:schemeClr val="tx2"/>
                </a:solidFill>
              </a:rPr>
              <a:t>а</a:t>
            </a:r>
            <a:r>
              <a:rPr lang="ru-RU" sz="2400" b="1" dirty="0" smtClean="0"/>
              <a:t>, </a:t>
            </a:r>
            <a:r>
              <a:rPr lang="ru-RU" sz="2400" dirty="0" smtClean="0"/>
              <a:t>если прямые </a:t>
            </a:r>
            <a:r>
              <a:rPr lang="ru-RU" sz="2400" dirty="0" smtClean="0">
                <a:solidFill>
                  <a:schemeClr val="tx2"/>
                </a:solidFill>
              </a:rPr>
              <a:t>АН</a:t>
            </a:r>
            <a:r>
              <a:rPr lang="ru-RU" sz="2400" dirty="0" smtClean="0"/>
              <a:t> и </a:t>
            </a:r>
            <a:r>
              <a:rPr lang="ru-RU" sz="2400" b="1" dirty="0" smtClean="0">
                <a:solidFill>
                  <a:schemeClr val="tx2"/>
                </a:solidFill>
              </a:rPr>
              <a:t>а</a:t>
            </a:r>
            <a:r>
              <a:rPr lang="ru-RU" sz="2400" dirty="0" smtClean="0"/>
              <a:t> перпендикулярны. Н – </a:t>
            </a:r>
            <a:r>
              <a:rPr lang="ru-RU" sz="2400" dirty="0" smtClean="0">
                <a:solidFill>
                  <a:schemeClr val="hlink"/>
                </a:solidFill>
              </a:rPr>
              <a:t>основание</a:t>
            </a:r>
            <a:r>
              <a:rPr lang="ru-RU" sz="2400" dirty="0" smtClean="0"/>
              <a:t> перпендикуляра.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268538" y="3716338"/>
            <a:ext cx="3959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067175" y="2636838"/>
            <a:ext cx="0" cy="1655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067175" y="2852738"/>
            <a:ext cx="0" cy="863600"/>
          </a:xfrm>
          <a:prstGeom prst="line">
            <a:avLst/>
          </a:prstGeom>
          <a:noFill/>
          <a:ln w="28575">
            <a:solidFill>
              <a:srgbClr val="3399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 rot="5400000">
            <a:off x="4067175" y="3500438"/>
            <a:ext cx="215900" cy="2159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6011863" y="3500438"/>
            <a:ext cx="144462" cy="144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4140200" y="2708275"/>
            <a:ext cx="144463" cy="187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4140200" y="3789363"/>
            <a:ext cx="144463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Н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258888" y="4508500"/>
            <a:ext cx="7056437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Теорема. Из точки, не лежащей на прямой, можно провести перпендикуляр к этой прямой, и притом только один.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 flipH="1">
            <a:off x="4038600" y="2708275"/>
            <a:ext cx="73025" cy="71438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000760" y="2357430"/>
            <a:ext cx="15605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1) АН </a:t>
            </a:r>
            <a:r>
              <a:rPr lang="ru-RU" sz="2000" b="1" dirty="0">
                <a:solidFill>
                  <a:srgbClr val="E41ACC"/>
                </a:solidFill>
                <a:sym typeface="Symbol" pitchFamily="18" charset="2"/>
              </a:rPr>
              <a:t></a:t>
            </a:r>
            <a:r>
              <a:rPr lang="ru-RU" sz="2000" dirty="0">
                <a:solidFill>
                  <a:srgbClr val="000000"/>
                </a:solidFill>
                <a:sym typeface="Symbol" pitchFamily="18" charset="2"/>
              </a:rPr>
              <a:t> а</a:t>
            </a:r>
          </a:p>
        </p:txBody>
      </p:sp>
      <p:grpSp>
        <p:nvGrpSpPr>
          <p:cNvPr id="2" name="Группа 16"/>
          <p:cNvGrpSpPr>
            <a:grpSpLocks/>
          </p:cNvGrpSpPr>
          <p:nvPr/>
        </p:nvGrpSpPr>
        <p:grpSpPr bwMode="auto">
          <a:xfrm>
            <a:off x="2916238" y="2182813"/>
            <a:ext cx="1079500" cy="1490662"/>
            <a:chOff x="2916238" y="2182813"/>
            <a:chExt cx="1079500" cy="1490662"/>
          </a:xfrm>
        </p:grpSpPr>
        <p:sp>
          <p:nvSpPr>
            <p:cNvPr id="6159" name="AutoShape 13"/>
            <p:cNvSpPr>
              <a:spLocks noChangeArrowheads="1"/>
            </p:cNvSpPr>
            <p:nvPr/>
          </p:nvSpPr>
          <p:spPr bwMode="auto">
            <a:xfrm flipH="1">
              <a:off x="2916238" y="2182813"/>
              <a:ext cx="1079500" cy="1490662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6160" name="AutoShape 13"/>
            <p:cNvSpPr>
              <a:spLocks noChangeArrowheads="1"/>
            </p:cNvSpPr>
            <p:nvPr/>
          </p:nvSpPr>
          <p:spPr bwMode="auto">
            <a:xfrm flipH="1">
              <a:off x="3261732" y="2714620"/>
              <a:ext cx="571504" cy="785818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072198" y="2857496"/>
            <a:ext cx="19288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</a:rPr>
              <a:t>А</a:t>
            </a:r>
            <a:r>
              <a:rPr lang="ru-RU" sz="2000" dirty="0" err="1" smtClean="0">
                <a:solidFill>
                  <a:srgbClr val="000000"/>
                </a:solidFill>
                <a:sym typeface="Symbol"/>
              </a:rPr>
              <a:t>а</a:t>
            </a:r>
            <a:r>
              <a:rPr lang="ru-RU" sz="2000" dirty="0" smtClean="0">
                <a:solidFill>
                  <a:srgbClr val="000000"/>
                </a:solidFill>
                <a:sym typeface="Symbol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</a:rPr>
              <a:t>Н</a:t>
            </a:r>
            <a:r>
              <a:rPr lang="ru-RU" sz="2000" dirty="0" err="1" smtClean="0">
                <a:solidFill>
                  <a:srgbClr val="000000"/>
                </a:solidFill>
                <a:sym typeface="Symbol"/>
              </a:rPr>
              <a:t></a:t>
            </a:r>
            <a:r>
              <a:rPr lang="ru-RU" sz="2000" dirty="0" err="1" smtClean="0">
                <a:solidFill>
                  <a:srgbClr val="000000"/>
                </a:solidFill>
                <a:sym typeface="Symbol" pitchFamily="18" charset="2"/>
              </a:rPr>
              <a:t>а</a:t>
            </a:r>
            <a:endParaRPr lang="ru-RU" sz="2000" dirty="0">
              <a:solidFill>
                <a:srgbClr val="0000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394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 animBg="1"/>
      <p:bldP spid="4101" grpId="0" animBg="1"/>
      <p:bldP spid="4102" grpId="0" animBg="1"/>
      <p:bldP spid="4102" grpId="1" animBg="1"/>
      <p:bldP spid="4103" grpId="0" animBg="1"/>
      <p:bldP spid="4104" grpId="0" animBg="1"/>
      <p:bldP spid="4105" grpId="0" animBg="1"/>
      <p:bldP spid="4106" grpId="0" animBg="1"/>
      <p:bldP spid="4107" grpId="0"/>
      <p:bldP spid="4108" grpId="0" animBg="1"/>
      <p:bldP spid="4108" grpId="1" animBg="1"/>
      <p:bldP spid="4110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pPr eaLnBrk="1" hangingPunct="1"/>
            <a:r>
              <a:rPr lang="ru-RU" sz="3600" b="1" i="1" u="sng" smtClean="0">
                <a:solidFill>
                  <a:srgbClr val="3399FF"/>
                </a:solidFill>
              </a:rPr>
              <a:t>Высоты треугольника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696200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Перпендикуляр, проведенный из вершины треугольника к прямой, содержащей противоположную сторону, называется </a:t>
            </a:r>
            <a:r>
              <a:rPr lang="ru-RU" sz="2400" b="1" smtClean="0">
                <a:solidFill>
                  <a:srgbClr val="FF0000"/>
                </a:solidFill>
              </a:rPr>
              <a:t>высотой треугольника</a:t>
            </a:r>
          </a:p>
        </p:txBody>
      </p:sp>
      <p:sp>
        <p:nvSpPr>
          <p:cNvPr id="9220" name="AutoShape 36"/>
          <p:cNvSpPr>
            <a:spLocks noChangeArrowheads="1"/>
          </p:cNvSpPr>
          <p:nvPr/>
        </p:nvSpPr>
        <p:spPr bwMode="auto">
          <a:xfrm rot="20883054">
            <a:off x="390563" y="2936565"/>
            <a:ext cx="3743325" cy="2094610"/>
          </a:xfrm>
          <a:custGeom>
            <a:avLst/>
            <a:gdLst>
              <a:gd name="connsiteX0" fmla="*/ 0 w 3743325"/>
              <a:gd name="connsiteY0" fmla="*/ 925512 h 925512"/>
              <a:gd name="connsiteX1" fmla="*/ 1718336 w 3743325"/>
              <a:gd name="connsiteY1" fmla="*/ 0 h 925512"/>
              <a:gd name="connsiteX2" fmla="*/ 3743325 w 3743325"/>
              <a:gd name="connsiteY2" fmla="*/ 925512 h 925512"/>
              <a:gd name="connsiteX3" fmla="*/ 0 w 3743325"/>
              <a:gd name="connsiteY3" fmla="*/ 925512 h 925512"/>
              <a:gd name="connsiteX0" fmla="*/ 0 w 3743325"/>
              <a:gd name="connsiteY0" fmla="*/ 2094610 h 2094610"/>
              <a:gd name="connsiteX1" fmla="*/ 1504427 w 3743325"/>
              <a:gd name="connsiteY1" fmla="*/ 0 h 2094610"/>
              <a:gd name="connsiteX2" fmla="*/ 3743325 w 3743325"/>
              <a:gd name="connsiteY2" fmla="*/ 2094610 h 2094610"/>
              <a:gd name="connsiteX3" fmla="*/ 0 w 3743325"/>
              <a:gd name="connsiteY3" fmla="*/ 2094610 h 209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3325" h="2094610">
                <a:moveTo>
                  <a:pt x="0" y="2094610"/>
                </a:moveTo>
                <a:lnTo>
                  <a:pt x="1504427" y="0"/>
                </a:lnTo>
                <a:lnTo>
                  <a:pt x="3743325" y="2094610"/>
                </a:lnTo>
                <a:lnTo>
                  <a:pt x="0" y="209461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1689080" y="3000372"/>
            <a:ext cx="428628" cy="207170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 flipH="1" flipV="1">
            <a:off x="1520804" y="3433762"/>
            <a:ext cx="2765444" cy="1209684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 flipV="1">
            <a:off x="665580" y="3214686"/>
            <a:ext cx="1334652" cy="215361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9224" name="WordArt 56"/>
          <p:cNvSpPr>
            <a:spLocks noChangeArrowheads="1" noChangeShapeType="1" noTextEdit="1"/>
          </p:cNvSpPr>
          <p:nvPr/>
        </p:nvSpPr>
        <p:spPr bwMode="auto">
          <a:xfrm>
            <a:off x="4429124" y="4497397"/>
            <a:ext cx="2159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>
                <a:ln w="9525">
                  <a:solidFill>
                    <a:srgbClr val="00B200"/>
                  </a:solidFill>
                  <a:round/>
                  <a:headEnd/>
                  <a:tailEnd/>
                </a:ln>
                <a:solidFill>
                  <a:srgbClr val="00B200"/>
                </a:solidFill>
                <a:latin typeface="Arial"/>
                <a:cs typeface="Arial"/>
              </a:rPr>
              <a:t>В</a:t>
            </a:r>
          </a:p>
        </p:txBody>
      </p:sp>
      <p:sp>
        <p:nvSpPr>
          <p:cNvPr id="9225" name="WordArt 57"/>
          <p:cNvSpPr>
            <a:spLocks noChangeArrowheads="1" noChangeShapeType="1" noTextEdit="1"/>
          </p:cNvSpPr>
          <p:nvPr/>
        </p:nvSpPr>
        <p:spPr bwMode="auto">
          <a:xfrm>
            <a:off x="357158" y="5214950"/>
            <a:ext cx="214313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>
                <a:ln w="9525">
                  <a:solidFill>
                    <a:srgbClr val="00B200"/>
                  </a:solidFill>
                  <a:round/>
                  <a:headEnd/>
                  <a:tailEnd/>
                </a:ln>
                <a:solidFill>
                  <a:srgbClr val="00B200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9226" name="WordArt 58"/>
          <p:cNvSpPr>
            <a:spLocks noChangeArrowheads="1" noChangeShapeType="1" noTextEdit="1"/>
          </p:cNvSpPr>
          <p:nvPr/>
        </p:nvSpPr>
        <p:spPr bwMode="auto">
          <a:xfrm>
            <a:off x="1714480" y="2571744"/>
            <a:ext cx="215900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>
                <a:ln w="9525">
                  <a:solidFill>
                    <a:srgbClr val="00B200"/>
                  </a:solidFill>
                  <a:round/>
                  <a:headEnd/>
                  <a:tailEnd/>
                </a:ln>
                <a:solidFill>
                  <a:srgbClr val="00B200"/>
                </a:solidFill>
                <a:latin typeface="Arial"/>
                <a:cs typeface="Arial"/>
              </a:rPr>
              <a:t>С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214546" y="5143512"/>
            <a:ext cx="273050" cy="277813"/>
            <a:chOff x="2835" y="2976"/>
            <a:chExt cx="172" cy="175"/>
          </a:xfrm>
        </p:grpSpPr>
        <p:sp>
          <p:nvSpPr>
            <p:cNvPr id="9259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2835" y="2976"/>
              <a:ext cx="91" cy="1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b="1" kern="1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Н</a:t>
              </a:r>
            </a:p>
          </p:txBody>
        </p:sp>
        <p:sp>
          <p:nvSpPr>
            <p:cNvPr id="9260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2971" y="3067"/>
              <a:ext cx="36" cy="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b="1" kern="1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2143108" y="3000372"/>
            <a:ext cx="273050" cy="277813"/>
            <a:chOff x="2835" y="2976"/>
            <a:chExt cx="172" cy="175"/>
          </a:xfrm>
        </p:grpSpPr>
        <p:sp>
          <p:nvSpPr>
            <p:cNvPr id="9257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2835" y="2976"/>
              <a:ext cx="91" cy="1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 dirty="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Н</a:t>
              </a:r>
            </a:p>
          </p:txBody>
        </p:sp>
        <p:sp>
          <p:nvSpPr>
            <p:cNvPr id="9258" name="WordArt 64"/>
            <p:cNvSpPr>
              <a:spLocks noChangeArrowheads="1" noChangeShapeType="1" noTextEdit="1"/>
            </p:cNvSpPr>
            <p:nvPr/>
          </p:nvSpPr>
          <p:spPr bwMode="auto">
            <a:xfrm>
              <a:off x="2971" y="3067"/>
              <a:ext cx="36" cy="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b="1" kern="1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084240" y="3294063"/>
            <a:ext cx="273050" cy="277813"/>
            <a:chOff x="2835" y="2976"/>
            <a:chExt cx="172" cy="175"/>
          </a:xfrm>
        </p:grpSpPr>
        <p:sp>
          <p:nvSpPr>
            <p:cNvPr id="9255" name="WordArt 66"/>
            <p:cNvSpPr>
              <a:spLocks noChangeArrowheads="1" noChangeShapeType="1" noTextEdit="1"/>
            </p:cNvSpPr>
            <p:nvPr/>
          </p:nvSpPr>
          <p:spPr bwMode="auto">
            <a:xfrm>
              <a:off x="2835" y="2976"/>
              <a:ext cx="91" cy="1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b="1" kern="10" dirty="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Н</a:t>
              </a:r>
            </a:p>
          </p:txBody>
        </p:sp>
        <p:sp>
          <p:nvSpPr>
            <p:cNvPr id="9256" name="WordArt 67"/>
            <p:cNvSpPr>
              <a:spLocks noChangeArrowheads="1" noChangeShapeType="1" noTextEdit="1"/>
            </p:cNvSpPr>
            <p:nvPr/>
          </p:nvSpPr>
          <p:spPr bwMode="auto">
            <a:xfrm>
              <a:off x="2971" y="3067"/>
              <a:ext cx="36" cy="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b="1" kern="10">
                  <a:ln w="9525">
                    <a:solidFill>
                      <a:srgbClr val="9900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Arial"/>
                  <a:cs typeface="Arial"/>
                </a:rPr>
                <a:t>3</a:t>
              </a:r>
            </a:p>
          </p:txBody>
        </p:sp>
      </p:grpSp>
      <p:sp>
        <p:nvSpPr>
          <p:cNvPr id="12356" name="Oval 68"/>
          <p:cNvSpPr>
            <a:spLocks noChangeArrowheads="1"/>
          </p:cNvSpPr>
          <p:nvPr/>
        </p:nvSpPr>
        <p:spPr bwMode="auto">
          <a:xfrm>
            <a:off x="571472" y="528638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>
            <a:off x="1617642" y="292893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58" name="Oval 70"/>
          <p:cNvSpPr>
            <a:spLocks noChangeArrowheads="1"/>
          </p:cNvSpPr>
          <p:nvPr/>
        </p:nvSpPr>
        <p:spPr bwMode="auto">
          <a:xfrm>
            <a:off x="4214810" y="457200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62" name="Oval 74"/>
          <p:cNvSpPr>
            <a:spLocks noChangeArrowheads="1"/>
          </p:cNvSpPr>
          <p:nvPr/>
        </p:nvSpPr>
        <p:spPr bwMode="auto">
          <a:xfrm flipV="1">
            <a:off x="1714480" y="3475038"/>
            <a:ext cx="142875" cy="146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4500563" y="2781300"/>
            <a:ext cx="1584325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</a:rPr>
              <a:t>СН</a:t>
            </a:r>
            <a:r>
              <a:rPr lang="ru-RU" baseline="-25000">
                <a:solidFill>
                  <a:srgbClr val="000000"/>
                </a:solidFill>
              </a:rPr>
              <a:t>1</a:t>
            </a:r>
            <a:r>
              <a:rPr lang="ru-RU">
                <a:solidFill>
                  <a:srgbClr val="000000"/>
                </a:solidFill>
              </a:rPr>
              <a:t> - высота</a:t>
            </a:r>
          </a:p>
        </p:txBody>
      </p:sp>
      <p:sp>
        <p:nvSpPr>
          <p:cNvPr id="12368" name="AutoShape 80"/>
          <p:cNvSpPr>
            <a:spLocks noChangeArrowheads="1"/>
          </p:cNvSpPr>
          <p:nvPr/>
        </p:nvSpPr>
        <p:spPr bwMode="auto">
          <a:xfrm>
            <a:off x="6127750" y="2852738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6588125" y="2781300"/>
            <a:ext cx="1223963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СН</a:t>
            </a:r>
            <a:r>
              <a:rPr lang="ru-RU" baseline="-25000">
                <a:solidFill>
                  <a:srgbClr val="000000"/>
                </a:solidFill>
              </a:rPr>
              <a:t>1 </a:t>
            </a:r>
            <a:r>
              <a:rPr lang="ru-RU" b="1">
                <a:solidFill>
                  <a:srgbClr val="FF0000"/>
                </a:solidFill>
                <a:sym typeface="Symbol" pitchFamily="18" charset="2"/>
              </a:rPr>
              <a:t> </a:t>
            </a: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АВ</a:t>
            </a:r>
            <a:endParaRPr lang="ru-RU" baseline="-25000">
              <a:solidFill>
                <a:srgbClr val="000000"/>
              </a:solidFill>
            </a:endParaRPr>
          </a:p>
        </p:txBody>
      </p:sp>
      <p:grpSp>
        <p:nvGrpSpPr>
          <p:cNvPr id="5" name="Group 101"/>
          <p:cNvGrpSpPr>
            <a:grpSpLocks/>
          </p:cNvGrpSpPr>
          <p:nvPr/>
        </p:nvGrpSpPr>
        <p:grpSpPr bwMode="auto">
          <a:xfrm rot="19801814" flipH="1">
            <a:off x="1831253" y="4867128"/>
            <a:ext cx="257032" cy="190171"/>
            <a:chOff x="1264" y="2747"/>
            <a:chExt cx="107" cy="52"/>
          </a:xfrm>
        </p:grpSpPr>
        <p:sp>
          <p:nvSpPr>
            <p:cNvPr id="9253" name="Line 99"/>
            <p:cNvSpPr>
              <a:spLocks noChangeShapeType="1"/>
            </p:cNvSpPr>
            <p:nvPr/>
          </p:nvSpPr>
          <p:spPr bwMode="auto">
            <a:xfrm rot="239884" flipV="1">
              <a:off x="1264" y="2749"/>
              <a:ext cx="82" cy="24"/>
            </a:xfrm>
            <a:prstGeom prst="line">
              <a:avLst/>
            </a:prstGeom>
            <a:noFill/>
            <a:ln w="28575">
              <a:solidFill>
                <a:srgbClr val="E41AC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9254" name="Line 100"/>
            <p:cNvSpPr>
              <a:spLocks noChangeShapeType="1"/>
            </p:cNvSpPr>
            <p:nvPr/>
          </p:nvSpPr>
          <p:spPr bwMode="auto">
            <a:xfrm rot="21265144">
              <a:off x="1352" y="2747"/>
              <a:ext cx="19" cy="52"/>
            </a:xfrm>
            <a:prstGeom prst="line">
              <a:avLst/>
            </a:prstGeom>
            <a:noFill/>
            <a:ln w="28575">
              <a:solidFill>
                <a:srgbClr val="E41AC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1904410" y="3322700"/>
            <a:ext cx="222250" cy="144463"/>
            <a:chOff x="1156" y="1802"/>
            <a:chExt cx="140" cy="91"/>
          </a:xfrm>
        </p:grpSpPr>
        <p:sp>
          <p:nvSpPr>
            <p:cNvPr id="9249" name="Line 105"/>
            <p:cNvSpPr>
              <a:spLocks noChangeShapeType="1"/>
            </p:cNvSpPr>
            <p:nvPr/>
          </p:nvSpPr>
          <p:spPr bwMode="auto">
            <a:xfrm>
              <a:off x="1156" y="1842"/>
              <a:ext cx="91" cy="4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9250" name="Line 106"/>
            <p:cNvSpPr>
              <a:spLocks noChangeShapeType="1"/>
            </p:cNvSpPr>
            <p:nvPr/>
          </p:nvSpPr>
          <p:spPr bwMode="auto">
            <a:xfrm rot="110618" flipV="1">
              <a:off x="1251" y="1802"/>
              <a:ext cx="45" cy="9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4643438" y="3429000"/>
            <a:ext cx="1657350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</a:rPr>
              <a:t>АН</a:t>
            </a:r>
            <a:r>
              <a:rPr lang="ru-RU" baseline="-25000">
                <a:solidFill>
                  <a:srgbClr val="000000"/>
                </a:solidFill>
              </a:rPr>
              <a:t>2</a:t>
            </a:r>
            <a:r>
              <a:rPr lang="ru-RU">
                <a:solidFill>
                  <a:srgbClr val="000000"/>
                </a:solidFill>
              </a:rPr>
              <a:t> - высота</a:t>
            </a:r>
          </a:p>
        </p:txBody>
      </p:sp>
      <p:sp>
        <p:nvSpPr>
          <p:cNvPr id="12397" name="AutoShape 109"/>
          <p:cNvSpPr>
            <a:spLocks noChangeArrowheads="1"/>
          </p:cNvSpPr>
          <p:nvPr/>
        </p:nvSpPr>
        <p:spPr bwMode="auto">
          <a:xfrm>
            <a:off x="6343650" y="3500438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6804025" y="3429000"/>
            <a:ext cx="1439863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АН</a:t>
            </a:r>
            <a:r>
              <a:rPr lang="ru-RU" baseline="-25000">
                <a:solidFill>
                  <a:srgbClr val="000000"/>
                </a:solidFill>
              </a:rPr>
              <a:t>2 </a:t>
            </a:r>
            <a:r>
              <a:rPr lang="ru-RU" b="1">
                <a:solidFill>
                  <a:srgbClr val="FF0000"/>
                </a:solidFill>
                <a:sym typeface="Symbol" pitchFamily="18" charset="2"/>
              </a:rPr>
              <a:t> </a:t>
            </a: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ВС</a:t>
            </a:r>
            <a:endParaRPr lang="ru-RU" baseline="-25000">
              <a:solidFill>
                <a:srgbClr val="000000"/>
              </a:solidFill>
            </a:endParaRPr>
          </a:p>
        </p:txBody>
      </p:sp>
      <p:grpSp>
        <p:nvGrpSpPr>
          <p:cNvPr id="8" name="Group 113"/>
          <p:cNvGrpSpPr>
            <a:grpSpLocks/>
          </p:cNvGrpSpPr>
          <p:nvPr/>
        </p:nvGrpSpPr>
        <p:grpSpPr bwMode="auto">
          <a:xfrm rot="1657901">
            <a:off x="1468517" y="3460680"/>
            <a:ext cx="159114" cy="257245"/>
            <a:chOff x="921" y="1977"/>
            <a:chExt cx="58" cy="67"/>
          </a:xfrm>
        </p:grpSpPr>
        <p:sp>
          <p:nvSpPr>
            <p:cNvPr id="9247" name="Line 111"/>
            <p:cNvSpPr>
              <a:spLocks noChangeShapeType="1"/>
            </p:cNvSpPr>
            <p:nvPr/>
          </p:nvSpPr>
          <p:spPr bwMode="auto">
            <a:xfrm rot="20928579" flipH="1">
              <a:off x="966" y="1977"/>
              <a:ext cx="13" cy="6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9248" name="Line 112"/>
            <p:cNvSpPr>
              <a:spLocks noChangeShapeType="1"/>
            </p:cNvSpPr>
            <p:nvPr/>
          </p:nvSpPr>
          <p:spPr bwMode="auto">
            <a:xfrm rot="723289" flipV="1">
              <a:off x="921" y="2030"/>
              <a:ext cx="52" cy="14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5043516" y="4214818"/>
            <a:ext cx="1657350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</a:rPr>
              <a:t>ВН</a:t>
            </a:r>
            <a:r>
              <a:rPr lang="ru-RU" baseline="-25000">
                <a:solidFill>
                  <a:srgbClr val="000000"/>
                </a:solidFill>
              </a:rPr>
              <a:t>3</a:t>
            </a:r>
            <a:r>
              <a:rPr lang="ru-RU">
                <a:solidFill>
                  <a:srgbClr val="000000"/>
                </a:solidFill>
              </a:rPr>
              <a:t> - высота</a:t>
            </a:r>
          </a:p>
        </p:txBody>
      </p:sp>
      <p:sp>
        <p:nvSpPr>
          <p:cNvPr id="12404" name="AutoShape 116"/>
          <p:cNvSpPr>
            <a:spLocks noChangeArrowheads="1"/>
          </p:cNvSpPr>
          <p:nvPr/>
        </p:nvSpPr>
        <p:spPr bwMode="auto">
          <a:xfrm>
            <a:off x="6743728" y="4286256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7204103" y="4214818"/>
            <a:ext cx="1439863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ВН</a:t>
            </a:r>
            <a:r>
              <a:rPr lang="ru-RU" baseline="-25000">
                <a:solidFill>
                  <a:srgbClr val="000000"/>
                </a:solidFill>
              </a:rPr>
              <a:t>3 </a:t>
            </a:r>
            <a:r>
              <a:rPr lang="ru-RU" b="1">
                <a:solidFill>
                  <a:srgbClr val="FF0000"/>
                </a:solidFill>
                <a:sym typeface="Symbol" pitchFamily="18" charset="2"/>
              </a:rPr>
              <a:t> </a:t>
            </a:r>
            <a:r>
              <a:rPr lang="ru-RU" b="1">
                <a:solidFill>
                  <a:srgbClr val="000000"/>
                </a:solidFill>
                <a:sym typeface="Symbol" pitchFamily="18" charset="2"/>
              </a:rPr>
              <a:t>АС</a:t>
            </a:r>
            <a:endParaRPr lang="ru-RU" baseline="-25000">
              <a:solidFill>
                <a:srgbClr val="000000"/>
              </a:solidFill>
            </a:endParaRPr>
          </a:p>
        </p:txBody>
      </p:sp>
      <p:pic>
        <p:nvPicPr>
          <p:cNvPr id="9262" name="Picture 4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681" r="3209"/>
          <a:stretch>
            <a:fillRect/>
          </a:stretch>
        </p:blipFill>
        <p:spPr bwMode="auto">
          <a:xfrm rot="12679515">
            <a:off x="862354" y="3466489"/>
            <a:ext cx="2060827" cy="3895235"/>
          </a:xfrm>
          <a:prstGeom prst="rect">
            <a:avLst/>
          </a:prstGeom>
          <a:noFill/>
        </p:spPr>
      </p:pic>
      <p:pic>
        <p:nvPicPr>
          <p:cNvPr id="46" name="Picture 4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681" t="365" r="3274"/>
          <a:stretch>
            <a:fillRect/>
          </a:stretch>
        </p:blipFill>
        <p:spPr bwMode="auto">
          <a:xfrm rot="6823038" flipH="1">
            <a:off x="1631902" y="3382087"/>
            <a:ext cx="2355348" cy="3881002"/>
          </a:xfrm>
          <a:prstGeom prst="rect">
            <a:avLst/>
          </a:prstGeom>
          <a:noFill/>
        </p:spPr>
      </p:pic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681" r="2431" b="2329"/>
          <a:stretch>
            <a:fillRect/>
          </a:stretch>
        </p:blipFill>
        <p:spPr bwMode="auto">
          <a:xfrm rot="20869653" flipH="1">
            <a:off x="1735760" y="1098124"/>
            <a:ext cx="2012960" cy="380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468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750"/>
                            </p:stCondLst>
                            <p:childTnLst>
                              <p:par>
                                <p:cTn id="54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325" grpId="0" animBg="1"/>
      <p:bldP spid="12326" grpId="0" animBg="1"/>
      <p:bldP spid="12327" grpId="0" animBg="1"/>
      <p:bldP spid="12357" grpId="0" animBg="1"/>
      <p:bldP spid="12358" grpId="0" animBg="1"/>
      <p:bldP spid="12362" grpId="0" animBg="1"/>
      <p:bldP spid="12362" grpId="1" animBg="1"/>
      <p:bldP spid="12362" grpId="2" animBg="1"/>
      <p:bldP spid="12396" grpId="0" animBg="1"/>
      <p:bldP spid="12397" grpId="0" animBg="1"/>
      <p:bldP spid="12398" grpId="0" animBg="1"/>
      <p:bldP spid="12403" grpId="0" animBg="1"/>
      <p:bldP spid="12404" grpId="0" animBg="1"/>
      <p:bldP spid="124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/>
          <a:lstStyle/>
          <a:p>
            <a:pPr eaLnBrk="1" hangingPunct="1"/>
            <a:r>
              <a:rPr lang="ru-RU" sz="3200" smtClean="0"/>
              <a:t>Проведите высоты в прямоугольном треугольнике</a:t>
            </a:r>
          </a:p>
        </p:txBody>
      </p:sp>
      <p:sp>
        <p:nvSpPr>
          <p:cNvPr id="5" name="Прямоугольный треугольник 4"/>
          <p:cNvSpPr/>
          <p:nvPr/>
        </p:nvSpPr>
        <p:spPr bwMode="auto">
          <a:xfrm>
            <a:off x="2643188" y="2071688"/>
            <a:ext cx="4286250" cy="3643312"/>
          </a:xfrm>
          <a:prstGeom prst="rtTriangle">
            <a:avLst/>
          </a:prstGeom>
          <a:noFill/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 flipH="1">
            <a:off x="2701925" y="2109788"/>
            <a:ext cx="2357438" cy="3562350"/>
            <a:chOff x="2500298" y="571480"/>
            <a:chExt cx="3286148" cy="4062430"/>
          </a:xfrm>
        </p:grpSpPr>
        <p:sp>
          <p:nvSpPr>
            <p:cNvPr id="10270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0271" name="AutoShape 13"/>
            <p:cNvSpPr>
              <a:spLocks noChangeArrowheads="1"/>
            </p:cNvSpPr>
            <p:nvPr/>
          </p:nvSpPr>
          <p:spPr bwMode="auto">
            <a:xfrm flipH="1">
              <a:off x="3428992" y="1857364"/>
              <a:ext cx="2000264" cy="2286016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cxnSp>
        <p:nvCxnSpPr>
          <p:cNvPr id="10" name="Прямая соединительная линия 9"/>
          <p:cNvCxnSpPr>
            <a:stCxn id="5" idx="0"/>
            <a:endCxn id="5" idx="2"/>
          </p:cNvCxnSpPr>
          <p:nvPr/>
        </p:nvCxnSpPr>
        <p:spPr bwMode="auto">
          <a:xfrm rot="16200000" flipH="1">
            <a:off x="819944" y="3893344"/>
            <a:ext cx="36449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Группа 10"/>
          <p:cNvGrpSpPr>
            <a:grpSpLocks/>
          </p:cNvGrpSpPr>
          <p:nvPr/>
        </p:nvGrpSpPr>
        <p:grpSpPr bwMode="auto">
          <a:xfrm rot="-5400000" flipH="1" flipV="1">
            <a:off x="3679031" y="2342357"/>
            <a:ext cx="2357437" cy="4286250"/>
            <a:chOff x="2500298" y="571480"/>
            <a:chExt cx="3286148" cy="4062430"/>
          </a:xfrm>
        </p:grpSpPr>
        <p:sp>
          <p:nvSpPr>
            <p:cNvPr id="10268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0269" name="AutoShape 13"/>
            <p:cNvSpPr>
              <a:spLocks noChangeArrowheads="1"/>
            </p:cNvSpPr>
            <p:nvPr/>
          </p:nvSpPr>
          <p:spPr bwMode="auto">
            <a:xfrm flipH="1">
              <a:off x="3428992" y="1857364"/>
              <a:ext cx="2000264" cy="2286016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Группа 17"/>
          <p:cNvGrpSpPr>
            <a:grpSpLocks/>
          </p:cNvGrpSpPr>
          <p:nvPr/>
        </p:nvGrpSpPr>
        <p:grpSpPr bwMode="auto">
          <a:xfrm>
            <a:off x="2643188" y="5500688"/>
            <a:ext cx="214312" cy="214312"/>
            <a:chOff x="1000100" y="4000504"/>
            <a:chExt cx="429422" cy="429422"/>
          </a:xfrm>
        </p:grpSpPr>
        <p:cxnSp>
          <p:nvCxnSpPr>
            <p:cNvPr id="10266" name="Прямая соединительная линия 14"/>
            <p:cNvCxnSpPr>
              <a:cxnSpLocks noChangeShapeType="1"/>
            </p:cNvCxnSpPr>
            <p:nvPr/>
          </p:nvCxnSpPr>
          <p:spPr bwMode="auto">
            <a:xfrm>
              <a:off x="1000100" y="4000504"/>
              <a:ext cx="428628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67" name="Прямая соединительная линия 16"/>
            <p:cNvCxnSpPr>
              <a:cxnSpLocks noChangeShapeType="1"/>
            </p:cNvCxnSpPr>
            <p:nvPr/>
          </p:nvCxnSpPr>
          <p:spPr bwMode="auto">
            <a:xfrm rot="5400000">
              <a:off x="1214414" y="4214818"/>
              <a:ext cx="428628" cy="1588"/>
            </a:xfrm>
            <a:prstGeom prst="line">
              <a:avLst/>
            </a:prstGeom>
            <a:noFill/>
            <a:ln w="28575" algn="ctr">
              <a:solidFill>
                <a:srgbClr val="660066"/>
              </a:solidFill>
              <a:round/>
              <a:headEnd/>
              <a:tailEnd/>
            </a:ln>
          </p:spPr>
        </p:cxnSp>
      </p:grpSp>
      <p:cxnSp>
        <p:nvCxnSpPr>
          <p:cNvPr id="19" name="Прямая соединительная линия 18"/>
          <p:cNvCxnSpPr>
            <a:endCxn id="5" idx="4"/>
          </p:cNvCxnSpPr>
          <p:nvPr/>
        </p:nvCxnSpPr>
        <p:spPr bwMode="auto">
          <a:xfrm>
            <a:off x="2643188" y="5710238"/>
            <a:ext cx="4286250" cy="476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2643188" y="5500688"/>
            <a:ext cx="214312" cy="214312"/>
            <a:chOff x="1000100" y="4000504"/>
            <a:chExt cx="429422" cy="429422"/>
          </a:xfrm>
        </p:grpSpPr>
        <p:cxnSp>
          <p:nvCxnSpPr>
            <p:cNvPr id="10264" name="Прямая соединительная линия 21"/>
            <p:cNvCxnSpPr>
              <a:cxnSpLocks noChangeShapeType="1"/>
            </p:cNvCxnSpPr>
            <p:nvPr/>
          </p:nvCxnSpPr>
          <p:spPr bwMode="auto">
            <a:xfrm>
              <a:off x="1000100" y="4000504"/>
              <a:ext cx="428628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65" name="Прямая соединительная линия 22"/>
            <p:cNvCxnSpPr>
              <a:cxnSpLocks noChangeShapeType="1"/>
            </p:cNvCxnSpPr>
            <p:nvPr/>
          </p:nvCxnSpPr>
          <p:spPr bwMode="auto">
            <a:xfrm rot="5400000">
              <a:off x="1214414" y="4214818"/>
              <a:ext cx="428628" cy="1588"/>
            </a:xfrm>
            <a:prstGeom prst="line">
              <a:avLst/>
            </a:prstGeom>
            <a:noFill/>
            <a:ln w="28575" algn="ctr">
              <a:solidFill>
                <a:srgbClr val="660066"/>
              </a:solidFill>
              <a:round/>
              <a:headEnd/>
              <a:tailEnd/>
            </a:ln>
          </p:spPr>
        </p:cxnSp>
      </p:grpSp>
      <p:grpSp>
        <p:nvGrpSpPr>
          <p:cNvPr id="7" name="Группа 23"/>
          <p:cNvGrpSpPr>
            <a:grpSpLocks/>
          </p:cNvGrpSpPr>
          <p:nvPr/>
        </p:nvGrpSpPr>
        <p:grpSpPr bwMode="auto">
          <a:xfrm rot="2403361" flipH="1" flipV="1">
            <a:off x="2982913" y="3856038"/>
            <a:ext cx="2047875" cy="3802062"/>
            <a:chOff x="2500298" y="571480"/>
            <a:chExt cx="3286148" cy="4062430"/>
          </a:xfrm>
        </p:grpSpPr>
        <p:sp>
          <p:nvSpPr>
            <p:cNvPr id="10262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0263" name="AutoShape 13"/>
            <p:cNvSpPr>
              <a:spLocks noChangeArrowheads="1"/>
            </p:cNvSpPr>
            <p:nvPr/>
          </p:nvSpPr>
          <p:spPr bwMode="auto">
            <a:xfrm flipH="1">
              <a:off x="3428992" y="1857364"/>
              <a:ext cx="2000264" cy="2286016"/>
            </a:xfrm>
            <a:prstGeom prst="rtTriangle">
              <a:avLst/>
            </a:prstGeom>
            <a:noFill/>
            <a:ln w="76200" cmpd="tri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cxnSp>
        <p:nvCxnSpPr>
          <p:cNvPr id="28" name="Прямая соединительная линия 27"/>
          <p:cNvCxnSpPr>
            <a:stCxn id="5" idx="2"/>
          </p:cNvCxnSpPr>
          <p:nvPr/>
        </p:nvCxnSpPr>
        <p:spPr bwMode="auto">
          <a:xfrm rot="5400000" flipH="1" flipV="1">
            <a:off x="2464594" y="3750469"/>
            <a:ext cx="2143125" cy="178593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" name="Группа 28"/>
          <p:cNvGrpSpPr>
            <a:grpSpLocks/>
          </p:cNvGrpSpPr>
          <p:nvPr/>
        </p:nvGrpSpPr>
        <p:grpSpPr bwMode="auto">
          <a:xfrm rot="7707501">
            <a:off x="4332288" y="3644900"/>
            <a:ext cx="190500" cy="177800"/>
            <a:chOff x="1000104" y="4000499"/>
            <a:chExt cx="429418" cy="429427"/>
          </a:xfrm>
        </p:grpSpPr>
        <p:cxnSp>
          <p:nvCxnSpPr>
            <p:cNvPr id="10260" name="Прямая соединительная линия 29"/>
            <p:cNvCxnSpPr>
              <a:cxnSpLocks noChangeShapeType="1"/>
            </p:cNvCxnSpPr>
            <p:nvPr/>
          </p:nvCxnSpPr>
          <p:spPr bwMode="auto">
            <a:xfrm>
              <a:off x="1000104" y="4000499"/>
              <a:ext cx="428630" cy="1589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61" name="Прямая соединительная линия 30"/>
            <p:cNvCxnSpPr>
              <a:cxnSpLocks noChangeShapeType="1"/>
            </p:cNvCxnSpPr>
            <p:nvPr/>
          </p:nvCxnSpPr>
          <p:spPr bwMode="auto">
            <a:xfrm rot="5400000">
              <a:off x="1214414" y="4214818"/>
              <a:ext cx="428628" cy="1588"/>
            </a:xfrm>
            <a:prstGeom prst="line">
              <a:avLst/>
            </a:prstGeom>
            <a:noFill/>
            <a:ln w="28575" algn="ctr">
              <a:solidFill>
                <a:srgbClr val="660066"/>
              </a:solidFill>
              <a:round/>
              <a:headEnd/>
              <a:tailEnd/>
            </a:ln>
          </p:spPr>
        </p:cxnSp>
      </p:grpSp>
      <p:sp>
        <p:nvSpPr>
          <p:cNvPr id="10253" name="TextBox 31"/>
          <p:cNvSpPr txBox="1">
            <a:spLocks noChangeArrowheads="1"/>
          </p:cNvSpPr>
          <p:nvPr/>
        </p:nvSpPr>
        <p:spPr bwMode="auto">
          <a:xfrm>
            <a:off x="2357438" y="19288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254" name="TextBox 32"/>
          <p:cNvSpPr txBox="1">
            <a:spLocks noChangeArrowheads="1"/>
          </p:cNvSpPr>
          <p:nvPr/>
        </p:nvSpPr>
        <p:spPr bwMode="auto">
          <a:xfrm>
            <a:off x="2286000" y="55006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255" name="TextBox 33"/>
          <p:cNvSpPr txBox="1">
            <a:spLocks noChangeArrowheads="1"/>
          </p:cNvSpPr>
          <p:nvPr/>
        </p:nvSpPr>
        <p:spPr bwMode="auto">
          <a:xfrm>
            <a:off x="6858000" y="564356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00688" y="2000250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АС </a:t>
            </a:r>
            <a:r>
              <a:rPr lang="ru-RU" sz="2400" b="1">
                <a:solidFill>
                  <a:srgbClr val="000000"/>
                </a:solidFill>
                <a:sym typeface="Symbol" pitchFamily="18" charset="2"/>
              </a:rPr>
              <a:t> ВС </a:t>
            </a:r>
            <a:endParaRPr lang="ru-RU" sz="2400" b="1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00688" y="2643188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sym typeface="Symbol" pitchFamily="18" charset="2"/>
              </a:rPr>
              <a:t>ВС  </a:t>
            </a:r>
            <a:r>
              <a:rPr lang="ru-RU" sz="2400" b="1">
                <a:solidFill>
                  <a:srgbClr val="000000"/>
                </a:solidFill>
              </a:rPr>
              <a:t>АС 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57688" y="327342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Н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72125" y="3286125"/>
            <a:ext cx="250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sym typeface="Symbol" pitchFamily="18" charset="2"/>
              </a:rPr>
              <a:t>СН  </a:t>
            </a:r>
            <a:r>
              <a:rPr lang="ru-RU" sz="2400" b="1">
                <a:solidFill>
                  <a:srgbClr val="000000"/>
                </a:solidFill>
              </a:rPr>
              <a:t>АВ </a:t>
            </a:r>
          </a:p>
        </p:txBody>
      </p:sp>
    </p:spTree>
    <p:extLst>
      <p:ext uri="{BB962C8B-B14F-4D97-AF65-F5344CB8AC3E}">
        <p14:creationId xmlns:p14="http://schemas.microsoft.com/office/powerpoint/2010/main" val="254799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4357688" cy="1500187"/>
          </a:xfrm>
        </p:spPr>
        <p:txBody>
          <a:bodyPr/>
          <a:lstStyle/>
          <a:p>
            <a:pPr algn="l" eaLnBrk="1" hangingPunct="1"/>
            <a:r>
              <a:rPr lang="ru-RU" sz="3200" smtClean="0"/>
              <a:t>Проведите высоты в тупоугольном треугольнике</a:t>
            </a:r>
          </a:p>
        </p:txBody>
      </p:sp>
      <p:sp>
        <p:nvSpPr>
          <p:cNvPr id="11267" name="Полилиния 39"/>
          <p:cNvSpPr>
            <a:spLocks noChangeArrowheads="1"/>
          </p:cNvSpPr>
          <p:nvPr/>
        </p:nvSpPr>
        <p:spPr bwMode="auto">
          <a:xfrm rot="-3286093">
            <a:off x="3707607" y="4079081"/>
            <a:ext cx="2628900" cy="3427413"/>
          </a:xfrm>
          <a:custGeom>
            <a:avLst/>
            <a:gdLst>
              <a:gd name="T0" fmla="*/ 0 w 3145696"/>
              <a:gd name="T1" fmla="*/ 0 h 3184260"/>
              <a:gd name="T2" fmla="*/ 1326320 w 3145696"/>
              <a:gd name="T3" fmla="*/ 1781539 h 3184260"/>
              <a:gd name="T4" fmla="*/ 1534429 w 3145696"/>
              <a:gd name="T5" fmla="*/ 4275378 h 3184260"/>
              <a:gd name="T6" fmla="*/ 0 w 3145696"/>
              <a:gd name="T7" fmla="*/ 0 h 3184260"/>
              <a:gd name="T8" fmla="*/ 0 60000 65536"/>
              <a:gd name="T9" fmla="*/ 0 60000 65536"/>
              <a:gd name="T10" fmla="*/ 0 60000 65536"/>
              <a:gd name="T11" fmla="*/ 0 60000 65536"/>
              <a:gd name="T12" fmla="*/ 0 w 3145696"/>
              <a:gd name="T13" fmla="*/ 0 h 3184260"/>
              <a:gd name="T14" fmla="*/ 3145696 w 3145696"/>
              <a:gd name="T15" fmla="*/ 3184260 h 31842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45696" h="3184260">
                <a:moveTo>
                  <a:pt x="0" y="0"/>
                </a:moveTo>
                <a:lnTo>
                  <a:pt x="2719057" y="1326872"/>
                </a:lnTo>
                <a:lnTo>
                  <a:pt x="3145696" y="3184260"/>
                </a:lnTo>
                <a:lnTo>
                  <a:pt x="0" y="0"/>
                </a:lnTo>
                <a:close/>
              </a:path>
            </a:pathLst>
          </a:custGeom>
          <a:noFill/>
          <a:ln w="38100" algn="ctr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grpSp>
        <p:nvGrpSpPr>
          <p:cNvPr id="2" name="Группа 23"/>
          <p:cNvGrpSpPr/>
          <p:nvPr/>
        </p:nvGrpSpPr>
        <p:grpSpPr>
          <a:xfrm rot="10689262" flipH="1" flipV="1">
            <a:off x="3864160" y="3442142"/>
            <a:ext cx="1405575" cy="2359085"/>
            <a:chOff x="2500298" y="571480"/>
            <a:chExt cx="3286148" cy="4062430"/>
          </a:xfrm>
          <a:noFill/>
        </p:grpSpPr>
        <p:sp>
          <p:nvSpPr>
            <p:cNvPr id="25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26" name="AutoShape 13"/>
            <p:cNvSpPr>
              <a:spLocks noChangeArrowheads="1"/>
            </p:cNvSpPr>
            <p:nvPr/>
          </p:nvSpPr>
          <p:spPr bwMode="auto">
            <a:xfrm rot="21565617" flipH="1">
              <a:off x="3314992" y="1910654"/>
              <a:ext cx="2000264" cy="2286016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cxnSp>
        <p:nvCxnSpPr>
          <p:cNvPr id="8" name="Прямая соединительная линия 7"/>
          <p:cNvCxnSpPr>
            <a:stCxn id="11267" idx="1"/>
          </p:cNvCxnSpPr>
          <p:nvPr/>
        </p:nvCxnSpPr>
        <p:spPr bwMode="auto">
          <a:xfrm rot="17954080" flipH="1">
            <a:off x="4918075" y="5091113"/>
            <a:ext cx="841375" cy="469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Группа 12"/>
          <p:cNvGrpSpPr>
            <a:grpSpLocks/>
          </p:cNvGrpSpPr>
          <p:nvPr/>
        </p:nvGrpSpPr>
        <p:grpSpPr bwMode="auto">
          <a:xfrm rot="10668507">
            <a:off x="5334000" y="5595938"/>
            <a:ext cx="174625" cy="195262"/>
            <a:chOff x="1713686" y="1929596"/>
            <a:chExt cx="286546" cy="357984"/>
          </a:xfrm>
        </p:grpSpPr>
        <p:cxnSp>
          <p:nvCxnSpPr>
            <p:cNvPr id="11290" name="Прямая соединительная линия 9"/>
            <p:cNvCxnSpPr>
              <a:cxnSpLocks noChangeShapeType="1"/>
            </p:cNvCxnSpPr>
            <p:nvPr/>
          </p:nvCxnSpPr>
          <p:spPr bwMode="auto">
            <a:xfrm rot="5400000">
              <a:off x="1535885" y="2107397"/>
              <a:ext cx="35719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1" name="Прямая соединительная линия 11"/>
            <p:cNvCxnSpPr>
              <a:cxnSpLocks noChangeShapeType="1"/>
            </p:cNvCxnSpPr>
            <p:nvPr/>
          </p:nvCxnSpPr>
          <p:spPr bwMode="auto">
            <a:xfrm>
              <a:off x="1714480" y="2285992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5" name="Прямая соединительная линия 14"/>
          <p:cNvCxnSpPr/>
          <p:nvPr/>
        </p:nvCxnSpPr>
        <p:spPr bwMode="auto">
          <a:xfrm rot="15135262">
            <a:off x="3148013" y="1736725"/>
            <a:ext cx="4429125" cy="14827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/>
          <p:cNvCxnSpPr>
            <a:cxnSpLocks noChangeShapeType="1"/>
            <a:stCxn id="11267" idx="1"/>
          </p:cNvCxnSpPr>
          <p:nvPr/>
        </p:nvCxnSpPr>
        <p:spPr bwMode="auto">
          <a:xfrm rot="-3645920" flipH="1" flipV="1">
            <a:off x="4000500" y="2760663"/>
            <a:ext cx="117475" cy="2867025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pSp>
        <p:nvGrpSpPr>
          <p:cNvPr id="4" name="Группа 23"/>
          <p:cNvGrpSpPr/>
          <p:nvPr/>
        </p:nvGrpSpPr>
        <p:grpSpPr>
          <a:xfrm rot="1541729" flipH="1" flipV="1">
            <a:off x="3198925" y="4296258"/>
            <a:ext cx="1405575" cy="2359085"/>
            <a:chOff x="2500298" y="571480"/>
            <a:chExt cx="3286148" cy="4062430"/>
          </a:xfrm>
          <a:noFill/>
        </p:grpSpPr>
        <p:sp>
          <p:nvSpPr>
            <p:cNvPr id="20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21" name="AutoShape 13"/>
            <p:cNvSpPr>
              <a:spLocks noChangeArrowheads="1"/>
            </p:cNvSpPr>
            <p:nvPr/>
          </p:nvSpPr>
          <p:spPr bwMode="auto">
            <a:xfrm rot="21565617" flipH="1">
              <a:off x="3314992" y="1910654"/>
              <a:ext cx="2000264" cy="2286016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cxnSp>
        <p:nvCxnSpPr>
          <p:cNvPr id="28" name="Прямая соединительная линия 27"/>
          <p:cNvCxnSpPr/>
          <p:nvPr/>
        </p:nvCxnSpPr>
        <p:spPr bwMode="auto">
          <a:xfrm rot="7154080" flipH="1">
            <a:off x="2301081" y="4902994"/>
            <a:ext cx="2055813" cy="1174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Группа 41"/>
          <p:cNvGrpSpPr>
            <a:grpSpLocks/>
          </p:cNvGrpSpPr>
          <p:nvPr/>
        </p:nvGrpSpPr>
        <p:grpSpPr bwMode="auto">
          <a:xfrm rot="-9264655">
            <a:off x="3567113" y="3984625"/>
            <a:ext cx="176212" cy="169863"/>
            <a:chOff x="5357818" y="4929198"/>
            <a:chExt cx="286546" cy="215108"/>
          </a:xfrm>
        </p:grpSpPr>
        <p:cxnSp>
          <p:nvCxnSpPr>
            <p:cNvPr id="11288" name="Прямая соединительная линия 37"/>
            <p:cNvCxnSpPr>
              <a:cxnSpLocks noChangeShapeType="1"/>
            </p:cNvCxnSpPr>
            <p:nvPr/>
          </p:nvCxnSpPr>
          <p:spPr bwMode="auto">
            <a:xfrm>
              <a:off x="5357818" y="4929198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9" name="Прямая соединительная линия 39"/>
            <p:cNvCxnSpPr>
              <a:cxnSpLocks noChangeShapeType="1"/>
            </p:cNvCxnSpPr>
            <p:nvPr/>
          </p:nvCxnSpPr>
          <p:spPr bwMode="auto">
            <a:xfrm rot="5400000">
              <a:off x="5536413" y="5036355"/>
              <a:ext cx="21431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45" name="Прямая соединительная линия 44"/>
          <p:cNvCxnSpPr/>
          <p:nvPr/>
        </p:nvCxnSpPr>
        <p:spPr bwMode="auto">
          <a:xfrm rot="15135262">
            <a:off x="3248025" y="893763"/>
            <a:ext cx="2816225" cy="26797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cxnSpLocks noChangeShapeType="1"/>
            <a:stCxn id="11267" idx="1"/>
          </p:cNvCxnSpPr>
          <p:nvPr/>
        </p:nvCxnSpPr>
        <p:spPr bwMode="auto">
          <a:xfrm rot="7154080" flipH="1" flipV="1">
            <a:off x="5472907" y="3956843"/>
            <a:ext cx="1377950" cy="1116013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pSp>
        <p:nvGrpSpPr>
          <p:cNvPr id="6" name="Группа 23"/>
          <p:cNvGrpSpPr/>
          <p:nvPr/>
        </p:nvGrpSpPr>
        <p:grpSpPr>
          <a:xfrm rot="20353238" flipV="1">
            <a:off x="5632025" y="4580661"/>
            <a:ext cx="1451744" cy="2284060"/>
            <a:chOff x="2500298" y="571480"/>
            <a:chExt cx="3286148" cy="4062430"/>
          </a:xfrm>
          <a:noFill/>
        </p:grpSpPr>
        <p:sp>
          <p:nvSpPr>
            <p:cNvPr id="52" name="AutoShape 13"/>
            <p:cNvSpPr>
              <a:spLocks noChangeArrowheads="1"/>
            </p:cNvSpPr>
            <p:nvPr/>
          </p:nvSpPr>
          <p:spPr bwMode="auto">
            <a:xfrm flipH="1">
              <a:off x="2500298" y="571480"/>
              <a:ext cx="3286148" cy="4062430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 rot="21565617" flipH="1">
              <a:off x="3314992" y="1910654"/>
              <a:ext cx="2000264" cy="2286016"/>
            </a:xfrm>
            <a:prstGeom prst="rtTriangle">
              <a:avLst/>
            </a:prstGeom>
            <a:grpFill/>
            <a:ln w="76200" cmpd="tri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cxnSp>
        <p:nvCxnSpPr>
          <p:cNvPr id="55" name="Прямая соединительная линия 54"/>
          <p:cNvCxnSpPr>
            <a:cxnSpLocks noChangeShapeType="1"/>
            <a:stCxn id="11267" idx="2"/>
          </p:cNvCxnSpPr>
          <p:nvPr/>
        </p:nvCxnSpPr>
        <p:spPr bwMode="auto">
          <a:xfrm rot="17954080" flipV="1">
            <a:off x="6419057" y="4425156"/>
            <a:ext cx="996950" cy="1144587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</p:spPr>
      </p:cxnSp>
      <p:grpSp>
        <p:nvGrpSpPr>
          <p:cNvPr id="7" name="Группа 55"/>
          <p:cNvGrpSpPr>
            <a:grpSpLocks/>
          </p:cNvGrpSpPr>
          <p:nvPr/>
        </p:nvGrpSpPr>
        <p:grpSpPr bwMode="auto">
          <a:xfrm rot="-6578584">
            <a:off x="6712744" y="4261644"/>
            <a:ext cx="200025" cy="192087"/>
            <a:chOff x="1713686" y="1929596"/>
            <a:chExt cx="286546" cy="357984"/>
          </a:xfrm>
        </p:grpSpPr>
        <p:cxnSp>
          <p:nvCxnSpPr>
            <p:cNvPr id="11286" name="Прямая соединительная линия 56"/>
            <p:cNvCxnSpPr>
              <a:cxnSpLocks noChangeShapeType="1"/>
            </p:cNvCxnSpPr>
            <p:nvPr/>
          </p:nvCxnSpPr>
          <p:spPr bwMode="auto">
            <a:xfrm rot="5400000">
              <a:off x="1535885" y="2107397"/>
              <a:ext cx="35719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7" name="Прямая соединительная линия 57"/>
            <p:cNvCxnSpPr>
              <a:cxnSpLocks noChangeShapeType="1"/>
            </p:cNvCxnSpPr>
            <p:nvPr/>
          </p:nvCxnSpPr>
          <p:spPr bwMode="auto">
            <a:xfrm>
              <a:off x="1714480" y="2285992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59" name="Прямая соединительная линия 58"/>
          <p:cNvCxnSpPr/>
          <p:nvPr/>
        </p:nvCxnSpPr>
        <p:spPr bwMode="auto">
          <a:xfrm rot="4335262" flipH="1">
            <a:off x="3747294" y="2185194"/>
            <a:ext cx="4370387" cy="1619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282" name="TextBox 72"/>
          <p:cNvSpPr txBox="1">
            <a:spLocks noChangeArrowheads="1"/>
          </p:cNvSpPr>
          <p:nvPr/>
        </p:nvSpPr>
        <p:spPr bwMode="auto">
          <a:xfrm>
            <a:off x="2500313" y="578643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М</a:t>
            </a:r>
          </a:p>
        </p:txBody>
      </p:sp>
      <p:sp>
        <p:nvSpPr>
          <p:cNvPr id="11283" name="TextBox 73"/>
          <p:cNvSpPr txBox="1">
            <a:spLocks noChangeArrowheads="1"/>
          </p:cNvSpPr>
          <p:nvPr/>
        </p:nvSpPr>
        <p:spPr bwMode="auto">
          <a:xfrm>
            <a:off x="5286375" y="45005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Т</a:t>
            </a:r>
          </a:p>
        </p:txBody>
      </p:sp>
      <p:sp>
        <p:nvSpPr>
          <p:cNvPr id="11284" name="TextBox 74"/>
          <p:cNvSpPr txBox="1">
            <a:spLocks noChangeArrowheads="1"/>
          </p:cNvSpPr>
          <p:nvPr/>
        </p:nvSpPr>
        <p:spPr bwMode="auto">
          <a:xfrm>
            <a:off x="7143750" y="55721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76" name="Овал 75"/>
          <p:cNvSpPr>
            <a:spLocks noChangeArrowheads="1"/>
          </p:cNvSpPr>
          <p:nvPr/>
        </p:nvSpPr>
        <p:spPr bwMode="auto">
          <a:xfrm>
            <a:off x="5308600" y="690563"/>
            <a:ext cx="142875" cy="14287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0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6870700" cy="857232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Вопросы для повторения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12776"/>
            <a:ext cx="7696200" cy="3744416"/>
          </a:xfrm>
        </p:spPr>
        <p:txBody>
          <a:bodyPr/>
          <a:lstStyle/>
          <a:p>
            <a:r>
              <a:rPr lang="ru-RU" sz="2400" dirty="0" smtClean="0"/>
              <a:t>Какой отрезок называется перпендикуляром, проведенным из данной точки к данной прямой?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Какой отрезок называется высотой треугольника?</a:t>
            </a:r>
          </a:p>
          <a:p>
            <a:endParaRPr lang="ru-RU" sz="2400"/>
          </a:p>
          <a:p>
            <a:r>
              <a:rPr lang="ru-RU" sz="2400" smtClean="0"/>
              <a:t> </a:t>
            </a:r>
            <a:r>
              <a:rPr lang="ru-RU" sz="2400" dirty="0" smtClean="0"/>
              <a:t>Сколько высот имеет треугольник?</a:t>
            </a:r>
          </a:p>
        </p:txBody>
      </p:sp>
    </p:spTree>
    <p:extLst>
      <p:ext uri="{BB962C8B-B14F-4D97-AF65-F5344CB8AC3E}">
        <p14:creationId xmlns:p14="http://schemas.microsoft.com/office/powerpoint/2010/main" val="3608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203" r="8593"/>
          <a:stretch>
            <a:fillRect/>
          </a:stretch>
        </p:blipFill>
        <p:spPr bwMode="auto">
          <a:xfrm>
            <a:off x="0" y="0"/>
            <a:ext cx="9144000" cy="688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1763688" y="2276872"/>
            <a:ext cx="54543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>
                <a:ln w="1905"/>
                <a:gradFill>
                  <a:gsLst>
                    <a:gs pos="0">
                      <a:srgbClr val="E78A5C">
                        <a:shade val="20000"/>
                        <a:satMod val="200000"/>
                      </a:srgbClr>
                    </a:gs>
                    <a:gs pos="78000">
                      <a:srgbClr val="E78A5C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8A5C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Спасибо за внимание</a:t>
            </a:r>
            <a:endParaRPr lang="ru-RU" sz="6600" b="1" dirty="0">
              <a:ln w="1905"/>
              <a:gradFill>
                <a:gsLst>
                  <a:gs pos="0">
                    <a:srgbClr val="E78A5C">
                      <a:shade val="20000"/>
                      <a:satMod val="200000"/>
                    </a:srgbClr>
                  </a:gs>
                  <a:gs pos="78000">
                    <a:srgbClr val="E78A5C">
                      <a:tint val="90000"/>
                      <a:shade val="89000"/>
                      <a:satMod val="220000"/>
                    </a:srgbClr>
                  </a:gs>
                  <a:gs pos="100000">
                    <a:srgbClr val="E78A5C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104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доска и паучек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стель 8">
    <a:dk1>
      <a:srgbClr val="FF3300"/>
    </a:dk1>
    <a:lt1>
      <a:srgbClr val="FFFFFF"/>
    </a:lt1>
    <a:dk2>
      <a:srgbClr val="800000"/>
    </a:dk2>
    <a:lt2>
      <a:srgbClr val="FFFFCC"/>
    </a:lt2>
    <a:accent1>
      <a:srgbClr val="FF7C80"/>
    </a:accent1>
    <a:accent2>
      <a:srgbClr val="990000"/>
    </a:accent2>
    <a:accent3>
      <a:srgbClr val="C0AAAA"/>
    </a:accent3>
    <a:accent4>
      <a:srgbClr val="DADADA"/>
    </a:accent4>
    <a:accent5>
      <a:srgbClr val="FFBFC0"/>
    </a:accent5>
    <a:accent6>
      <a:srgbClr val="8A0000"/>
    </a:accent6>
    <a:hlink>
      <a:srgbClr val="FF66CC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206</Words>
  <Application>Microsoft Office PowerPoint</Application>
  <PresentationFormat>Экран (4:3)</PresentationFormat>
  <Paragraphs>59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Пастель</vt:lpstr>
      <vt:lpstr>доска и паучек</vt:lpstr>
      <vt:lpstr> Высоты треугольника </vt:lpstr>
      <vt:lpstr>Презентация PowerPoint</vt:lpstr>
      <vt:lpstr>Перпендикуляр к прямой</vt:lpstr>
      <vt:lpstr>Высоты треугольника</vt:lpstr>
      <vt:lpstr>Проведите высоты в прямоугольном треугольнике</vt:lpstr>
      <vt:lpstr>Проведите высоты в тупоугольном треугольнике</vt:lpstr>
      <vt:lpstr>Вопросы для повторения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Медианы, биссектрисы и высоты треугольника </dc:title>
  <dc:creator>Никитенко</dc:creator>
  <cp:lastModifiedBy>Ильины</cp:lastModifiedBy>
  <cp:revision>6</cp:revision>
  <dcterms:created xsi:type="dcterms:W3CDTF">2012-11-23T20:26:01Z</dcterms:created>
  <dcterms:modified xsi:type="dcterms:W3CDTF">2012-11-30T07:43:26Z</dcterms:modified>
</cp:coreProperties>
</file>