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3"/>
  </p:notesMasterIdLst>
  <p:sldIdLst>
    <p:sldId id="256" r:id="rId4"/>
    <p:sldId id="263" r:id="rId5"/>
    <p:sldId id="257" r:id="rId6"/>
    <p:sldId id="258" r:id="rId7"/>
    <p:sldId id="259" r:id="rId8"/>
    <p:sldId id="260" r:id="rId9"/>
    <p:sldId id="261" r:id="rId10"/>
    <p:sldId id="262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FB47D-B980-45EF-BE39-BAFC9C10DDE8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BD97D1-18F0-4F24-95B1-14EA227B3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124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5FF1CB-2E60-4CAA-8D42-293C98A3194F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 smtClean="0">
              <a:solidFill>
                <a:prstClr val="black"/>
              </a:solidFill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54C592-8DD3-461E-AC2B-95CEF0686253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 smtClean="0">
              <a:solidFill>
                <a:prstClr val="black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BBA7FE-D5C2-44FF-80C1-8E71CAA47063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 smtClean="0">
              <a:solidFill>
                <a:prstClr val="black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8AD7B9-35E5-47AB-8358-168A4B9A07FC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55AB22-EEF5-43F3-948D-DFB361F5E21E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 smtClean="0">
              <a:solidFill>
                <a:prstClr val="black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gif"/><Relationship Id="rId4" Type="http://schemas.openxmlformats.org/officeDocument/2006/relationships/image" Target="../media/image5.emf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solidFill>
                <a:srgbClr val="000000"/>
              </a:solidFill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000000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000000"/>
                </a:solidFill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000000"/>
                </a:solidFill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b="1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000000"/>
                </a:solidFill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000000"/>
                </a:solidFill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000000"/>
                </a:solidFill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b="1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732588" y="333375"/>
            <a:ext cx="1905000" cy="457200"/>
          </a:xfrm>
        </p:spPr>
        <p:txBody>
          <a:bodyPr/>
          <a:lstStyle>
            <a:lvl1pPr>
              <a:defRPr sz="1800" b="1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31391-FB99-4FB5-8AE7-2B203D7E7E7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643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5313E-F71E-4BA7-920A-8CC5A50CCD2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070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0E4DF-9E74-404C-9C51-A8AB254B18D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040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26640-644D-4E85-AD8B-15467288B23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966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87C8C-515C-44BD-9FE7-41F6CD21E3B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6234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92834-16F2-4269-8D7B-FF4AB87FA44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2056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4BF16-1FCC-4C90-A146-58FDB4410A8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1786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46EB0-4C67-4529-BE7F-F0B203D7853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847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ED5FE-20AB-4445-A779-79E82F11F1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6242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B4B78-6943-4170-AD78-7E07D24A271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9961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DB25E-A40B-46F2-9CB3-E05A770DFB8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243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 descr="Рисунок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85800"/>
            <a:ext cx="8839200" cy="563880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2133600" cy="476250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31391-FB99-4FB5-8AE7-2B203D7E7E79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914400" y="1219200"/>
            <a:ext cx="7315200" cy="4572000"/>
            <a:chOff x="96" y="509"/>
            <a:chExt cx="5328" cy="3567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252" y="509"/>
              <a:ext cx="630" cy="3548"/>
              <a:chOff x="252" y="509"/>
              <a:chExt cx="630" cy="3548"/>
            </a:xfrm>
          </p:grpSpPr>
          <p:sp>
            <p:nvSpPr>
              <p:cNvPr id="5131" name="Line 11"/>
              <p:cNvSpPr>
                <a:spLocks noChangeShapeType="1"/>
              </p:cNvSpPr>
              <p:nvPr/>
            </p:nvSpPr>
            <p:spPr bwMode="auto">
              <a:xfrm flipV="1">
                <a:off x="252" y="517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5132" name="Line 12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5133" name="Line 13"/>
              <p:cNvSpPr>
                <a:spLocks noChangeShapeType="1"/>
              </p:cNvSpPr>
              <p:nvPr/>
            </p:nvSpPr>
            <p:spPr bwMode="auto">
              <a:xfrm flipV="1">
                <a:off x="672" y="528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5134" name="Line 14"/>
              <p:cNvSpPr>
                <a:spLocks noChangeShapeType="1"/>
              </p:cNvSpPr>
              <p:nvPr/>
            </p:nvSpPr>
            <p:spPr bwMode="auto">
              <a:xfrm flipV="1">
                <a:off x="882" y="528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4" name="Group 15"/>
            <p:cNvGrpSpPr>
              <a:grpSpLocks/>
            </p:cNvGrpSpPr>
            <p:nvPr/>
          </p:nvGrpSpPr>
          <p:grpSpPr bwMode="auto">
            <a:xfrm rot="5400000">
              <a:off x="1162" y="-387"/>
              <a:ext cx="3195" cy="5328"/>
              <a:chOff x="1636" y="772"/>
              <a:chExt cx="3663" cy="4098"/>
            </a:xfrm>
          </p:grpSpPr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>
                <a:off x="1636" y="783"/>
                <a:ext cx="734" cy="4087"/>
                <a:chOff x="1636" y="783"/>
                <a:chExt cx="734" cy="4087"/>
              </a:xfrm>
            </p:grpSpPr>
            <p:sp>
              <p:nvSpPr>
                <p:cNvPr id="5137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1636" y="82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b="1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5138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882" y="783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b="1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5139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124" y="80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b="1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5140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370" y="818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b="1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  <p:grpSp>
            <p:nvGrpSpPr>
              <p:cNvPr id="6" name="Group 21"/>
              <p:cNvGrpSpPr>
                <a:grpSpLocks/>
              </p:cNvGrpSpPr>
              <p:nvPr/>
            </p:nvGrpSpPr>
            <p:grpSpPr bwMode="auto">
              <a:xfrm>
                <a:off x="2606" y="772"/>
                <a:ext cx="734" cy="4087"/>
                <a:chOff x="1636" y="783"/>
                <a:chExt cx="734" cy="4087"/>
              </a:xfrm>
            </p:grpSpPr>
            <p:sp>
              <p:nvSpPr>
                <p:cNvPr id="5142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636" y="82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b="1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5143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1882" y="783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b="1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5144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2124" y="80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b="1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5145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2370" y="818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b="1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  <p:grpSp>
            <p:nvGrpSpPr>
              <p:cNvPr id="7" name="Group 26"/>
              <p:cNvGrpSpPr>
                <a:grpSpLocks/>
              </p:cNvGrpSpPr>
              <p:nvPr/>
            </p:nvGrpSpPr>
            <p:grpSpPr bwMode="auto">
              <a:xfrm>
                <a:off x="3595" y="783"/>
                <a:ext cx="734" cy="4087"/>
                <a:chOff x="1636" y="783"/>
                <a:chExt cx="734" cy="4087"/>
              </a:xfrm>
            </p:grpSpPr>
            <p:sp>
              <p:nvSpPr>
                <p:cNvPr id="5147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1636" y="82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b="1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5148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1882" y="783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b="1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5149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2124" y="80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b="1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5150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2370" y="818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b="1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  <p:grpSp>
            <p:nvGrpSpPr>
              <p:cNvPr id="8" name="Group 31"/>
              <p:cNvGrpSpPr>
                <a:grpSpLocks/>
              </p:cNvGrpSpPr>
              <p:nvPr/>
            </p:nvGrpSpPr>
            <p:grpSpPr bwMode="auto">
              <a:xfrm>
                <a:off x="4565" y="772"/>
                <a:ext cx="734" cy="4087"/>
                <a:chOff x="1636" y="783"/>
                <a:chExt cx="734" cy="4087"/>
              </a:xfrm>
            </p:grpSpPr>
            <p:sp>
              <p:nvSpPr>
                <p:cNvPr id="5152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1636" y="82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b="1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5153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1882" y="783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b="1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5154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2124" y="80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b="1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5155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2370" y="818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b="1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</p:grpSp>
        <p:grpSp>
          <p:nvGrpSpPr>
            <p:cNvPr id="9" name="Group 36"/>
            <p:cNvGrpSpPr>
              <a:grpSpLocks/>
            </p:cNvGrpSpPr>
            <p:nvPr/>
          </p:nvGrpSpPr>
          <p:grpSpPr bwMode="auto">
            <a:xfrm>
              <a:off x="1104" y="528"/>
              <a:ext cx="630" cy="3548"/>
              <a:chOff x="252" y="509"/>
              <a:chExt cx="630" cy="3548"/>
            </a:xfrm>
          </p:grpSpPr>
          <p:sp>
            <p:nvSpPr>
              <p:cNvPr id="5157" name="Line 37"/>
              <p:cNvSpPr>
                <a:spLocks noChangeShapeType="1"/>
              </p:cNvSpPr>
              <p:nvPr/>
            </p:nvSpPr>
            <p:spPr bwMode="auto">
              <a:xfrm flipV="1">
                <a:off x="252" y="517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5158" name="Line 38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5159" name="Line 39"/>
              <p:cNvSpPr>
                <a:spLocks noChangeShapeType="1"/>
              </p:cNvSpPr>
              <p:nvPr/>
            </p:nvSpPr>
            <p:spPr bwMode="auto">
              <a:xfrm flipV="1">
                <a:off x="672" y="528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5160" name="Line 40"/>
              <p:cNvSpPr>
                <a:spLocks noChangeShapeType="1"/>
              </p:cNvSpPr>
              <p:nvPr/>
            </p:nvSpPr>
            <p:spPr bwMode="auto">
              <a:xfrm flipV="1">
                <a:off x="882" y="528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10" name="Group 41"/>
            <p:cNvGrpSpPr>
              <a:grpSpLocks/>
            </p:cNvGrpSpPr>
            <p:nvPr/>
          </p:nvGrpSpPr>
          <p:grpSpPr bwMode="auto">
            <a:xfrm>
              <a:off x="1968" y="528"/>
              <a:ext cx="630" cy="3548"/>
              <a:chOff x="252" y="509"/>
              <a:chExt cx="630" cy="3548"/>
            </a:xfrm>
          </p:grpSpPr>
          <p:sp>
            <p:nvSpPr>
              <p:cNvPr id="5162" name="Line 42"/>
              <p:cNvSpPr>
                <a:spLocks noChangeShapeType="1"/>
              </p:cNvSpPr>
              <p:nvPr/>
            </p:nvSpPr>
            <p:spPr bwMode="auto">
              <a:xfrm flipV="1">
                <a:off x="252" y="517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5163" name="Line 43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5164" name="Line 44"/>
              <p:cNvSpPr>
                <a:spLocks noChangeShapeType="1"/>
              </p:cNvSpPr>
              <p:nvPr/>
            </p:nvSpPr>
            <p:spPr bwMode="auto">
              <a:xfrm flipV="1">
                <a:off x="672" y="528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5165" name="Line 45"/>
              <p:cNvSpPr>
                <a:spLocks noChangeShapeType="1"/>
              </p:cNvSpPr>
              <p:nvPr/>
            </p:nvSpPr>
            <p:spPr bwMode="auto">
              <a:xfrm flipV="1">
                <a:off x="882" y="528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11" name="Group 46"/>
            <p:cNvGrpSpPr>
              <a:grpSpLocks/>
            </p:cNvGrpSpPr>
            <p:nvPr/>
          </p:nvGrpSpPr>
          <p:grpSpPr bwMode="auto">
            <a:xfrm>
              <a:off x="2832" y="528"/>
              <a:ext cx="630" cy="3548"/>
              <a:chOff x="252" y="509"/>
              <a:chExt cx="630" cy="3548"/>
            </a:xfrm>
          </p:grpSpPr>
          <p:sp>
            <p:nvSpPr>
              <p:cNvPr id="5167" name="Line 47"/>
              <p:cNvSpPr>
                <a:spLocks noChangeShapeType="1"/>
              </p:cNvSpPr>
              <p:nvPr/>
            </p:nvSpPr>
            <p:spPr bwMode="auto">
              <a:xfrm flipV="1">
                <a:off x="252" y="517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5168" name="Line 48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5169" name="Line 49"/>
              <p:cNvSpPr>
                <a:spLocks noChangeShapeType="1"/>
              </p:cNvSpPr>
              <p:nvPr/>
            </p:nvSpPr>
            <p:spPr bwMode="auto">
              <a:xfrm flipV="1">
                <a:off x="672" y="528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5170" name="Line 50"/>
              <p:cNvSpPr>
                <a:spLocks noChangeShapeType="1"/>
              </p:cNvSpPr>
              <p:nvPr/>
            </p:nvSpPr>
            <p:spPr bwMode="auto">
              <a:xfrm flipV="1">
                <a:off x="882" y="528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12" name="Group 51"/>
            <p:cNvGrpSpPr>
              <a:grpSpLocks/>
            </p:cNvGrpSpPr>
            <p:nvPr/>
          </p:nvGrpSpPr>
          <p:grpSpPr bwMode="auto">
            <a:xfrm>
              <a:off x="3659" y="528"/>
              <a:ext cx="630" cy="3548"/>
              <a:chOff x="252" y="509"/>
              <a:chExt cx="630" cy="3548"/>
            </a:xfrm>
          </p:grpSpPr>
          <p:sp>
            <p:nvSpPr>
              <p:cNvPr id="5172" name="Line 52"/>
              <p:cNvSpPr>
                <a:spLocks noChangeShapeType="1"/>
              </p:cNvSpPr>
              <p:nvPr/>
            </p:nvSpPr>
            <p:spPr bwMode="auto">
              <a:xfrm flipV="1">
                <a:off x="252" y="517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5173" name="Line 53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5174" name="Line 54"/>
              <p:cNvSpPr>
                <a:spLocks noChangeShapeType="1"/>
              </p:cNvSpPr>
              <p:nvPr/>
            </p:nvSpPr>
            <p:spPr bwMode="auto">
              <a:xfrm flipV="1">
                <a:off x="672" y="528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5175" name="Line 55"/>
              <p:cNvSpPr>
                <a:spLocks noChangeShapeType="1"/>
              </p:cNvSpPr>
              <p:nvPr/>
            </p:nvSpPr>
            <p:spPr bwMode="auto">
              <a:xfrm flipV="1">
                <a:off x="882" y="528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13" name="Group 56"/>
            <p:cNvGrpSpPr>
              <a:grpSpLocks/>
            </p:cNvGrpSpPr>
            <p:nvPr/>
          </p:nvGrpSpPr>
          <p:grpSpPr bwMode="auto">
            <a:xfrm>
              <a:off x="4505" y="528"/>
              <a:ext cx="630" cy="3548"/>
              <a:chOff x="252" y="509"/>
              <a:chExt cx="630" cy="3548"/>
            </a:xfrm>
          </p:grpSpPr>
          <p:sp>
            <p:nvSpPr>
              <p:cNvPr id="5177" name="Line 57"/>
              <p:cNvSpPr>
                <a:spLocks noChangeShapeType="1"/>
              </p:cNvSpPr>
              <p:nvPr/>
            </p:nvSpPr>
            <p:spPr bwMode="auto">
              <a:xfrm flipV="1">
                <a:off x="252" y="517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5178" name="Line 58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5179" name="Line 59"/>
              <p:cNvSpPr>
                <a:spLocks noChangeShapeType="1"/>
              </p:cNvSpPr>
              <p:nvPr/>
            </p:nvSpPr>
            <p:spPr bwMode="auto">
              <a:xfrm flipV="1">
                <a:off x="672" y="528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5180" name="Line 60"/>
              <p:cNvSpPr>
                <a:spLocks noChangeShapeType="1"/>
              </p:cNvSpPr>
              <p:nvPr/>
            </p:nvSpPr>
            <p:spPr bwMode="auto">
              <a:xfrm flipV="1">
                <a:off x="882" y="528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</p:grpSp>
      <p:sp>
        <p:nvSpPr>
          <p:cNvPr id="9404" name="AutoShape 3260"/>
          <p:cNvSpPr>
            <a:spLocks noChangeArrowheads="1"/>
          </p:cNvSpPr>
          <p:nvPr/>
        </p:nvSpPr>
        <p:spPr bwMode="auto">
          <a:xfrm>
            <a:off x="990600" y="5943600"/>
            <a:ext cx="7010400" cy="304800"/>
          </a:xfrm>
          <a:prstGeom prst="cube">
            <a:avLst>
              <a:gd name="adj" fmla="val 822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Comic Sans MS" pitchFamily="66" charset="0"/>
            </a:endParaRPr>
          </a:p>
        </p:txBody>
      </p:sp>
      <p:pic>
        <p:nvPicPr>
          <p:cNvPr id="9402" name="Picture 3258" descr="ED00184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5867400"/>
            <a:ext cx="609600" cy="266700"/>
          </a:xfrm>
          <a:prstGeom prst="rect">
            <a:avLst/>
          </a:prstGeom>
          <a:noFill/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9405" name="Picture 3261" descr="j029107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5903913" y="4987925"/>
            <a:ext cx="457200" cy="191135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9406" name="Picture 3262" descr="j030333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1295400"/>
            <a:ext cx="419100" cy="762000"/>
          </a:xfrm>
          <a:prstGeom prst="rect">
            <a:avLst/>
          </a:prstGeom>
          <a:noFill/>
        </p:spPr>
      </p:pic>
      <p:sp>
        <p:nvSpPr>
          <p:cNvPr id="9407" name="Rectangle 3263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408" name="Rectangle 3264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7163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5313E-F71E-4BA7-920A-8CC5A50CCD25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3728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0E4DF-9E74-404C-9C51-A8AB254B18D6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0011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26640-644D-4E85-AD8B-15467288B23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7750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87C8C-515C-44BD-9FE7-41F6CD21E3B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0756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92834-16F2-4269-8D7B-FF4AB87FA444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7237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4BF16-1FCC-4C90-A146-58FDB4410A8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997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46EB0-4C67-4529-BE7F-F0B203D7853F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4637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ED5FE-20AB-4445-A779-79E82F11F191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4530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B4B78-6943-4170-AD78-7E07D24A2716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8823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DB25E-A40B-46F2-9CB3-E05A770DFB8C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1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163972-7011-48AE-871C-1523FA57D0A6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17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717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solidFill>
                <a:srgbClr val="000000"/>
              </a:solidFill>
            </a:endParaRPr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717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000000"/>
                </a:solidFill>
              </a:endParaRPr>
            </a:p>
          </p:txBody>
        </p:sp>
        <p:sp>
          <p:nvSpPr>
            <p:cNvPr id="718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000000"/>
                </a:solidFill>
              </a:endParaRPr>
            </a:p>
          </p:txBody>
        </p:sp>
        <p:sp>
          <p:nvSpPr>
            <p:cNvPr id="718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000000"/>
                </a:solidFill>
              </a:endParaRPr>
            </a:p>
          </p:txBody>
        </p:sp>
        <p:sp>
          <p:nvSpPr>
            <p:cNvPr id="718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000000"/>
                </a:solidFill>
              </a:endParaRPr>
            </a:p>
          </p:txBody>
        </p:sp>
        <p:sp>
          <p:nvSpPr>
            <p:cNvPr id="718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000000"/>
                </a:solidFill>
              </a:endParaRPr>
            </a:p>
          </p:txBody>
        </p:sp>
        <p:sp>
          <p:nvSpPr>
            <p:cNvPr id="718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000000"/>
                </a:solidFill>
              </a:endParaRPr>
            </a:p>
          </p:txBody>
        </p:sp>
        <p:sp>
          <p:nvSpPr>
            <p:cNvPr id="718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000000"/>
                </a:solidFill>
              </a:endParaRPr>
            </a:p>
          </p:txBody>
        </p:sp>
        <p:sp>
          <p:nvSpPr>
            <p:cNvPr id="718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000000"/>
                </a:solidFill>
              </a:endParaRPr>
            </a:p>
          </p:txBody>
        </p:sp>
        <p:sp>
          <p:nvSpPr>
            <p:cNvPr id="718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000000"/>
                </a:solidFill>
              </a:endParaRPr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719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19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19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b="1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719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719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719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b="1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719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19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19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0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0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0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0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0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b="1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720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000000"/>
                </a:solidFill>
              </a:endParaRPr>
            </a:p>
          </p:txBody>
        </p:sp>
        <p:sp>
          <p:nvSpPr>
            <p:cNvPr id="720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000000"/>
                </a:solidFill>
              </a:endParaRPr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721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b="1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721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1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3" y="327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1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3" y="177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1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1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2" y="892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1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1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1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1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2" y="137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b="1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722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0565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163972-7011-48AE-871C-1523FA57D0A6}" type="slidenum">
              <a:rPr lang="ru-RU" b="1" smtClean="0">
                <a:solidFill>
                  <a:srgbClr val="000000"/>
                </a:solidFill>
                <a:latin typeface="Comic Sans MS" pitchFamily="66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381000" y="0"/>
            <a:ext cx="76200" cy="68580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rgbClr val="6633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Comic Sans MS" pitchFamily="66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28600" y="152400"/>
            <a:ext cx="982663" cy="836613"/>
            <a:chOff x="3552" y="2784"/>
            <a:chExt cx="619" cy="527"/>
          </a:xfrm>
        </p:grpSpPr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3586" y="2784"/>
              <a:ext cx="95" cy="123"/>
            </a:xfrm>
            <a:custGeom>
              <a:avLst/>
              <a:gdLst/>
              <a:ahLst/>
              <a:cxnLst>
                <a:cxn ang="0">
                  <a:pos x="92" y="114"/>
                </a:cxn>
                <a:cxn ang="0">
                  <a:pos x="78" y="105"/>
                </a:cxn>
                <a:cxn ang="0">
                  <a:pos x="62" y="85"/>
                </a:cxn>
                <a:cxn ang="0">
                  <a:pos x="46" y="62"/>
                </a:cxn>
                <a:cxn ang="0">
                  <a:pos x="30" y="33"/>
                </a:cxn>
                <a:cxn ang="0">
                  <a:pos x="24" y="6"/>
                </a:cxn>
                <a:cxn ang="0">
                  <a:pos x="24" y="0"/>
                </a:cxn>
                <a:cxn ang="0">
                  <a:pos x="22" y="0"/>
                </a:cxn>
                <a:cxn ang="0">
                  <a:pos x="14" y="2"/>
                </a:cxn>
                <a:cxn ang="0">
                  <a:pos x="3" y="6"/>
                </a:cxn>
                <a:cxn ang="0">
                  <a:pos x="0" y="6"/>
                </a:cxn>
                <a:cxn ang="0">
                  <a:pos x="0" y="11"/>
                </a:cxn>
                <a:cxn ang="0">
                  <a:pos x="11" y="29"/>
                </a:cxn>
                <a:cxn ang="0">
                  <a:pos x="27" y="60"/>
                </a:cxn>
                <a:cxn ang="0">
                  <a:pos x="43" y="85"/>
                </a:cxn>
                <a:cxn ang="0">
                  <a:pos x="76" y="116"/>
                </a:cxn>
                <a:cxn ang="0">
                  <a:pos x="84" y="123"/>
                </a:cxn>
                <a:cxn ang="0">
                  <a:pos x="95" y="121"/>
                </a:cxn>
                <a:cxn ang="0">
                  <a:pos x="92" y="114"/>
                </a:cxn>
              </a:cxnLst>
              <a:rect l="0" t="0" r="r" b="b"/>
              <a:pathLst>
                <a:path w="95" h="123">
                  <a:moveTo>
                    <a:pt x="92" y="114"/>
                  </a:moveTo>
                  <a:lnTo>
                    <a:pt x="78" y="105"/>
                  </a:lnTo>
                  <a:lnTo>
                    <a:pt x="62" y="85"/>
                  </a:lnTo>
                  <a:lnTo>
                    <a:pt x="46" y="62"/>
                  </a:lnTo>
                  <a:lnTo>
                    <a:pt x="30" y="33"/>
                  </a:lnTo>
                  <a:lnTo>
                    <a:pt x="24" y="6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3" y="6"/>
                  </a:lnTo>
                  <a:lnTo>
                    <a:pt x="0" y="6"/>
                  </a:lnTo>
                  <a:lnTo>
                    <a:pt x="0" y="11"/>
                  </a:lnTo>
                  <a:lnTo>
                    <a:pt x="11" y="29"/>
                  </a:lnTo>
                  <a:lnTo>
                    <a:pt x="27" y="60"/>
                  </a:lnTo>
                  <a:lnTo>
                    <a:pt x="43" y="85"/>
                  </a:lnTo>
                  <a:lnTo>
                    <a:pt x="76" y="116"/>
                  </a:lnTo>
                  <a:lnTo>
                    <a:pt x="84" y="123"/>
                  </a:lnTo>
                  <a:lnTo>
                    <a:pt x="95" y="121"/>
                  </a:lnTo>
                  <a:lnTo>
                    <a:pt x="92" y="114"/>
                  </a:lnTo>
                </a:path>
              </a:pathLst>
            </a:custGeom>
            <a:solidFill>
              <a:srgbClr val="AC3D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3552" y="2784"/>
              <a:ext cx="619" cy="527"/>
            </a:xfrm>
            <a:custGeom>
              <a:avLst/>
              <a:gdLst/>
              <a:ahLst/>
              <a:cxnLst>
                <a:cxn ang="0">
                  <a:pos x="78" y="128"/>
                </a:cxn>
                <a:cxn ang="0">
                  <a:pos x="13" y="193"/>
                </a:cxn>
                <a:cxn ang="0">
                  <a:pos x="0" y="229"/>
                </a:cxn>
                <a:cxn ang="0">
                  <a:pos x="16" y="224"/>
                </a:cxn>
                <a:cxn ang="0">
                  <a:pos x="3" y="256"/>
                </a:cxn>
                <a:cxn ang="0">
                  <a:pos x="32" y="372"/>
                </a:cxn>
                <a:cxn ang="0">
                  <a:pos x="70" y="433"/>
                </a:cxn>
                <a:cxn ang="0">
                  <a:pos x="92" y="397"/>
                </a:cxn>
                <a:cxn ang="0">
                  <a:pos x="124" y="388"/>
                </a:cxn>
                <a:cxn ang="0">
                  <a:pos x="151" y="453"/>
                </a:cxn>
                <a:cxn ang="0">
                  <a:pos x="173" y="448"/>
                </a:cxn>
                <a:cxn ang="0">
                  <a:pos x="238" y="527"/>
                </a:cxn>
                <a:cxn ang="0">
                  <a:pos x="249" y="435"/>
                </a:cxn>
                <a:cxn ang="0">
                  <a:pos x="262" y="433"/>
                </a:cxn>
                <a:cxn ang="0">
                  <a:pos x="276" y="381"/>
                </a:cxn>
                <a:cxn ang="0">
                  <a:pos x="324" y="401"/>
                </a:cxn>
                <a:cxn ang="0">
                  <a:pos x="373" y="473"/>
                </a:cxn>
                <a:cxn ang="0">
                  <a:pos x="378" y="457"/>
                </a:cxn>
                <a:cxn ang="0">
                  <a:pos x="408" y="455"/>
                </a:cxn>
                <a:cxn ang="0">
                  <a:pos x="421" y="435"/>
                </a:cxn>
                <a:cxn ang="0">
                  <a:pos x="462" y="430"/>
                </a:cxn>
                <a:cxn ang="0">
                  <a:pos x="505" y="455"/>
                </a:cxn>
                <a:cxn ang="0">
                  <a:pos x="538" y="450"/>
                </a:cxn>
                <a:cxn ang="0">
                  <a:pos x="548" y="441"/>
                </a:cxn>
                <a:cxn ang="0">
                  <a:pos x="519" y="386"/>
                </a:cxn>
                <a:cxn ang="0">
                  <a:pos x="516" y="372"/>
                </a:cxn>
                <a:cxn ang="0">
                  <a:pos x="489" y="325"/>
                </a:cxn>
                <a:cxn ang="0">
                  <a:pos x="508" y="303"/>
                </a:cxn>
                <a:cxn ang="0">
                  <a:pos x="548" y="294"/>
                </a:cxn>
                <a:cxn ang="0">
                  <a:pos x="548" y="282"/>
                </a:cxn>
                <a:cxn ang="0">
                  <a:pos x="513" y="278"/>
                </a:cxn>
                <a:cxn ang="0">
                  <a:pos x="424" y="224"/>
                </a:cxn>
                <a:cxn ang="0">
                  <a:pos x="432" y="211"/>
                </a:cxn>
                <a:cxn ang="0">
                  <a:pos x="457" y="204"/>
                </a:cxn>
                <a:cxn ang="0">
                  <a:pos x="513" y="193"/>
                </a:cxn>
                <a:cxn ang="0">
                  <a:pos x="538" y="202"/>
                </a:cxn>
                <a:cxn ang="0">
                  <a:pos x="532" y="179"/>
                </a:cxn>
                <a:cxn ang="0">
                  <a:pos x="573" y="166"/>
                </a:cxn>
                <a:cxn ang="0">
                  <a:pos x="619" y="128"/>
                </a:cxn>
                <a:cxn ang="0">
                  <a:pos x="562" y="141"/>
                </a:cxn>
                <a:cxn ang="0">
                  <a:pos x="538" y="112"/>
                </a:cxn>
                <a:cxn ang="0">
                  <a:pos x="519" y="110"/>
                </a:cxn>
                <a:cxn ang="0">
                  <a:pos x="492" y="92"/>
                </a:cxn>
                <a:cxn ang="0">
                  <a:pos x="519" y="52"/>
                </a:cxn>
                <a:cxn ang="0">
                  <a:pos x="497" y="54"/>
                </a:cxn>
                <a:cxn ang="0">
                  <a:pos x="424" y="72"/>
                </a:cxn>
                <a:cxn ang="0">
                  <a:pos x="348" y="59"/>
                </a:cxn>
                <a:cxn ang="0">
                  <a:pos x="348" y="43"/>
                </a:cxn>
                <a:cxn ang="0">
                  <a:pos x="386" y="27"/>
                </a:cxn>
                <a:cxn ang="0">
                  <a:pos x="397" y="5"/>
                </a:cxn>
                <a:cxn ang="0">
                  <a:pos x="346" y="9"/>
                </a:cxn>
                <a:cxn ang="0">
                  <a:pos x="284" y="5"/>
                </a:cxn>
                <a:cxn ang="0">
                  <a:pos x="251" y="20"/>
                </a:cxn>
                <a:cxn ang="0">
                  <a:pos x="257" y="7"/>
                </a:cxn>
                <a:cxn ang="0">
                  <a:pos x="240" y="3"/>
                </a:cxn>
                <a:cxn ang="0">
                  <a:pos x="154" y="34"/>
                </a:cxn>
                <a:cxn ang="0">
                  <a:pos x="119" y="83"/>
                </a:cxn>
              </a:cxnLst>
              <a:rect l="0" t="0" r="r" b="b"/>
              <a:pathLst>
                <a:path w="619" h="527">
                  <a:moveTo>
                    <a:pt x="113" y="108"/>
                  </a:moveTo>
                  <a:lnTo>
                    <a:pt x="103" y="112"/>
                  </a:lnTo>
                  <a:lnTo>
                    <a:pt x="78" y="128"/>
                  </a:lnTo>
                  <a:lnTo>
                    <a:pt x="59" y="141"/>
                  </a:lnTo>
                  <a:lnTo>
                    <a:pt x="32" y="166"/>
                  </a:lnTo>
                  <a:lnTo>
                    <a:pt x="13" y="193"/>
                  </a:lnTo>
                  <a:lnTo>
                    <a:pt x="0" y="215"/>
                  </a:lnTo>
                  <a:lnTo>
                    <a:pt x="0" y="224"/>
                  </a:lnTo>
                  <a:lnTo>
                    <a:pt x="0" y="229"/>
                  </a:lnTo>
                  <a:lnTo>
                    <a:pt x="8" y="224"/>
                  </a:lnTo>
                  <a:lnTo>
                    <a:pt x="13" y="224"/>
                  </a:lnTo>
                  <a:lnTo>
                    <a:pt x="16" y="224"/>
                  </a:lnTo>
                  <a:lnTo>
                    <a:pt x="19" y="229"/>
                  </a:lnTo>
                  <a:lnTo>
                    <a:pt x="16" y="233"/>
                  </a:lnTo>
                  <a:lnTo>
                    <a:pt x="3" y="256"/>
                  </a:lnTo>
                  <a:lnTo>
                    <a:pt x="0" y="291"/>
                  </a:lnTo>
                  <a:lnTo>
                    <a:pt x="13" y="336"/>
                  </a:lnTo>
                  <a:lnTo>
                    <a:pt x="32" y="372"/>
                  </a:lnTo>
                  <a:lnTo>
                    <a:pt x="49" y="390"/>
                  </a:lnTo>
                  <a:lnTo>
                    <a:pt x="62" y="408"/>
                  </a:lnTo>
                  <a:lnTo>
                    <a:pt x="70" y="433"/>
                  </a:lnTo>
                  <a:lnTo>
                    <a:pt x="78" y="430"/>
                  </a:lnTo>
                  <a:lnTo>
                    <a:pt x="86" y="410"/>
                  </a:lnTo>
                  <a:lnTo>
                    <a:pt x="92" y="397"/>
                  </a:lnTo>
                  <a:lnTo>
                    <a:pt x="100" y="386"/>
                  </a:lnTo>
                  <a:lnTo>
                    <a:pt x="111" y="381"/>
                  </a:lnTo>
                  <a:lnTo>
                    <a:pt x="124" y="388"/>
                  </a:lnTo>
                  <a:lnTo>
                    <a:pt x="132" y="401"/>
                  </a:lnTo>
                  <a:lnTo>
                    <a:pt x="138" y="433"/>
                  </a:lnTo>
                  <a:lnTo>
                    <a:pt x="151" y="453"/>
                  </a:lnTo>
                  <a:lnTo>
                    <a:pt x="159" y="464"/>
                  </a:lnTo>
                  <a:lnTo>
                    <a:pt x="165" y="459"/>
                  </a:lnTo>
                  <a:lnTo>
                    <a:pt x="173" y="448"/>
                  </a:lnTo>
                  <a:lnTo>
                    <a:pt x="184" y="468"/>
                  </a:lnTo>
                  <a:lnTo>
                    <a:pt x="197" y="489"/>
                  </a:lnTo>
                  <a:lnTo>
                    <a:pt x="238" y="527"/>
                  </a:lnTo>
                  <a:lnTo>
                    <a:pt x="232" y="500"/>
                  </a:lnTo>
                  <a:lnTo>
                    <a:pt x="235" y="473"/>
                  </a:lnTo>
                  <a:lnTo>
                    <a:pt x="249" y="435"/>
                  </a:lnTo>
                  <a:lnTo>
                    <a:pt x="249" y="433"/>
                  </a:lnTo>
                  <a:lnTo>
                    <a:pt x="257" y="435"/>
                  </a:lnTo>
                  <a:lnTo>
                    <a:pt x="262" y="433"/>
                  </a:lnTo>
                  <a:lnTo>
                    <a:pt x="262" y="412"/>
                  </a:lnTo>
                  <a:lnTo>
                    <a:pt x="265" y="397"/>
                  </a:lnTo>
                  <a:lnTo>
                    <a:pt x="276" y="381"/>
                  </a:lnTo>
                  <a:lnTo>
                    <a:pt x="289" y="377"/>
                  </a:lnTo>
                  <a:lnTo>
                    <a:pt x="297" y="377"/>
                  </a:lnTo>
                  <a:lnTo>
                    <a:pt x="324" y="401"/>
                  </a:lnTo>
                  <a:lnTo>
                    <a:pt x="343" y="426"/>
                  </a:lnTo>
                  <a:lnTo>
                    <a:pt x="365" y="459"/>
                  </a:lnTo>
                  <a:lnTo>
                    <a:pt x="373" y="473"/>
                  </a:lnTo>
                  <a:lnTo>
                    <a:pt x="375" y="473"/>
                  </a:lnTo>
                  <a:lnTo>
                    <a:pt x="378" y="468"/>
                  </a:lnTo>
                  <a:lnTo>
                    <a:pt x="378" y="457"/>
                  </a:lnTo>
                  <a:lnTo>
                    <a:pt x="384" y="453"/>
                  </a:lnTo>
                  <a:lnTo>
                    <a:pt x="394" y="450"/>
                  </a:lnTo>
                  <a:lnTo>
                    <a:pt x="408" y="455"/>
                  </a:lnTo>
                  <a:lnTo>
                    <a:pt x="413" y="453"/>
                  </a:lnTo>
                  <a:lnTo>
                    <a:pt x="416" y="450"/>
                  </a:lnTo>
                  <a:lnTo>
                    <a:pt x="421" y="435"/>
                  </a:lnTo>
                  <a:lnTo>
                    <a:pt x="432" y="430"/>
                  </a:lnTo>
                  <a:lnTo>
                    <a:pt x="448" y="428"/>
                  </a:lnTo>
                  <a:lnTo>
                    <a:pt x="462" y="430"/>
                  </a:lnTo>
                  <a:lnTo>
                    <a:pt x="494" y="450"/>
                  </a:lnTo>
                  <a:lnTo>
                    <a:pt x="500" y="455"/>
                  </a:lnTo>
                  <a:lnTo>
                    <a:pt x="505" y="455"/>
                  </a:lnTo>
                  <a:lnTo>
                    <a:pt x="513" y="444"/>
                  </a:lnTo>
                  <a:lnTo>
                    <a:pt x="519" y="444"/>
                  </a:lnTo>
                  <a:lnTo>
                    <a:pt x="538" y="450"/>
                  </a:lnTo>
                  <a:lnTo>
                    <a:pt x="551" y="455"/>
                  </a:lnTo>
                  <a:lnTo>
                    <a:pt x="567" y="464"/>
                  </a:lnTo>
                  <a:lnTo>
                    <a:pt x="548" y="441"/>
                  </a:lnTo>
                  <a:lnTo>
                    <a:pt x="527" y="415"/>
                  </a:lnTo>
                  <a:lnTo>
                    <a:pt x="513" y="392"/>
                  </a:lnTo>
                  <a:lnTo>
                    <a:pt x="519" y="386"/>
                  </a:lnTo>
                  <a:lnTo>
                    <a:pt x="527" y="386"/>
                  </a:lnTo>
                  <a:lnTo>
                    <a:pt x="527" y="381"/>
                  </a:lnTo>
                  <a:lnTo>
                    <a:pt x="516" y="372"/>
                  </a:lnTo>
                  <a:lnTo>
                    <a:pt x="502" y="361"/>
                  </a:lnTo>
                  <a:lnTo>
                    <a:pt x="494" y="345"/>
                  </a:lnTo>
                  <a:lnTo>
                    <a:pt x="489" y="325"/>
                  </a:lnTo>
                  <a:lnTo>
                    <a:pt x="489" y="312"/>
                  </a:lnTo>
                  <a:lnTo>
                    <a:pt x="500" y="305"/>
                  </a:lnTo>
                  <a:lnTo>
                    <a:pt x="508" y="303"/>
                  </a:lnTo>
                  <a:lnTo>
                    <a:pt x="527" y="303"/>
                  </a:lnTo>
                  <a:lnTo>
                    <a:pt x="538" y="298"/>
                  </a:lnTo>
                  <a:lnTo>
                    <a:pt x="548" y="294"/>
                  </a:lnTo>
                  <a:lnTo>
                    <a:pt x="554" y="287"/>
                  </a:lnTo>
                  <a:lnTo>
                    <a:pt x="554" y="282"/>
                  </a:lnTo>
                  <a:lnTo>
                    <a:pt x="548" y="282"/>
                  </a:lnTo>
                  <a:lnTo>
                    <a:pt x="543" y="282"/>
                  </a:lnTo>
                  <a:lnTo>
                    <a:pt x="532" y="282"/>
                  </a:lnTo>
                  <a:lnTo>
                    <a:pt x="513" y="278"/>
                  </a:lnTo>
                  <a:lnTo>
                    <a:pt x="478" y="258"/>
                  </a:lnTo>
                  <a:lnTo>
                    <a:pt x="435" y="231"/>
                  </a:lnTo>
                  <a:lnTo>
                    <a:pt x="424" y="224"/>
                  </a:lnTo>
                  <a:lnTo>
                    <a:pt x="421" y="220"/>
                  </a:lnTo>
                  <a:lnTo>
                    <a:pt x="424" y="215"/>
                  </a:lnTo>
                  <a:lnTo>
                    <a:pt x="432" y="211"/>
                  </a:lnTo>
                  <a:lnTo>
                    <a:pt x="438" y="213"/>
                  </a:lnTo>
                  <a:lnTo>
                    <a:pt x="451" y="209"/>
                  </a:lnTo>
                  <a:lnTo>
                    <a:pt x="457" y="204"/>
                  </a:lnTo>
                  <a:lnTo>
                    <a:pt x="478" y="195"/>
                  </a:lnTo>
                  <a:lnTo>
                    <a:pt x="500" y="195"/>
                  </a:lnTo>
                  <a:lnTo>
                    <a:pt x="513" y="193"/>
                  </a:lnTo>
                  <a:lnTo>
                    <a:pt x="519" y="193"/>
                  </a:lnTo>
                  <a:lnTo>
                    <a:pt x="532" y="200"/>
                  </a:lnTo>
                  <a:lnTo>
                    <a:pt x="538" y="202"/>
                  </a:lnTo>
                  <a:lnTo>
                    <a:pt x="540" y="197"/>
                  </a:lnTo>
                  <a:lnTo>
                    <a:pt x="532" y="182"/>
                  </a:lnTo>
                  <a:lnTo>
                    <a:pt x="532" y="179"/>
                  </a:lnTo>
                  <a:lnTo>
                    <a:pt x="538" y="175"/>
                  </a:lnTo>
                  <a:lnTo>
                    <a:pt x="548" y="173"/>
                  </a:lnTo>
                  <a:lnTo>
                    <a:pt x="573" y="166"/>
                  </a:lnTo>
                  <a:lnTo>
                    <a:pt x="605" y="148"/>
                  </a:lnTo>
                  <a:lnTo>
                    <a:pt x="616" y="137"/>
                  </a:lnTo>
                  <a:lnTo>
                    <a:pt x="619" y="128"/>
                  </a:lnTo>
                  <a:lnTo>
                    <a:pt x="605" y="137"/>
                  </a:lnTo>
                  <a:lnTo>
                    <a:pt x="592" y="139"/>
                  </a:lnTo>
                  <a:lnTo>
                    <a:pt x="562" y="141"/>
                  </a:lnTo>
                  <a:lnTo>
                    <a:pt x="546" y="132"/>
                  </a:lnTo>
                  <a:lnTo>
                    <a:pt x="540" y="128"/>
                  </a:lnTo>
                  <a:lnTo>
                    <a:pt x="538" y="112"/>
                  </a:lnTo>
                  <a:lnTo>
                    <a:pt x="532" y="108"/>
                  </a:lnTo>
                  <a:lnTo>
                    <a:pt x="524" y="110"/>
                  </a:lnTo>
                  <a:lnTo>
                    <a:pt x="519" y="110"/>
                  </a:lnTo>
                  <a:lnTo>
                    <a:pt x="519" y="108"/>
                  </a:lnTo>
                  <a:lnTo>
                    <a:pt x="497" y="97"/>
                  </a:lnTo>
                  <a:lnTo>
                    <a:pt x="492" y="92"/>
                  </a:lnTo>
                  <a:lnTo>
                    <a:pt x="497" y="88"/>
                  </a:lnTo>
                  <a:lnTo>
                    <a:pt x="513" y="65"/>
                  </a:lnTo>
                  <a:lnTo>
                    <a:pt x="519" y="52"/>
                  </a:lnTo>
                  <a:lnTo>
                    <a:pt x="516" y="43"/>
                  </a:lnTo>
                  <a:lnTo>
                    <a:pt x="508" y="47"/>
                  </a:lnTo>
                  <a:lnTo>
                    <a:pt x="497" y="54"/>
                  </a:lnTo>
                  <a:lnTo>
                    <a:pt x="478" y="65"/>
                  </a:lnTo>
                  <a:lnTo>
                    <a:pt x="465" y="67"/>
                  </a:lnTo>
                  <a:lnTo>
                    <a:pt x="424" y="72"/>
                  </a:lnTo>
                  <a:lnTo>
                    <a:pt x="392" y="67"/>
                  </a:lnTo>
                  <a:lnTo>
                    <a:pt x="365" y="63"/>
                  </a:lnTo>
                  <a:lnTo>
                    <a:pt x="348" y="59"/>
                  </a:lnTo>
                  <a:lnTo>
                    <a:pt x="343" y="54"/>
                  </a:lnTo>
                  <a:lnTo>
                    <a:pt x="343" y="50"/>
                  </a:lnTo>
                  <a:lnTo>
                    <a:pt x="348" y="43"/>
                  </a:lnTo>
                  <a:lnTo>
                    <a:pt x="359" y="43"/>
                  </a:lnTo>
                  <a:lnTo>
                    <a:pt x="373" y="36"/>
                  </a:lnTo>
                  <a:lnTo>
                    <a:pt x="386" y="27"/>
                  </a:lnTo>
                  <a:lnTo>
                    <a:pt x="403" y="9"/>
                  </a:lnTo>
                  <a:lnTo>
                    <a:pt x="403" y="5"/>
                  </a:lnTo>
                  <a:lnTo>
                    <a:pt x="397" y="5"/>
                  </a:lnTo>
                  <a:lnTo>
                    <a:pt x="389" y="11"/>
                  </a:lnTo>
                  <a:lnTo>
                    <a:pt x="378" y="14"/>
                  </a:lnTo>
                  <a:lnTo>
                    <a:pt x="346" y="9"/>
                  </a:lnTo>
                  <a:lnTo>
                    <a:pt x="319" y="5"/>
                  </a:lnTo>
                  <a:lnTo>
                    <a:pt x="300" y="3"/>
                  </a:lnTo>
                  <a:lnTo>
                    <a:pt x="284" y="5"/>
                  </a:lnTo>
                  <a:lnTo>
                    <a:pt x="273" y="9"/>
                  </a:lnTo>
                  <a:lnTo>
                    <a:pt x="265" y="14"/>
                  </a:lnTo>
                  <a:lnTo>
                    <a:pt x="251" y="20"/>
                  </a:lnTo>
                  <a:lnTo>
                    <a:pt x="249" y="18"/>
                  </a:lnTo>
                  <a:lnTo>
                    <a:pt x="251" y="14"/>
                  </a:lnTo>
                  <a:lnTo>
                    <a:pt x="257" y="7"/>
                  </a:lnTo>
                  <a:lnTo>
                    <a:pt x="257" y="5"/>
                  </a:lnTo>
                  <a:lnTo>
                    <a:pt x="254" y="0"/>
                  </a:lnTo>
                  <a:lnTo>
                    <a:pt x="240" y="3"/>
                  </a:lnTo>
                  <a:lnTo>
                    <a:pt x="205" y="11"/>
                  </a:lnTo>
                  <a:lnTo>
                    <a:pt x="176" y="25"/>
                  </a:lnTo>
                  <a:lnTo>
                    <a:pt x="154" y="34"/>
                  </a:lnTo>
                  <a:lnTo>
                    <a:pt x="138" y="47"/>
                  </a:lnTo>
                  <a:lnTo>
                    <a:pt x="124" y="65"/>
                  </a:lnTo>
                  <a:lnTo>
                    <a:pt x="119" y="83"/>
                  </a:lnTo>
                  <a:lnTo>
                    <a:pt x="119" y="97"/>
                  </a:lnTo>
                  <a:lnTo>
                    <a:pt x="113" y="108"/>
                  </a:lnTo>
                </a:path>
              </a:pathLst>
            </a:custGeom>
            <a:gradFill rotWithShape="1">
              <a:gsLst>
                <a:gs pos="0">
                  <a:srgbClr val="FF9900"/>
                </a:gs>
                <a:gs pos="100000">
                  <a:srgbClr val="AC3D00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3648" y="2880"/>
              <a:ext cx="413" cy="3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31"/>
                </a:cxn>
                <a:cxn ang="0">
                  <a:pos x="103" y="87"/>
                </a:cxn>
                <a:cxn ang="0">
                  <a:pos x="167" y="141"/>
                </a:cxn>
                <a:cxn ang="0">
                  <a:pos x="219" y="179"/>
                </a:cxn>
                <a:cxn ang="0">
                  <a:pos x="248" y="208"/>
                </a:cxn>
                <a:cxn ang="0">
                  <a:pos x="259" y="215"/>
                </a:cxn>
                <a:cxn ang="0">
                  <a:pos x="286" y="237"/>
                </a:cxn>
                <a:cxn ang="0">
                  <a:pos x="313" y="264"/>
                </a:cxn>
                <a:cxn ang="0">
                  <a:pos x="340" y="284"/>
                </a:cxn>
                <a:cxn ang="0">
                  <a:pos x="373" y="309"/>
                </a:cxn>
                <a:cxn ang="0">
                  <a:pos x="413" y="333"/>
                </a:cxn>
              </a:cxnLst>
              <a:rect l="0" t="0" r="r" b="b"/>
              <a:pathLst>
                <a:path w="413" h="333">
                  <a:moveTo>
                    <a:pt x="0" y="0"/>
                  </a:moveTo>
                  <a:lnTo>
                    <a:pt x="35" y="31"/>
                  </a:lnTo>
                  <a:lnTo>
                    <a:pt x="103" y="87"/>
                  </a:lnTo>
                  <a:lnTo>
                    <a:pt x="167" y="141"/>
                  </a:lnTo>
                  <a:lnTo>
                    <a:pt x="219" y="179"/>
                  </a:lnTo>
                  <a:lnTo>
                    <a:pt x="248" y="208"/>
                  </a:lnTo>
                  <a:lnTo>
                    <a:pt x="259" y="215"/>
                  </a:lnTo>
                  <a:lnTo>
                    <a:pt x="286" y="237"/>
                  </a:lnTo>
                  <a:lnTo>
                    <a:pt x="313" y="264"/>
                  </a:lnTo>
                  <a:lnTo>
                    <a:pt x="340" y="284"/>
                  </a:lnTo>
                  <a:lnTo>
                    <a:pt x="373" y="309"/>
                  </a:lnTo>
                  <a:lnTo>
                    <a:pt x="413" y="333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3936" y="3120"/>
              <a:ext cx="72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24" y="0"/>
                </a:cxn>
                <a:cxn ang="0">
                  <a:pos x="43" y="7"/>
                </a:cxn>
                <a:cxn ang="0">
                  <a:pos x="59" y="11"/>
                </a:cxn>
                <a:cxn ang="0">
                  <a:pos x="72" y="11"/>
                </a:cxn>
              </a:cxnLst>
              <a:rect l="0" t="0" r="r" b="b"/>
              <a:pathLst>
                <a:path w="72" h="11">
                  <a:moveTo>
                    <a:pt x="0" y="0"/>
                  </a:moveTo>
                  <a:lnTo>
                    <a:pt x="16" y="0"/>
                  </a:lnTo>
                  <a:lnTo>
                    <a:pt x="24" y="0"/>
                  </a:lnTo>
                  <a:lnTo>
                    <a:pt x="43" y="7"/>
                  </a:lnTo>
                  <a:lnTo>
                    <a:pt x="59" y="11"/>
                  </a:lnTo>
                  <a:lnTo>
                    <a:pt x="72" y="11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3929" y="3120"/>
              <a:ext cx="30" cy="1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6"/>
                </a:cxn>
                <a:cxn ang="0">
                  <a:pos x="14" y="54"/>
                </a:cxn>
                <a:cxn ang="0">
                  <a:pos x="19" y="87"/>
                </a:cxn>
                <a:cxn ang="0">
                  <a:pos x="30" y="117"/>
                </a:cxn>
              </a:cxnLst>
              <a:rect l="0" t="0" r="r" b="b"/>
              <a:pathLst>
                <a:path w="30" h="117">
                  <a:moveTo>
                    <a:pt x="0" y="0"/>
                  </a:moveTo>
                  <a:lnTo>
                    <a:pt x="6" y="16"/>
                  </a:lnTo>
                  <a:lnTo>
                    <a:pt x="14" y="54"/>
                  </a:lnTo>
                  <a:lnTo>
                    <a:pt x="19" y="87"/>
                  </a:lnTo>
                  <a:lnTo>
                    <a:pt x="30" y="117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3840" y="3038"/>
              <a:ext cx="38" cy="92"/>
            </a:xfrm>
            <a:custGeom>
              <a:avLst/>
              <a:gdLst/>
              <a:ahLst/>
              <a:cxnLst>
                <a:cxn ang="0">
                  <a:pos x="38" y="92"/>
                </a:cxn>
                <a:cxn ang="0">
                  <a:pos x="21" y="63"/>
                </a:cxn>
                <a:cxn ang="0">
                  <a:pos x="11" y="42"/>
                </a:cxn>
                <a:cxn ang="0">
                  <a:pos x="0" y="20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38" h="92">
                  <a:moveTo>
                    <a:pt x="38" y="92"/>
                  </a:moveTo>
                  <a:lnTo>
                    <a:pt x="21" y="63"/>
                  </a:lnTo>
                  <a:lnTo>
                    <a:pt x="11" y="42"/>
                  </a:lnTo>
                  <a:lnTo>
                    <a:pt x="0" y="20"/>
                  </a:ln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3744" y="2976"/>
              <a:ext cx="71" cy="1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22"/>
                </a:cxn>
                <a:cxn ang="0">
                  <a:pos x="28" y="60"/>
                </a:cxn>
                <a:cxn ang="0">
                  <a:pos x="44" y="94"/>
                </a:cxn>
                <a:cxn ang="0">
                  <a:pos x="60" y="123"/>
                </a:cxn>
                <a:cxn ang="0">
                  <a:pos x="71" y="143"/>
                </a:cxn>
              </a:cxnLst>
              <a:rect l="0" t="0" r="r" b="b"/>
              <a:pathLst>
                <a:path w="71" h="143">
                  <a:moveTo>
                    <a:pt x="0" y="0"/>
                  </a:moveTo>
                  <a:lnTo>
                    <a:pt x="17" y="22"/>
                  </a:lnTo>
                  <a:lnTo>
                    <a:pt x="28" y="60"/>
                  </a:lnTo>
                  <a:lnTo>
                    <a:pt x="44" y="94"/>
                  </a:lnTo>
                  <a:lnTo>
                    <a:pt x="60" y="123"/>
                  </a:lnTo>
                  <a:lnTo>
                    <a:pt x="71" y="143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3840" y="3024"/>
              <a:ext cx="205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14"/>
                </a:cxn>
                <a:cxn ang="0">
                  <a:pos x="100" y="29"/>
                </a:cxn>
                <a:cxn ang="0">
                  <a:pos x="140" y="34"/>
                </a:cxn>
                <a:cxn ang="0">
                  <a:pos x="186" y="36"/>
                </a:cxn>
                <a:cxn ang="0">
                  <a:pos x="205" y="36"/>
                </a:cxn>
              </a:cxnLst>
              <a:rect l="0" t="0" r="r" b="b"/>
              <a:pathLst>
                <a:path w="205" h="36">
                  <a:moveTo>
                    <a:pt x="0" y="0"/>
                  </a:moveTo>
                  <a:lnTo>
                    <a:pt x="40" y="14"/>
                  </a:lnTo>
                  <a:lnTo>
                    <a:pt x="100" y="29"/>
                  </a:lnTo>
                  <a:lnTo>
                    <a:pt x="140" y="34"/>
                  </a:lnTo>
                  <a:lnTo>
                    <a:pt x="186" y="36"/>
                  </a:lnTo>
                  <a:lnTo>
                    <a:pt x="205" y="36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3744" y="2976"/>
              <a:ext cx="198" cy="53"/>
            </a:xfrm>
            <a:custGeom>
              <a:avLst/>
              <a:gdLst/>
              <a:ahLst/>
              <a:cxnLst>
                <a:cxn ang="0">
                  <a:pos x="198" y="53"/>
                </a:cxn>
                <a:cxn ang="0">
                  <a:pos x="141" y="44"/>
                </a:cxn>
                <a:cxn ang="0">
                  <a:pos x="92" y="31"/>
                </a:cxn>
                <a:cxn ang="0">
                  <a:pos x="35" y="11"/>
                </a:cxn>
                <a:cxn ang="0">
                  <a:pos x="0" y="0"/>
                </a:cxn>
              </a:cxnLst>
              <a:rect l="0" t="0" r="r" b="b"/>
              <a:pathLst>
                <a:path w="198" h="53">
                  <a:moveTo>
                    <a:pt x="198" y="53"/>
                  </a:moveTo>
                  <a:lnTo>
                    <a:pt x="141" y="44"/>
                  </a:lnTo>
                  <a:lnTo>
                    <a:pt x="92" y="31"/>
                  </a:lnTo>
                  <a:lnTo>
                    <a:pt x="35" y="1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3840" y="2976"/>
              <a:ext cx="27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4" y="7"/>
                </a:cxn>
                <a:cxn ang="0">
                  <a:pos x="27" y="0"/>
                </a:cxn>
              </a:cxnLst>
              <a:rect l="0" t="0" r="r" b="b"/>
              <a:pathLst>
                <a:path w="27" h="9">
                  <a:moveTo>
                    <a:pt x="0" y="9"/>
                  </a:moveTo>
                  <a:lnTo>
                    <a:pt x="14" y="7"/>
                  </a:lnTo>
                  <a:lnTo>
                    <a:pt x="27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3675" y="2880"/>
              <a:ext cx="47" cy="378"/>
            </a:xfrm>
            <a:custGeom>
              <a:avLst/>
              <a:gdLst/>
              <a:ahLst/>
              <a:cxnLst>
                <a:cxn ang="0">
                  <a:pos x="87" y="378"/>
                </a:cxn>
                <a:cxn ang="0">
                  <a:pos x="70" y="304"/>
                </a:cxn>
                <a:cxn ang="0">
                  <a:pos x="57" y="237"/>
                </a:cxn>
                <a:cxn ang="0">
                  <a:pos x="35" y="172"/>
                </a:cxn>
                <a:cxn ang="0">
                  <a:pos x="22" y="118"/>
                </a:cxn>
                <a:cxn ang="0">
                  <a:pos x="11" y="78"/>
                </a:cxn>
                <a:cxn ang="0">
                  <a:pos x="0" y="36"/>
                </a:cxn>
                <a:cxn ang="0">
                  <a:pos x="0" y="11"/>
                </a:cxn>
                <a:cxn ang="0">
                  <a:pos x="0" y="0"/>
                </a:cxn>
              </a:cxnLst>
              <a:rect l="0" t="0" r="r" b="b"/>
              <a:pathLst>
                <a:path w="87" h="378">
                  <a:moveTo>
                    <a:pt x="87" y="378"/>
                  </a:moveTo>
                  <a:lnTo>
                    <a:pt x="70" y="304"/>
                  </a:lnTo>
                  <a:lnTo>
                    <a:pt x="57" y="237"/>
                  </a:lnTo>
                  <a:lnTo>
                    <a:pt x="35" y="172"/>
                  </a:lnTo>
                  <a:lnTo>
                    <a:pt x="22" y="118"/>
                  </a:lnTo>
                  <a:lnTo>
                    <a:pt x="11" y="78"/>
                  </a:lnTo>
                  <a:lnTo>
                    <a:pt x="0" y="36"/>
                  </a:lnTo>
                  <a:lnTo>
                    <a:pt x="0" y="1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3675" y="2976"/>
              <a:ext cx="119" cy="163"/>
            </a:xfrm>
            <a:custGeom>
              <a:avLst/>
              <a:gdLst/>
              <a:ahLst/>
              <a:cxnLst>
                <a:cxn ang="0">
                  <a:pos x="119" y="163"/>
                </a:cxn>
                <a:cxn ang="0">
                  <a:pos x="89" y="127"/>
                </a:cxn>
                <a:cxn ang="0">
                  <a:pos x="54" y="85"/>
                </a:cxn>
                <a:cxn ang="0">
                  <a:pos x="27" y="40"/>
                </a:cxn>
                <a:cxn ang="0">
                  <a:pos x="5" y="9"/>
                </a:cxn>
                <a:cxn ang="0">
                  <a:pos x="0" y="0"/>
                </a:cxn>
              </a:cxnLst>
              <a:rect l="0" t="0" r="r" b="b"/>
              <a:pathLst>
                <a:path w="119" h="163">
                  <a:moveTo>
                    <a:pt x="119" y="163"/>
                  </a:moveTo>
                  <a:lnTo>
                    <a:pt x="89" y="127"/>
                  </a:lnTo>
                  <a:lnTo>
                    <a:pt x="54" y="85"/>
                  </a:lnTo>
                  <a:lnTo>
                    <a:pt x="27" y="40"/>
                  </a:lnTo>
                  <a:lnTo>
                    <a:pt x="5" y="9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3648" y="2976"/>
              <a:ext cx="21" cy="83"/>
            </a:xfrm>
            <a:custGeom>
              <a:avLst/>
              <a:gdLst/>
              <a:ahLst/>
              <a:cxnLst>
                <a:cxn ang="0">
                  <a:pos x="0" y="83"/>
                </a:cxn>
                <a:cxn ang="0">
                  <a:pos x="5" y="56"/>
                </a:cxn>
                <a:cxn ang="0">
                  <a:pos x="13" y="32"/>
                </a:cxn>
                <a:cxn ang="0">
                  <a:pos x="21" y="14"/>
                </a:cxn>
                <a:cxn ang="0">
                  <a:pos x="21" y="5"/>
                </a:cxn>
                <a:cxn ang="0">
                  <a:pos x="21" y="0"/>
                </a:cxn>
              </a:cxnLst>
              <a:rect l="0" t="0" r="r" b="b"/>
              <a:pathLst>
                <a:path w="21" h="83">
                  <a:moveTo>
                    <a:pt x="0" y="83"/>
                  </a:moveTo>
                  <a:lnTo>
                    <a:pt x="5" y="56"/>
                  </a:lnTo>
                  <a:lnTo>
                    <a:pt x="13" y="32"/>
                  </a:lnTo>
                  <a:lnTo>
                    <a:pt x="21" y="14"/>
                  </a:lnTo>
                  <a:lnTo>
                    <a:pt x="21" y="5"/>
                  </a:lnTo>
                  <a:lnTo>
                    <a:pt x="21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auto">
            <a:xfrm>
              <a:off x="3696" y="3120"/>
              <a:ext cx="71" cy="106"/>
            </a:xfrm>
            <a:custGeom>
              <a:avLst/>
              <a:gdLst/>
              <a:ahLst/>
              <a:cxnLst>
                <a:cxn ang="0">
                  <a:pos x="71" y="106"/>
                </a:cxn>
                <a:cxn ang="0">
                  <a:pos x="49" y="81"/>
                </a:cxn>
                <a:cxn ang="0">
                  <a:pos x="27" y="41"/>
                </a:cxn>
                <a:cxn ang="0">
                  <a:pos x="16" y="20"/>
                </a:cxn>
                <a:cxn ang="0">
                  <a:pos x="8" y="12"/>
                </a:cxn>
                <a:cxn ang="0">
                  <a:pos x="0" y="0"/>
                </a:cxn>
              </a:cxnLst>
              <a:rect l="0" t="0" r="r" b="b"/>
              <a:pathLst>
                <a:path w="71" h="106">
                  <a:moveTo>
                    <a:pt x="71" y="106"/>
                  </a:moveTo>
                  <a:lnTo>
                    <a:pt x="49" y="81"/>
                  </a:lnTo>
                  <a:lnTo>
                    <a:pt x="27" y="41"/>
                  </a:lnTo>
                  <a:lnTo>
                    <a:pt x="16" y="20"/>
                  </a:lnTo>
                  <a:lnTo>
                    <a:pt x="8" y="12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3648" y="3072"/>
              <a:ext cx="30" cy="83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25" y="11"/>
                </a:cxn>
                <a:cxn ang="0">
                  <a:pos x="8" y="33"/>
                </a:cxn>
                <a:cxn ang="0">
                  <a:pos x="0" y="54"/>
                </a:cxn>
                <a:cxn ang="0">
                  <a:pos x="0" y="74"/>
                </a:cxn>
                <a:cxn ang="0">
                  <a:pos x="0" y="83"/>
                </a:cxn>
              </a:cxnLst>
              <a:rect l="0" t="0" r="r" b="b"/>
              <a:pathLst>
                <a:path w="30" h="83">
                  <a:moveTo>
                    <a:pt x="30" y="0"/>
                  </a:moveTo>
                  <a:lnTo>
                    <a:pt x="25" y="11"/>
                  </a:lnTo>
                  <a:lnTo>
                    <a:pt x="8" y="33"/>
                  </a:lnTo>
                  <a:lnTo>
                    <a:pt x="0" y="54"/>
                  </a:lnTo>
                  <a:lnTo>
                    <a:pt x="0" y="74"/>
                  </a:lnTo>
                  <a:lnTo>
                    <a:pt x="0" y="83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auto">
            <a:xfrm>
              <a:off x="3600" y="2894"/>
              <a:ext cx="79" cy="253"/>
            </a:xfrm>
            <a:custGeom>
              <a:avLst/>
              <a:gdLst/>
              <a:ahLst/>
              <a:cxnLst>
                <a:cxn ang="0">
                  <a:pos x="14" y="253"/>
                </a:cxn>
                <a:cxn ang="0">
                  <a:pos x="3" y="199"/>
                </a:cxn>
                <a:cxn ang="0">
                  <a:pos x="0" y="177"/>
                </a:cxn>
                <a:cxn ang="0">
                  <a:pos x="0" y="148"/>
                </a:cxn>
                <a:cxn ang="0">
                  <a:pos x="3" y="121"/>
                </a:cxn>
                <a:cxn ang="0">
                  <a:pos x="11" y="98"/>
                </a:cxn>
                <a:cxn ang="0">
                  <a:pos x="22" y="83"/>
                </a:cxn>
                <a:cxn ang="0">
                  <a:pos x="38" y="67"/>
                </a:cxn>
                <a:cxn ang="0">
                  <a:pos x="54" y="47"/>
                </a:cxn>
                <a:cxn ang="0">
                  <a:pos x="70" y="18"/>
                </a:cxn>
                <a:cxn ang="0">
                  <a:pos x="79" y="0"/>
                </a:cxn>
              </a:cxnLst>
              <a:rect l="0" t="0" r="r" b="b"/>
              <a:pathLst>
                <a:path w="79" h="253">
                  <a:moveTo>
                    <a:pt x="14" y="253"/>
                  </a:moveTo>
                  <a:lnTo>
                    <a:pt x="3" y="199"/>
                  </a:lnTo>
                  <a:lnTo>
                    <a:pt x="0" y="177"/>
                  </a:lnTo>
                  <a:lnTo>
                    <a:pt x="0" y="148"/>
                  </a:lnTo>
                  <a:lnTo>
                    <a:pt x="3" y="121"/>
                  </a:lnTo>
                  <a:lnTo>
                    <a:pt x="11" y="98"/>
                  </a:lnTo>
                  <a:lnTo>
                    <a:pt x="22" y="83"/>
                  </a:lnTo>
                  <a:lnTo>
                    <a:pt x="38" y="67"/>
                  </a:lnTo>
                  <a:lnTo>
                    <a:pt x="54" y="47"/>
                  </a:lnTo>
                  <a:lnTo>
                    <a:pt x="70" y="18"/>
                  </a:lnTo>
                  <a:lnTo>
                    <a:pt x="79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3600" y="2976"/>
              <a:ext cx="46" cy="23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24" y="14"/>
                </a:cxn>
                <a:cxn ang="0">
                  <a:pos x="40" y="5"/>
                </a:cxn>
                <a:cxn ang="0">
                  <a:pos x="46" y="0"/>
                </a:cxn>
              </a:cxnLst>
              <a:rect l="0" t="0" r="r" b="b"/>
              <a:pathLst>
                <a:path w="46" h="23">
                  <a:moveTo>
                    <a:pt x="0" y="23"/>
                  </a:moveTo>
                  <a:lnTo>
                    <a:pt x="24" y="14"/>
                  </a:lnTo>
                  <a:lnTo>
                    <a:pt x="40" y="5"/>
                  </a:lnTo>
                  <a:lnTo>
                    <a:pt x="46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auto">
            <a:xfrm>
              <a:off x="3696" y="2784"/>
              <a:ext cx="248" cy="99"/>
            </a:xfrm>
            <a:custGeom>
              <a:avLst/>
              <a:gdLst/>
              <a:ahLst/>
              <a:cxnLst>
                <a:cxn ang="0">
                  <a:pos x="0" y="99"/>
                </a:cxn>
                <a:cxn ang="0">
                  <a:pos x="10" y="92"/>
                </a:cxn>
                <a:cxn ang="0">
                  <a:pos x="27" y="79"/>
                </a:cxn>
                <a:cxn ang="0">
                  <a:pos x="54" y="65"/>
                </a:cxn>
                <a:cxn ang="0">
                  <a:pos x="78" y="52"/>
                </a:cxn>
                <a:cxn ang="0">
                  <a:pos x="127" y="32"/>
                </a:cxn>
                <a:cxn ang="0">
                  <a:pos x="156" y="23"/>
                </a:cxn>
                <a:cxn ang="0">
                  <a:pos x="194" y="14"/>
                </a:cxn>
                <a:cxn ang="0">
                  <a:pos x="224" y="9"/>
                </a:cxn>
                <a:cxn ang="0">
                  <a:pos x="240" y="5"/>
                </a:cxn>
                <a:cxn ang="0">
                  <a:pos x="248" y="0"/>
                </a:cxn>
              </a:cxnLst>
              <a:rect l="0" t="0" r="r" b="b"/>
              <a:pathLst>
                <a:path w="248" h="99">
                  <a:moveTo>
                    <a:pt x="0" y="99"/>
                  </a:moveTo>
                  <a:lnTo>
                    <a:pt x="10" y="92"/>
                  </a:lnTo>
                  <a:lnTo>
                    <a:pt x="27" y="79"/>
                  </a:lnTo>
                  <a:lnTo>
                    <a:pt x="54" y="65"/>
                  </a:lnTo>
                  <a:lnTo>
                    <a:pt x="78" y="52"/>
                  </a:lnTo>
                  <a:lnTo>
                    <a:pt x="127" y="32"/>
                  </a:lnTo>
                  <a:lnTo>
                    <a:pt x="156" y="23"/>
                  </a:lnTo>
                  <a:lnTo>
                    <a:pt x="194" y="14"/>
                  </a:lnTo>
                  <a:lnTo>
                    <a:pt x="224" y="9"/>
                  </a:lnTo>
                  <a:lnTo>
                    <a:pt x="240" y="5"/>
                  </a:lnTo>
                  <a:lnTo>
                    <a:pt x="248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3744" y="2784"/>
              <a:ext cx="62" cy="77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46" y="5"/>
                </a:cxn>
                <a:cxn ang="0">
                  <a:pos x="35" y="14"/>
                </a:cxn>
                <a:cxn ang="0">
                  <a:pos x="22" y="32"/>
                </a:cxn>
                <a:cxn ang="0">
                  <a:pos x="11" y="52"/>
                </a:cxn>
                <a:cxn ang="0">
                  <a:pos x="6" y="63"/>
                </a:cxn>
                <a:cxn ang="0">
                  <a:pos x="0" y="77"/>
                </a:cxn>
              </a:cxnLst>
              <a:rect l="0" t="0" r="r" b="b"/>
              <a:pathLst>
                <a:path w="62" h="77">
                  <a:moveTo>
                    <a:pt x="62" y="0"/>
                  </a:moveTo>
                  <a:lnTo>
                    <a:pt x="46" y="5"/>
                  </a:lnTo>
                  <a:lnTo>
                    <a:pt x="35" y="14"/>
                  </a:lnTo>
                  <a:lnTo>
                    <a:pt x="22" y="32"/>
                  </a:lnTo>
                  <a:lnTo>
                    <a:pt x="11" y="52"/>
                  </a:lnTo>
                  <a:lnTo>
                    <a:pt x="6" y="63"/>
                  </a:lnTo>
                  <a:lnTo>
                    <a:pt x="0" y="77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3676" y="2897"/>
              <a:ext cx="446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2"/>
                </a:cxn>
                <a:cxn ang="0">
                  <a:pos x="90" y="2"/>
                </a:cxn>
                <a:cxn ang="0">
                  <a:pos x="146" y="7"/>
                </a:cxn>
                <a:cxn ang="0">
                  <a:pos x="184" y="16"/>
                </a:cxn>
                <a:cxn ang="0">
                  <a:pos x="206" y="20"/>
                </a:cxn>
                <a:cxn ang="0">
                  <a:pos x="252" y="25"/>
                </a:cxn>
                <a:cxn ang="0">
                  <a:pos x="306" y="32"/>
                </a:cxn>
                <a:cxn ang="0">
                  <a:pos x="335" y="38"/>
                </a:cxn>
                <a:cxn ang="0">
                  <a:pos x="357" y="38"/>
                </a:cxn>
                <a:cxn ang="0">
                  <a:pos x="400" y="34"/>
                </a:cxn>
                <a:cxn ang="0">
                  <a:pos x="427" y="34"/>
                </a:cxn>
                <a:cxn ang="0">
                  <a:pos x="446" y="29"/>
                </a:cxn>
              </a:cxnLst>
              <a:rect l="0" t="0" r="r" b="b"/>
              <a:pathLst>
                <a:path w="446" h="38">
                  <a:moveTo>
                    <a:pt x="0" y="0"/>
                  </a:moveTo>
                  <a:lnTo>
                    <a:pt x="22" y="2"/>
                  </a:lnTo>
                  <a:lnTo>
                    <a:pt x="90" y="2"/>
                  </a:lnTo>
                  <a:lnTo>
                    <a:pt x="146" y="7"/>
                  </a:lnTo>
                  <a:lnTo>
                    <a:pt x="184" y="16"/>
                  </a:lnTo>
                  <a:lnTo>
                    <a:pt x="206" y="20"/>
                  </a:lnTo>
                  <a:lnTo>
                    <a:pt x="252" y="25"/>
                  </a:lnTo>
                  <a:lnTo>
                    <a:pt x="306" y="32"/>
                  </a:lnTo>
                  <a:lnTo>
                    <a:pt x="335" y="38"/>
                  </a:lnTo>
                  <a:lnTo>
                    <a:pt x="357" y="38"/>
                  </a:lnTo>
                  <a:lnTo>
                    <a:pt x="400" y="34"/>
                  </a:lnTo>
                  <a:lnTo>
                    <a:pt x="427" y="34"/>
                  </a:lnTo>
                  <a:lnTo>
                    <a:pt x="446" y="29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3888" y="2928"/>
              <a:ext cx="70" cy="36"/>
            </a:xfrm>
            <a:custGeom>
              <a:avLst/>
              <a:gdLst/>
              <a:ahLst/>
              <a:cxnLst>
                <a:cxn ang="0">
                  <a:pos x="70" y="36"/>
                </a:cxn>
                <a:cxn ang="0">
                  <a:pos x="45" y="18"/>
                </a:cxn>
                <a:cxn ang="0">
                  <a:pos x="21" y="9"/>
                </a:cxn>
                <a:cxn ang="0">
                  <a:pos x="0" y="0"/>
                </a:cxn>
              </a:cxnLst>
              <a:rect l="0" t="0" r="r" b="b"/>
              <a:pathLst>
                <a:path w="70" h="36">
                  <a:moveTo>
                    <a:pt x="70" y="36"/>
                  </a:moveTo>
                  <a:lnTo>
                    <a:pt x="45" y="18"/>
                  </a:lnTo>
                  <a:lnTo>
                    <a:pt x="21" y="9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3950" y="2832"/>
              <a:ext cx="111" cy="81"/>
            </a:xfrm>
            <a:custGeom>
              <a:avLst/>
              <a:gdLst/>
              <a:ahLst/>
              <a:cxnLst>
                <a:cxn ang="0">
                  <a:pos x="111" y="0"/>
                </a:cxn>
                <a:cxn ang="0">
                  <a:pos x="98" y="14"/>
                </a:cxn>
                <a:cxn ang="0">
                  <a:pos x="60" y="32"/>
                </a:cxn>
                <a:cxn ang="0">
                  <a:pos x="30" y="50"/>
                </a:cxn>
                <a:cxn ang="0">
                  <a:pos x="14" y="65"/>
                </a:cxn>
                <a:cxn ang="0">
                  <a:pos x="8" y="72"/>
                </a:cxn>
                <a:cxn ang="0">
                  <a:pos x="0" y="81"/>
                </a:cxn>
              </a:cxnLst>
              <a:rect l="0" t="0" r="r" b="b"/>
              <a:pathLst>
                <a:path w="111" h="81">
                  <a:moveTo>
                    <a:pt x="111" y="0"/>
                  </a:moveTo>
                  <a:lnTo>
                    <a:pt x="98" y="14"/>
                  </a:lnTo>
                  <a:lnTo>
                    <a:pt x="60" y="32"/>
                  </a:lnTo>
                  <a:lnTo>
                    <a:pt x="30" y="50"/>
                  </a:lnTo>
                  <a:lnTo>
                    <a:pt x="14" y="65"/>
                  </a:lnTo>
                  <a:lnTo>
                    <a:pt x="8" y="72"/>
                  </a:lnTo>
                  <a:lnTo>
                    <a:pt x="0" y="81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3779" y="2914"/>
              <a:ext cx="109" cy="62"/>
            </a:xfrm>
            <a:custGeom>
              <a:avLst/>
              <a:gdLst/>
              <a:ahLst/>
              <a:cxnLst>
                <a:cxn ang="0">
                  <a:pos x="76" y="69"/>
                </a:cxn>
                <a:cxn ang="0">
                  <a:pos x="59" y="47"/>
                </a:cxn>
                <a:cxn ang="0">
                  <a:pos x="40" y="27"/>
                </a:cxn>
                <a:cxn ang="0">
                  <a:pos x="24" y="15"/>
                </a:cxn>
                <a:cxn ang="0">
                  <a:pos x="11" y="4"/>
                </a:cxn>
                <a:cxn ang="0">
                  <a:pos x="0" y="0"/>
                </a:cxn>
              </a:cxnLst>
              <a:rect l="0" t="0" r="r" b="b"/>
              <a:pathLst>
                <a:path w="76" h="69">
                  <a:moveTo>
                    <a:pt x="76" y="69"/>
                  </a:moveTo>
                  <a:lnTo>
                    <a:pt x="59" y="47"/>
                  </a:lnTo>
                  <a:lnTo>
                    <a:pt x="40" y="27"/>
                  </a:lnTo>
                  <a:lnTo>
                    <a:pt x="24" y="15"/>
                  </a:lnTo>
                  <a:lnTo>
                    <a:pt x="11" y="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pic>
        <p:nvPicPr>
          <p:cNvPr id="1060" name="Picture 36" descr="ED00184_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52400" y="6172200"/>
            <a:ext cx="1219200" cy="53340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0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6786563" y="500063"/>
            <a:ext cx="1905000" cy="457200"/>
          </a:xfrm>
          <a:noFill/>
        </p:spPr>
        <p:txBody>
          <a:bodyPr/>
          <a:lstStyle/>
          <a:p>
            <a:fld id="{330EFC56-B64B-4F45-8FBC-2193A20E8A85}" type="datetime1">
              <a:rPr lang="ru-RU" smtClean="0">
                <a:solidFill>
                  <a:srgbClr val="800000"/>
                </a:solidFill>
              </a:rPr>
              <a:pPr/>
              <a:t>30.11.2012</a:t>
            </a:fld>
            <a:endParaRPr lang="ru-RU" smtClean="0">
              <a:solidFill>
                <a:srgbClr val="800000"/>
              </a:solidFill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2276475"/>
            <a:ext cx="6584950" cy="1512888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660066"/>
                </a:solidFill>
              </a:rPr>
              <a:t> </a:t>
            </a:r>
            <a:r>
              <a:rPr lang="ru-RU">
                <a:solidFill>
                  <a:srgbClr val="660066"/>
                </a:solidFill>
              </a:rPr>
              <a:t>В</a:t>
            </a:r>
            <a:r>
              <a:rPr lang="ru-RU" smtClean="0">
                <a:solidFill>
                  <a:srgbClr val="660066"/>
                </a:solidFill>
              </a:rPr>
              <a:t>ысоты </a:t>
            </a:r>
            <a:r>
              <a:rPr lang="ru-RU" dirty="0" smtClean="0">
                <a:solidFill>
                  <a:srgbClr val="660066"/>
                </a:solidFill>
              </a:rPr>
              <a:t>треугольника</a:t>
            </a:r>
            <a:r>
              <a:rPr lang="ru-RU" dirty="0" smtClean="0"/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4581128"/>
            <a:ext cx="5904656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76B749"/>
              </a:buClr>
              <a:buSzPct val="60000"/>
            </a:pPr>
            <a:r>
              <a:rPr lang="ru-RU" sz="2400" kern="0" dirty="0">
                <a:solidFill>
                  <a:srgbClr val="0070C0"/>
                </a:solidFill>
                <a:latin typeface="Tahoma"/>
              </a:rPr>
              <a:t>Урок геометрии в </a:t>
            </a:r>
            <a:r>
              <a:rPr lang="ru-RU" sz="2400" kern="0" dirty="0" smtClean="0">
                <a:solidFill>
                  <a:srgbClr val="0070C0"/>
                </a:solidFill>
                <a:latin typeface="Tahoma"/>
              </a:rPr>
              <a:t>6 </a:t>
            </a:r>
            <a:r>
              <a:rPr lang="ru-RU" sz="2400" kern="0" dirty="0">
                <a:solidFill>
                  <a:srgbClr val="0070C0"/>
                </a:solidFill>
                <a:latin typeface="Tahoma"/>
              </a:rPr>
              <a:t>классе </a:t>
            </a:r>
          </a:p>
          <a:p>
            <a:pPr lvl="0"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76B749"/>
              </a:buClr>
              <a:buSzPct val="60000"/>
            </a:pPr>
            <a:r>
              <a:rPr lang="ru-RU" sz="2400" kern="0" dirty="0">
                <a:solidFill>
                  <a:srgbClr val="0070C0"/>
                </a:solidFill>
                <a:latin typeface="Tahoma"/>
              </a:rPr>
              <a:t>ГБС(К)ОУ № 115  г. Самара</a:t>
            </a:r>
          </a:p>
          <a:p>
            <a:pPr lvl="0"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76B749"/>
              </a:buClr>
              <a:buSzPct val="60000"/>
            </a:pPr>
            <a:r>
              <a:rPr lang="ru-RU" sz="2400" kern="0" dirty="0">
                <a:solidFill>
                  <a:srgbClr val="0070C0"/>
                </a:solidFill>
                <a:latin typeface="Tahoma"/>
              </a:rPr>
              <a:t>Учитель математики:</a:t>
            </a:r>
          </a:p>
          <a:p>
            <a:pPr lvl="0"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76B749"/>
              </a:buClr>
              <a:buSzPct val="60000"/>
            </a:pPr>
            <a:r>
              <a:rPr lang="ru-RU" sz="2400" kern="0" dirty="0">
                <a:solidFill>
                  <a:srgbClr val="0070C0"/>
                </a:solidFill>
                <a:latin typeface="Tahoma"/>
              </a:rPr>
              <a:t> Никитенко Ольга Александровна</a:t>
            </a:r>
          </a:p>
        </p:txBody>
      </p:sp>
    </p:spTree>
    <p:extLst>
      <p:ext uri="{BB962C8B-B14F-4D97-AF65-F5344CB8AC3E}">
        <p14:creationId xmlns:p14="http://schemas.microsoft.com/office/powerpoint/2010/main" val="3303723561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8203" r="8593"/>
          <a:stretch>
            <a:fillRect/>
          </a:stretch>
        </p:blipFill>
        <p:spPr bwMode="auto">
          <a:xfrm>
            <a:off x="-38145" y="48406"/>
            <a:ext cx="9144000" cy="6868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1190482" y="1285860"/>
            <a:ext cx="6907660" cy="36748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>
                <a:ln w="1905"/>
                <a:gradFill>
                  <a:gsLst>
                    <a:gs pos="0">
                      <a:srgbClr val="E78A5C">
                        <a:shade val="20000"/>
                        <a:satMod val="200000"/>
                      </a:srgbClr>
                    </a:gs>
                    <a:gs pos="78000">
                      <a:srgbClr val="E78A5C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E78A5C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Цель урока: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ln w="1905"/>
              <a:gradFill>
                <a:gsLst>
                  <a:gs pos="0">
                    <a:srgbClr val="E78A5C">
                      <a:shade val="20000"/>
                      <a:satMod val="200000"/>
                    </a:srgbClr>
                  </a:gs>
                  <a:gs pos="78000">
                    <a:srgbClr val="E78A5C">
                      <a:tint val="90000"/>
                      <a:shade val="89000"/>
                      <a:satMod val="220000"/>
                    </a:srgbClr>
                  </a:gs>
                  <a:gs pos="100000">
                    <a:srgbClr val="E78A5C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6B749"/>
              </a:buClr>
              <a:buSzPct val="60000"/>
              <a:buFont typeface="Wingdings" pitchFamily="2" charset="2"/>
              <a:buChar char="n"/>
            </a:pPr>
            <a:r>
              <a:rPr lang="ru-RU" sz="3200" kern="0" dirty="0" smtClean="0">
                <a:solidFill>
                  <a:srgbClr val="A50021"/>
                </a:solidFill>
                <a:latin typeface="Tahoma"/>
              </a:rPr>
              <a:t> </a:t>
            </a:r>
            <a:r>
              <a:rPr lang="ru-RU" sz="3200" kern="0" dirty="0">
                <a:solidFill>
                  <a:srgbClr val="A50021"/>
                </a:solidFill>
                <a:latin typeface="Tahoma"/>
              </a:rPr>
              <a:t>формировать навык </a:t>
            </a:r>
            <a:r>
              <a:rPr lang="ru-RU" sz="3200" kern="0" dirty="0" smtClean="0">
                <a:solidFill>
                  <a:srgbClr val="A50021"/>
                </a:solidFill>
                <a:latin typeface="Tahoma"/>
              </a:rPr>
              <a:t>построения 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6B749"/>
              </a:buClr>
              <a:buSzPct val="60000"/>
            </a:pPr>
            <a:r>
              <a:rPr lang="ru-RU" sz="3200" kern="0" dirty="0">
                <a:solidFill>
                  <a:srgbClr val="A50021"/>
                </a:solidFill>
                <a:latin typeface="Tahoma"/>
              </a:rPr>
              <a:t> </a:t>
            </a:r>
            <a:r>
              <a:rPr lang="ru-RU" sz="3200" kern="0" dirty="0" smtClean="0">
                <a:solidFill>
                  <a:srgbClr val="A50021"/>
                </a:solidFill>
                <a:latin typeface="Tahoma"/>
              </a:rPr>
              <a:t>высоты треугольника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5400" b="1" dirty="0" smtClean="0">
              <a:ln w="1905"/>
              <a:gradFill>
                <a:gsLst>
                  <a:gs pos="0">
                    <a:srgbClr val="E78A5C">
                      <a:shade val="20000"/>
                      <a:satMod val="200000"/>
                    </a:srgbClr>
                  </a:gs>
                  <a:gs pos="78000">
                    <a:srgbClr val="E78A5C">
                      <a:tint val="90000"/>
                      <a:shade val="89000"/>
                      <a:satMod val="220000"/>
                    </a:srgbClr>
                  </a:gs>
                  <a:gs pos="100000">
                    <a:srgbClr val="E78A5C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600" b="1" dirty="0">
              <a:ln w="1905"/>
              <a:gradFill>
                <a:gsLst>
                  <a:gs pos="0">
                    <a:srgbClr val="E78A5C">
                      <a:shade val="20000"/>
                      <a:satMod val="200000"/>
                    </a:srgbClr>
                  </a:gs>
                  <a:gs pos="78000">
                    <a:srgbClr val="E78A5C">
                      <a:tint val="90000"/>
                      <a:shade val="89000"/>
                      <a:satMod val="220000"/>
                    </a:srgbClr>
                  </a:gs>
                  <a:gs pos="100000">
                    <a:srgbClr val="E78A5C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76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6870700" cy="627063"/>
          </a:xfrm>
        </p:spPr>
        <p:txBody>
          <a:bodyPr/>
          <a:lstStyle/>
          <a:p>
            <a:pPr eaLnBrk="1" hangingPunct="1"/>
            <a:r>
              <a:rPr lang="ru-RU" sz="3200" b="1" i="1" u="sng" smtClean="0">
                <a:solidFill>
                  <a:schemeClr val="folHlink"/>
                </a:solidFill>
              </a:rPr>
              <a:t>Перпендикуляр к прямой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280400" cy="13684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dirty="0" smtClean="0"/>
              <a:t>Отрезок АН называется </a:t>
            </a:r>
            <a:r>
              <a:rPr lang="ru-RU" sz="2400" dirty="0" smtClean="0">
                <a:solidFill>
                  <a:schemeClr val="hlink"/>
                </a:solidFill>
              </a:rPr>
              <a:t>перпендикуляром</a:t>
            </a:r>
            <a:r>
              <a:rPr lang="ru-RU" sz="2400" dirty="0" smtClean="0"/>
              <a:t>, проведенным из точки </a:t>
            </a:r>
            <a:r>
              <a:rPr lang="ru-RU" sz="2400" dirty="0" smtClean="0">
                <a:solidFill>
                  <a:schemeClr val="tx2"/>
                </a:solidFill>
              </a:rPr>
              <a:t>А</a:t>
            </a:r>
            <a:r>
              <a:rPr lang="ru-RU" sz="2400" dirty="0" smtClean="0"/>
              <a:t> к прямой </a:t>
            </a:r>
            <a:r>
              <a:rPr lang="ru-RU" sz="2400" b="1" dirty="0" smtClean="0">
                <a:solidFill>
                  <a:schemeClr val="tx2"/>
                </a:solidFill>
              </a:rPr>
              <a:t>а</a:t>
            </a:r>
            <a:r>
              <a:rPr lang="ru-RU" sz="2400" b="1" dirty="0" smtClean="0"/>
              <a:t>, </a:t>
            </a:r>
            <a:r>
              <a:rPr lang="ru-RU" sz="2400" dirty="0" smtClean="0"/>
              <a:t>если прямые </a:t>
            </a:r>
            <a:r>
              <a:rPr lang="ru-RU" sz="2400" dirty="0" smtClean="0">
                <a:solidFill>
                  <a:schemeClr val="tx2"/>
                </a:solidFill>
              </a:rPr>
              <a:t>АН</a:t>
            </a:r>
            <a:r>
              <a:rPr lang="ru-RU" sz="2400" dirty="0" smtClean="0"/>
              <a:t> и </a:t>
            </a:r>
            <a:r>
              <a:rPr lang="ru-RU" sz="2400" b="1" dirty="0" smtClean="0">
                <a:solidFill>
                  <a:schemeClr val="tx2"/>
                </a:solidFill>
              </a:rPr>
              <a:t>а</a:t>
            </a:r>
            <a:r>
              <a:rPr lang="ru-RU" sz="2400" dirty="0" smtClean="0"/>
              <a:t> перпендикулярны. Н – </a:t>
            </a:r>
            <a:r>
              <a:rPr lang="ru-RU" sz="2400" dirty="0" smtClean="0">
                <a:solidFill>
                  <a:schemeClr val="hlink"/>
                </a:solidFill>
              </a:rPr>
              <a:t>основание</a:t>
            </a:r>
            <a:r>
              <a:rPr lang="ru-RU" sz="2400" dirty="0" smtClean="0"/>
              <a:t> перпендикуляра.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2268538" y="3716338"/>
            <a:ext cx="39592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4067175" y="2636838"/>
            <a:ext cx="0" cy="1655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4067175" y="2852738"/>
            <a:ext cx="0" cy="863600"/>
          </a:xfrm>
          <a:prstGeom prst="line">
            <a:avLst/>
          </a:prstGeom>
          <a:noFill/>
          <a:ln w="28575">
            <a:solidFill>
              <a:srgbClr val="3399FF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 rot="5400000">
            <a:off x="4067175" y="3500438"/>
            <a:ext cx="215900" cy="2159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4104" name="WordArt 8"/>
          <p:cNvSpPr>
            <a:spLocks noChangeArrowheads="1" noChangeShapeType="1" noTextEdit="1"/>
          </p:cNvSpPr>
          <p:nvPr/>
        </p:nvSpPr>
        <p:spPr bwMode="auto">
          <a:xfrm>
            <a:off x="6011863" y="3500438"/>
            <a:ext cx="144462" cy="1444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а</a:t>
            </a:r>
          </a:p>
        </p:txBody>
      </p:sp>
      <p:sp>
        <p:nvSpPr>
          <p:cNvPr id="4105" name="WordArt 9"/>
          <p:cNvSpPr>
            <a:spLocks noChangeArrowheads="1" noChangeShapeType="1" noTextEdit="1"/>
          </p:cNvSpPr>
          <p:nvPr/>
        </p:nvSpPr>
        <p:spPr bwMode="auto">
          <a:xfrm>
            <a:off x="4140200" y="2708275"/>
            <a:ext cx="144463" cy="187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А</a:t>
            </a:r>
          </a:p>
        </p:txBody>
      </p:sp>
      <p:sp>
        <p:nvSpPr>
          <p:cNvPr id="4106" name="WordArt 10"/>
          <p:cNvSpPr>
            <a:spLocks noChangeArrowheads="1" noChangeShapeType="1" noTextEdit="1"/>
          </p:cNvSpPr>
          <p:nvPr/>
        </p:nvSpPr>
        <p:spPr bwMode="auto">
          <a:xfrm>
            <a:off x="4140200" y="3789363"/>
            <a:ext cx="144463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Н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258888" y="4508500"/>
            <a:ext cx="7056437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>
                <a:solidFill>
                  <a:srgbClr val="000000"/>
                </a:solidFill>
              </a:rPr>
              <a:t>Теорема. Из точки, не лежащей на прямой, можно провести перпендикуляр к этой прямой, и притом только один.</a:t>
            </a:r>
          </a:p>
        </p:txBody>
      </p:sp>
      <p:sp>
        <p:nvSpPr>
          <p:cNvPr id="4108" name="Oval 12"/>
          <p:cNvSpPr>
            <a:spLocks noChangeArrowheads="1"/>
          </p:cNvSpPr>
          <p:nvPr/>
        </p:nvSpPr>
        <p:spPr bwMode="auto">
          <a:xfrm flipH="1">
            <a:off x="4038600" y="2708275"/>
            <a:ext cx="73025" cy="71438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6000760" y="2357430"/>
            <a:ext cx="15605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</a:rPr>
              <a:t>1) АН </a:t>
            </a:r>
            <a:r>
              <a:rPr lang="ru-RU" sz="2000" b="1" dirty="0">
                <a:solidFill>
                  <a:srgbClr val="E41ACC"/>
                </a:solidFill>
                <a:sym typeface="Symbol" pitchFamily="18" charset="2"/>
              </a:rPr>
              <a:t></a:t>
            </a:r>
            <a:r>
              <a:rPr lang="ru-RU" sz="2000" dirty="0">
                <a:solidFill>
                  <a:srgbClr val="000000"/>
                </a:solidFill>
                <a:sym typeface="Symbol" pitchFamily="18" charset="2"/>
              </a:rPr>
              <a:t> а</a:t>
            </a:r>
          </a:p>
        </p:txBody>
      </p:sp>
      <p:grpSp>
        <p:nvGrpSpPr>
          <p:cNvPr id="2" name="Группа 16"/>
          <p:cNvGrpSpPr>
            <a:grpSpLocks/>
          </p:cNvGrpSpPr>
          <p:nvPr/>
        </p:nvGrpSpPr>
        <p:grpSpPr bwMode="auto">
          <a:xfrm>
            <a:off x="2916238" y="2182813"/>
            <a:ext cx="1079500" cy="1490662"/>
            <a:chOff x="2916238" y="2182813"/>
            <a:chExt cx="1079500" cy="1490662"/>
          </a:xfrm>
        </p:grpSpPr>
        <p:sp>
          <p:nvSpPr>
            <p:cNvPr id="6159" name="AutoShape 13"/>
            <p:cNvSpPr>
              <a:spLocks noChangeArrowheads="1"/>
            </p:cNvSpPr>
            <p:nvPr/>
          </p:nvSpPr>
          <p:spPr bwMode="auto">
            <a:xfrm flipH="1">
              <a:off x="2916238" y="2182813"/>
              <a:ext cx="1079500" cy="1490662"/>
            </a:xfrm>
            <a:prstGeom prst="rtTriangle">
              <a:avLst/>
            </a:prstGeom>
            <a:noFill/>
            <a:ln w="76200" cmpd="tri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</a:endParaRPr>
            </a:p>
          </p:txBody>
        </p:sp>
        <p:sp>
          <p:nvSpPr>
            <p:cNvPr id="6160" name="AutoShape 13"/>
            <p:cNvSpPr>
              <a:spLocks noChangeArrowheads="1"/>
            </p:cNvSpPr>
            <p:nvPr/>
          </p:nvSpPr>
          <p:spPr bwMode="auto">
            <a:xfrm flipH="1">
              <a:off x="3261732" y="2714620"/>
              <a:ext cx="571504" cy="785818"/>
            </a:xfrm>
            <a:prstGeom prst="rtTriangle">
              <a:avLst/>
            </a:prstGeom>
            <a:noFill/>
            <a:ln w="76200" cmpd="tri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</a:endParaRPr>
            </a:p>
          </p:txBody>
        </p:sp>
      </p:grp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6072198" y="2857496"/>
            <a:ext cx="19288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</a:rPr>
              <a:t>2) </a:t>
            </a:r>
            <a:r>
              <a:rPr lang="ru-RU" sz="2000" dirty="0" err="1" smtClean="0">
                <a:solidFill>
                  <a:srgbClr val="000000"/>
                </a:solidFill>
              </a:rPr>
              <a:t>А</a:t>
            </a:r>
            <a:r>
              <a:rPr lang="ru-RU" sz="2000" dirty="0" err="1" smtClean="0">
                <a:solidFill>
                  <a:srgbClr val="000000"/>
                </a:solidFill>
                <a:sym typeface="Symbol"/>
              </a:rPr>
              <a:t>а</a:t>
            </a:r>
            <a:r>
              <a:rPr lang="ru-RU" sz="2000" dirty="0" smtClean="0">
                <a:solidFill>
                  <a:srgbClr val="000000"/>
                </a:solidFill>
                <a:sym typeface="Symbol"/>
              </a:rPr>
              <a:t>, </a:t>
            </a:r>
            <a:r>
              <a:rPr lang="ru-RU" sz="2000" dirty="0" err="1" smtClean="0">
                <a:solidFill>
                  <a:srgbClr val="000000"/>
                </a:solidFill>
              </a:rPr>
              <a:t>Н</a:t>
            </a:r>
            <a:r>
              <a:rPr lang="ru-RU" sz="2000" dirty="0" err="1" smtClean="0">
                <a:solidFill>
                  <a:srgbClr val="000000"/>
                </a:solidFill>
                <a:sym typeface="Symbol"/>
              </a:rPr>
              <a:t></a:t>
            </a:r>
            <a:r>
              <a:rPr lang="ru-RU" sz="2000" dirty="0" err="1" smtClean="0">
                <a:solidFill>
                  <a:srgbClr val="000000"/>
                </a:solidFill>
                <a:sym typeface="Symbol" pitchFamily="18" charset="2"/>
              </a:rPr>
              <a:t>а</a:t>
            </a:r>
            <a:endParaRPr lang="ru-RU" sz="2000" dirty="0">
              <a:solidFill>
                <a:srgbClr val="000000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39436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3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100" grpId="0" animBg="1"/>
      <p:bldP spid="4101" grpId="0" animBg="1"/>
      <p:bldP spid="4102" grpId="0" animBg="1"/>
      <p:bldP spid="4102" grpId="1" animBg="1"/>
      <p:bldP spid="4103" grpId="0" animBg="1"/>
      <p:bldP spid="4104" grpId="0" animBg="1"/>
      <p:bldP spid="4105" grpId="0" animBg="1"/>
      <p:bldP spid="4106" grpId="0" animBg="1"/>
      <p:bldP spid="4107" grpId="0"/>
      <p:bldP spid="4108" grpId="0" animBg="1"/>
      <p:bldP spid="4108" grpId="1" animBg="1"/>
      <p:bldP spid="4110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755650"/>
          </a:xfrm>
        </p:spPr>
        <p:txBody>
          <a:bodyPr/>
          <a:lstStyle/>
          <a:p>
            <a:pPr eaLnBrk="1" hangingPunct="1"/>
            <a:r>
              <a:rPr lang="ru-RU" sz="3600" b="1" i="1" u="sng" smtClean="0">
                <a:solidFill>
                  <a:srgbClr val="3399FF"/>
                </a:solidFill>
              </a:rPr>
              <a:t>Высоты треугольника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981075"/>
            <a:ext cx="7696200" cy="1223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Перпендикуляр, проведенный из вершины треугольника к прямой, содержащей противоположную сторону, называется </a:t>
            </a:r>
            <a:r>
              <a:rPr lang="ru-RU" sz="2400" b="1" smtClean="0">
                <a:solidFill>
                  <a:srgbClr val="FF0000"/>
                </a:solidFill>
              </a:rPr>
              <a:t>высотой треугольника</a:t>
            </a:r>
          </a:p>
        </p:txBody>
      </p:sp>
      <p:sp>
        <p:nvSpPr>
          <p:cNvPr id="9220" name="AutoShape 36"/>
          <p:cNvSpPr>
            <a:spLocks noChangeArrowheads="1"/>
          </p:cNvSpPr>
          <p:nvPr/>
        </p:nvSpPr>
        <p:spPr bwMode="auto">
          <a:xfrm rot="20883054">
            <a:off x="390563" y="2936565"/>
            <a:ext cx="3743325" cy="2094610"/>
          </a:xfrm>
          <a:custGeom>
            <a:avLst/>
            <a:gdLst>
              <a:gd name="connsiteX0" fmla="*/ 0 w 3743325"/>
              <a:gd name="connsiteY0" fmla="*/ 925512 h 925512"/>
              <a:gd name="connsiteX1" fmla="*/ 1718336 w 3743325"/>
              <a:gd name="connsiteY1" fmla="*/ 0 h 925512"/>
              <a:gd name="connsiteX2" fmla="*/ 3743325 w 3743325"/>
              <a:gd name="connsiteY2" fmla="*/ 925512 h 925512"/>
              <a:gd name="connsiteX3" fmla="*/ 0 w 3743325"/>
              <a:gd name="connsiteY3" fmla="*/ 925512 h 925512"/>
              <a:gd name="connsiteX0" fmla="*/ 0 w 3743325"/>
              <a:gd name="connsiteY0" fmla="*/ 2094610 h 2094610"/>
              <a:gd name="connsiteX1" fmla="*/ 1504427 w 3743325"/>
              <a:gd name="connsiteY1" fmla="*/ 0 h 2094610"/>
              <a:gd name="connsiteX2" fmla="*/ 3743325 w 3743325"/>
              <a:gd name="connsiteY2" fmla="*/ 2094610 h 2094610"/>
              <a:gd name="connsiteX3" fmla="*/ 0 w 3743325"/>
              <a:gd name="connsiteY3" fmla="*/ 2094610 h 2094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3325" h="2094610">
                <a:moveTo>
                  <a:pt x="0" y="2094610"/>
                </a:moveTo>
                <a:lnTo>
                  <a:pt x="1504427" y="0"/>
                </a:lnTo>
                <a:lnTo>
                  <a:pt x="3743325" y="2094610"/>
                </a:lnTo>
                <a:lnTo>
                  <a:pt x="0" y="2094610"/>
                </a:lnTo>
                <a:close/>
              </a:path>
            </a:pathLst>
          </a:cu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2325" name="Line 37"/>
          <p:cNvSpPr>
            <a:spLocks noChangeShapeType="1"/>
          </p:cNvSpPr>
          <p:nvPr/>
        </p:nvSpPr>
        <p:spPr bwMode="auto">
          <a:xfrm>
            <a:off x="1689080" y="3000372"/>
            <a:ext cx="428628" cy="2071702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2326" name="Line 38"/>
          <p:cNvSpPr>
            <a:spLocks noChangeShapeType="1"/>
          </p:cNvSpPr>
          <p:nvPr/>
        </p:nvSpPr>
        <p:spPr bwMode="auto">
          <a:xfrm flipH="1" flipV="1">
            <a:off x="1520804" y="3433762"/>
            <a:ext cx="2765444" cy="1209684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2327" name="Line 39"/>
          <p:cNvSpPr>
            <a:spLocks noChangeShapeType="1"/>
          </p:cNvSpPr>
          <p:nvPr/>
        </p:nvSpPr>
        <p:spPr bwMode="auto">
          <a:xfrm flipV="1">
            <a:off x="665580" y="3214686"/>
            <a:ext cx="1334652" cy="2153618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9224" name="WordArt 56"/>
          <p:cNvSpPr>
            <a:spLocks noChangeArrowheads="1" noChangeShapeType="1" noTextEdit="1"/>
          </p:cNvSpPr>
          <p:nvPr/>
        </p:nvSpPr>
        <p:spPr bwMode="auto">
          <a:xfrm>
            <a:off x="4429124" y="4497397"/>
            <a:ext cx="215900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 dirty="0">
                <a:ln w="9525">
                  <a:solidFill>
                    <a:srgbClr val="00B200"/>
                  </a:solidFill>
                  <a:round/>
                  <a:headEnd/>
                  <a:tailEnd/>
                </a:ln>
                <a:solidFill>
                  <a:srgbClr val="00B200"/>
                </a:solidFill>
                <a:latin typeface="Arial"/>
                <a:cs typeface="Arial"/>
              </a:rPr>
              <a:t>В</a:t>
            </a:r>
          </a:p>
        </p:txBody>
      </p:sp>
      <p:sp>
        <p:nvSpPr>
          <p:cNvPr id="9225" name="WordArt 57"/>
          <p:cNvSpPr>
            <a:spLocks noChangeArrowheads="1" noChangeShapeType="1" noTextEdit="1"/>
          </p:cNvSpPr>
          <p:nvPr/>
        </p:nvSpPr>
        <p:spPr bwMode="auto">
          <a:xfrm>
            <a:off x="357158" y="5214950"/>
            <a:ext cx="214313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 dirty="0">
                <a:ln w="9525">
                  <a:solidFill>
                    <a:srgbClr val="00B200"/>
                  </a:solidFill>
                  <a:round/>
                  <a:headEnd/>
                  <a:tailEnd/>
                </a:ln>
                <a:solidFill>
                  <a:srgbClr val="00B200"/>
                </a:solidFill>
                <a:latin typeface="Arial"/>
                <a:cs typeface="Arial"/>
              </a:rPr>
              <a:t>А</a:t>
            </a:r>
          </a:p>
        </p:txBody>
      </p:sp>
      <p:sp>
        <p:nvSpPr>
          <p:cNvPr id="9226" name="WordArt 58"/>
          <p:cNvSpPr>
            <a:spLocks noChangeArrowheads="1" noChangeShapeType="1" noTextEdit="1"/>
          </p:cNvSpPr>
          <p:nvPr/>
        </p:nvSpPr>
        <p:spPr bwMode="auto">
          <a:xfrm>
            <a:off x="1714480" y="2571744"/>
            <a:ext cx="215900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 dirty="0">
                <a:ln w="9525">
                  <a:solidFill>
                    <a:srgbClr val="00B200"/>
                  </a:solidFill>
                  <a:round/>
                  <a:headEnd/>
                  <a:tailEnd/>
                </a:ln>
                <a:solidFill>
                  <a:srgbClr val="00B200"/>
                </a:solidFill>
                <a:latin typeface="Arial"/>
                <a:cs typeface="Arial"/>
              </a:rPr>
              <a:t>С</a:t>
            </a:r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2214546" y="5143512"/>
            <a:ext cx="273050" cy="277813"/>
            <a:chOff x="2835" y="2976"/>
            <a:chExt cx="172" cy="175"/>
          </a:xfrm>
        </p:grpSpPr>
        <p:sp>
          <p:nvSpPr>
            <p:cNvPr id="9259" name="WordArt 60"/>
            <p:cNvSpPr>
              <a:spLocks noChangeArrowheads="1" noChangeShapeType="1" noTextEdit="1"/>
            </p:cNvSpPr>
            <p:nvPr/>
          </p:nvSpPr>
          <p:spPr bwMode="auto">
            <a:xfrm>
              <a:off x="2835" y="2976"/>
              <a:ext cx="91" cy="13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800" b="1" kern="10">
                  <a:ln w="9525">
                    <a:solidFill>
                      <a:srgbClr val="990000"/>
                    </a:solidFill>
                    <a:round/>
                    <a:headEnd/>
                    <a:tailEnd/>
                  </a:ln>
                  <a:solidFill>
                    <a:srgbClr val="990000"/>
                  </a:solidFill>
                  <a:latin typeface="Arial"/>
                  <a:cs typeface="Arial"/>
                </a:rPr>
                <a:t>Н</a:t>
              </a:r>
            </a:p>
          </p:txBody>
        </p:sp>
        <p:sp>
          <p:nvSpPr>
            <p:cNvPr id="9260" name="WordArt 61"/>
            <p:cNvSpPr>
              <a:spLocks noChangeArrowheads="1" noChangeShapeType="1" noTextEdit="1"/>
            </p:cNvSpPr>
            <p:nvPr/>
          </p:nvSpPr>
          <p:spPr bwMode="auto">
            <a:xfrm>
              <a:off x="2971" y="3067"/>
              <a:ext cx="36" cy="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800" b="1" kern="10">
                  <a:ln w="9525">
                    <a:solidFill>
                      <a:srgbClr val="990000"/>
                    </a:solidFill>
                    <a:round/>
                    <a:headEnd/>
                    <a:tailEnd/>
                  </a:ln>
                  <a:solidFill>
                    <a:srgbClr val="990000"/>
                  </a:solidFill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3" name="Group 62"/>
          <p:cNvGrpSpPr>
            <a:grpSpLocks/>
          </p:cNvGrpSpPr>
          <p:nvPr/>
        </p:nvGrpSpPr>
        <p:grpSpPr bwMode="auto">
          <a:xfrm>
            <a:off x="2143108" y="3000372"/>
            <a:ext cx="273050" cy="277813"/>
            <a:chOff x="2835" y="2976"/>
            <a:chExt cx="172" cy="175"/>
          </a:xfrm>
        </p:grpSpPr>
        <p:sp>
          <p:nvSpPr>
            <p:cNvPr id="9257" name="WordArt 63"/>
            <p:cNvSpPr>
              <a:spLocks noChangeArrowheads="1" noChangeShapeType="1" noTextEdit="1"/>
            </p:cNvSpPr>
            <p:nvPr/>
          </p:nvSpPr>
          <p:spPr bwMode="auto">
            <a:xfrm>
              <a:off x="2835" y="2976"/>
              <a:ext cx="91" cy="13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b="1" kern="10" dirty="0">
                  <a:ln w="9525">
                    <a:solidFill>
                      <a:srgbClr val="990000"/>
                    </a:solidFill>
                    <a:round/>
                    <a:headEnd/>
                    <a:tailEnd/>
                  </a:ln>
                  <a:solidFill>
                    <a:srgbClr val="990000"/>
                  </a:solidFill>
                  <a:latin typeface="Arial"/>
                  <a:cs typeface="Arial"/>
                </a:rPr>
                <a:t>Н</a:t>
              </a:r>
            </a:p>
          </p:txBody>
        </p:sp>
        <p:sp>
          <p:nvSpPr>
            <p:cNvPr id="9258" name="WordArt 64"/>
            <p:cNvSpPr>
              <a:spLocks noChangeArrowheads="1" noChangeShapeType="1" noTextEdit="1"/>
            </p:cNvSpPr>
            <p:nvPr/>
          </p:nvSpPr>
          <p:spPr bwMode="auto">
            <a:xfrm>
              <a:off x="2971" y="3067"/>
              <a:ext cx="36" cy="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800" b="1" kern="10">
                  <a:ln w="9525">
                    <a:solidFill>
                      <a:srgbClr val="990000"/>
                    </a:solidFill>
                    <a:round/>
                    <a:headEnd/>
                    <a:tailEnd/>
                  </a:ln>
                  <a:solidFill>
                    <a:srgbClr val="990000"/>
                  </a:solidFill>
                  <a:latin typeface="Arial"/>
                  <a:cs typeface="Arial"/>
                </a:rPr>
                <a:t>2</a:t>
              </a:r>
            </a:p>
          </p:txBody>
        </p:sp>
      </p:grpSp>
      <p:grpSp>
        <p:nvGrpSpPr>
          <p:cNvPr id="4" name="Group 65"/>
          <p:cNvGrpSpPr>
            <a:grpSpLocks/>
          </p:cNvGrpSpPr>
          <p:nvPr/>
        </p:nvGrpSpPr>
        <p:grpSpPr bwMode="auto">
          <a:xfrm>
            <a:off x="1084240" y="3294063"/>
            <a:ext cx="273050" cy="277813"/>
            <a:chOff x="2835" y="2976"/>
            <a:chExt cx="172" cy="175"/>
          </a:xfrm>
        </p:grpSpPr>
        <p:sp>
          <p:nvSpPr>
            <p:cNvPr id="9255" name="WordArt 66"/>
            <p:cNvSpPr>
              <a:spLocks noChangeArrowheads="1" noChangeShapeType="1" noTextEdit="1"/>
            </p:cNvSpPr>
            <p:nvPr/>
          </p:nvSpPr>
          <p:spPr bwMode="auto">
            <a:xfrm>
              <a:off x="2835" y="2976"/>
              <a:ext cx="91" cy="13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800" b="1" kern="10" dirty="0">
                  <a:ln w="9525">
                    <a:solidFill>
                      <a:srgbClr val="990000"/>
                    </a:solidFill>
                    <a:round/>
                    <a:headEnd/>
                    <a:tailEnd/>
                  </a:ln>
                  <a:solidFill>
                    <a:srgbClr val="990000"/>
                  </a:solidFill>
                  <a:latin typeface="Arial"/>
                  <a:cs typeface="Arial"/>
                </a:rPr>
                <a:t>Н</a:t>
              </a:r>
            </a:p>
          </p:txBody>
        </p:sp>
        <p:sp>
          <p:nvSpPr>
            <p:cNvPr id="9256" name="WordArt 67"/>
            <p:cNvSpPr>
              <a:spLocks noChangeArrowheads="1" noChangeShapeType="1" noTextEdit="1"/>
            </p:cNvSpPr>
            <p:nvPr/>
          </p:nvSpPr>
          <p:spPr bwMode="auto">
            <a:xfrm>
              <a:off x="2971" y="3067"/>
              <a:ext cx="36" cy="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800" b="1" kern="10">
                  <a:ln w="9525">
                    <a:solidFill>
                      <a:srgbClr val="990000"/>
                    </a:solidFill>
                    <a:round/>
                    <a:headEnd/>
                    <a:tailEnd/>
                  </a:ln>
                  <a:solidFill>
                    <a:srgbClr val="990000"/>
                  </a:solidFill>
                  <a:latin typeface="Arial"/>
                  <a:cs typeface="Arial"/>
                </a:rPr>
                <a:t>3</a:t>
              </a:r>
            </a:p>
          </p:txBody>
        </p:sp>
      </p:grpSp>
      <p:sp>
        <p:nvSpPr>
          <p:cNvPr id="12356" name="Oval 68"/>
          <p:cNvSpPr>
            <a:spLocks noChangeArrowheads="1"/>
          </p:cNvSpPr>
          <p:nvPr/>
        </p:nvSpPr>
        <p:spPr bwMode="auto">
          <a:xfrm>
            <a:off x="571472" y="5286388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2357" name="Oval 69"/>
          <p:cNvSpPr>
            <a:spLocks noChangeArrowheads="1"/>
          </p:cNvSpPr>
          <p:nvPr/>
        </p:nvSpPr>
        <p:spPr bwMode="auto">
          <a:xfrm>
            <a:off x="1617642" y="2928934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2358" name="Oval 70"/>
          <p:cNvSpPr>
            <a:spLocks noChangeArrowheads="1"/>
          </p:cNvSpPr>
          <p:nvPr/>
        </p:nvSpPr>
        <p:spPr bwMode="auto">
          <a:xfrm>
            <a:off x="4214810" y="4572008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2362" name="Oval 74"/>
          <p:cNvSpPr>
            <a:spLocks noChangeArrowheads="1"/>
          </p:cNvSpPr>
          <p:nvPr/>
        </p:nvSpPr>
        <p:spPr bwMode="auto">
          <a:xfrm flipV="1">
            <a:off x="1714480" y="3475038"/>
            <a:ext cx="142875" cy="146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2367" name="Text Box 79"/>
          <p:cNvSpPr txBox="1">
            <a:spLocks noChangeArrowheads="1"/>
          </p:cNvSpPr>
          <p:nvPr/>
        </p:nvSpPr>
        <p:spPr bwMode="auto">
          <a:xfrm>
            <a:off x="4500563" y="2781300"/>
            <a:ext cx="1584325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>
                <a:solidFill>
                  <a:srgbClr val="000000"/>
                </a:solidFill>
              </a:rPr>
              <a:t>СН</a:t>
            </a:r>
            <a:r>
              <a:rPr lang="ru-RU" baseline="-25000">
                <a:solidFill>
                  <a:srgbClr val="000000"/>
                </a:solidFill>
              </a:rPr>
              <a:t>1</a:t>
            </a:r>
            <a:r>
              <a:rPr lang="ru-RU">
                <a:solidFill>
                  <a:srgbClr val="000000"/>
                </a:solidFill>
              </a:rPr>
              <a:t> - высота</a:t>
            </a:r>
          </a:p>
        </p:txBody>
      </p:sp>
      <p:sp>
        <p:nvSpPr>
          <p:cNvPr id="12368" name="AutoShape 80"/>
          <p:cNvSpPr>
            <a:spLocks noChangeArrowheads="1"/>
          </p:cNvSpPr>
          <p:nvPr/>
        </p:nvSpPr>
        <p:spPr bwMode="auto">
          <a:xfrm>
            <a:off x="6127750" y="2852738"/>
            <a:ext cx="431800" cy="215900"/>
          </a:xfrm>
          <a:prstGeom prst="leftRightArrow">
            <a:avLst>
              <a:gd name="adj1" fmla="val 50000"/>
              <a:gd name="adj2" fmla="val 4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2369" name="Text Box 81"/>
          <p:cNvSpPr txBox="1">
            <a:spLocks noChangeArrowheads="1"/>
          </p:cNvSpPr>
          <p:nvPr/>
        </p:nvSpPr>
        <p:spPr bwMode="auto">
          <a:xfrm>
            <a:off x="6588125" y="2781300"/>
            <a:ext cx="1223963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  <a:sym typeface="Symbol" pitchFamily="18" charset="2"/>
              </a:rPr>
              <a:t>СН</a:t>
            </a:r>
            <a:r>
              <a:rPr lang="ru-RU" baseline="-25000">
                <a:solidFill>
                  <a:srgbClr val="000000"/>
                </a:solidFill>
              </a:rPr>
              <a:t>1 </a:t>
            </a:r>
            <a:r>
              <a:rPr lang="ru-RU" b="1">
                <a:solidFill>
                  <a:srgbClr val="FF0000"/>
                </a:solidFill>
                <a:sym typeface="Symbol" pitchFamily="18" charset="2"/>
              </a:rPr>
              <a:t> </a:t>
            </a:r>
            <a:r>
              <a:rPr lang="ru-RU" b="1">
                <a:solidFill>
                  <a:srgbClr val="000000"/>
                </a:solidFill>
                <a:sym typeface="Symbol" pitchFamily="18" charset="2"/>
              </a:rPr>
              <a:t>АВ</a:t>
            </a:r>
            <a:endParaRPr lang="ru-RU" baseline="-25000">
              <a:solidFill>
                <a:srgbClr val="000000"/>
              </a:solidFill>
            </a:endParaRPr>
          </a:p>
        </p:txBody>
      </p:sp>
      <p:grpSp>
        <p:nvGrpSpPr>
          <p:cNvPr id="5" name="Group 101"/>
          <p:cNvGrpSpPr>
            <a:grpSpLocks/>
          </p:cNvGrpSpPr>
          <p:nvPr/>
        </p:nvGrpSpPr>
        <p:grpSpPr bwMode="auto">
          <a:xfrm rot="19801814" flipH="1">
            <a:off x="1831253" y="4867128"/>
            <a:ext cx="257032" cy="190171"/>
            <a:chOff x="1264" y="2747"/>
            <a:chExt cx="107" cy="52"/>
          </a:xfrm>
        </p:grpSpPr>
        <p:sp>
          <p:nvSpPr>
            <p:cNvPr id="9253" name="Line 99"/>
            <p:cNvSpPr>
              <a:spLocks noChangeShapeType="1"/>
            </p:cNvSpPr>
            <p:nvPr/>
          </p:nvSpPr>
          <p:spPr bwMode="auto">
            <a:xfrm rot="239884" flipV="1">
              <a:off x="1264" y="2749"/>
              <a:ext cx="82" cy="24"/>
            </a:xfrm>
            <a:prstGeom prst="line">
              <a:avLst/>
            </a:prstGeom>
            <a:noFill/>
            <a:ln w="28575">
              <a:solidFill>
                <a:srgbClr val="E41ACC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</a:endParaRPr>
            </a:p>
          </p:txBody>
        </p:sp>
        <p:sp>
          <p:nvSpPr>
            <p:cNvPr id="9254" name="Line 100"/>
            <p:cNvSpPr>
              <a:spLocks noChangeShapeType="1"/>
            </p:cNvSpPr>
            <p:nvPr/>
          </p:nvSpPr>
          <p:spPr bwMode="auto">
            <a:xfrm rot="21265144">
              <a:off x="1352" y="2747"/>
              <a:ext cx="19" cy="52"/>
            </a:xfrm>
            <a:prstGeom prst="line">
              <a:avLst/>
            </a:prstGeom>
            <a:noFill/>
            <a:ln w="28575">
              <a:solidFill>
                <a:srgbClr val="E41ACC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Group 107"/>
          <p:cNvGrpSpPr>
            <a:grpSpLocks/>
          </p:cNvGrpSpPr>
          <p:nvPr/>
        </p:nvGrpSpPr>
        <p:grpSpPr bwMode="auto">
          <a:xfrm>
            <a:off x="1904410" y="3322700"/>
            <a:ext cx="222250" cy="144463"/>
            <a:chOff x="1156" y="1802"/>
            <a:chExt cx="140" cy="91"/>
          </a:xfrm>
        </p:grpSpPr>
        <p:sp>
          <p:nvSpPr>
            <p:cNvPr id="9249" name="Line 105"/>
            <p:cNvSpPr>
              <a:spLocks noChangeShapeType="1"/>
            </p:cNvSpPr>
            <p:nvPr/>
          </p:nvSpPr>
          <p:spPr bwMode="auto">
            <a:xfrm>
              <a:off x="1156" y="1842"/>
              <a:ext cx="91" cy="46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</a:endParaRPr>
            </a:p>
          </p:txBody>
        </p:sp>
        <p:sp>
          <p:nvSpPr>
            <p:cNvPr id="9250" name="Line 106"/>
            <p:cNvSpPr>
              <a:spLocks noChangeShapeType="1"/>
            </p:cNvSpPr>
            <p:nvPr/>
          </p:nvSpPr>
          <p:spPr bwMode="auto">
            <a:xfrm rot="110618" flipV="1">
              <a:off x="1251" y="1802"/>
              <a:ext cx="45" cy="91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</a:endParaRPr>
            </a:p>
          </p:txBody>
        </p:sp>
      </p:grpSp>
      <p:sp>
        <p:nvSpPr>
          <p:cNvPr id="12396" name="Text Box 108"/>
          <p:cNvSpPr txBox="1">
            <a:spLocks noChangeArrowheads="1"/>
          </p:cNvSpPr>
          <p:nvPr/>
        </p:nvSpPr>
        <p:spPr bwMode="auto">
          <a:xfrm>
            <a:off x="4643438" y="3429000"/>
            <a:ext cx="1657350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>
                <a:solidFill>
                  <a:srgbClr val="000000"/>
                </a:solidFill>
              </a:rPr>
              <a:t>АН</a:t>
            </a:r>
            <a:r>
              <a:rPr lang="ru-RU" baseline="-25000">
                <a:solidFill>
                  <a:srgbClr val="000000"/>
                </a:solidFill>
              </a:rPr>
              <a:t>2</a:t>
            </a:r>
            <a:r>
              <a:rPr lang="ru-RU">
                <a:solidFill>
                  <a:srgbClr val="000000"/>
                </a:solidFill>
              </a:rPr>
              <a:t> - высота</a:t>
            </a:r>
          </a:p>
        </p:txBody>
      </p:sp>
      <p:sp>
        <p:nvSpPr>
          <p:cNvPr id="12397" name="AutoShape 109"/>
          <p:cNvSpPr>
            <a:spLocks noChangeArrowheads="1"/>
          </p:cNvSpPr>
          <p:nvPr/>
        </p:nvSpPr>
        <p:spPr bwMode="auto">
          <a:xfrm>
            <a:off x="6343650" y="3500438"/>
            <a:ext cx="431800" cy="215900"/>
          </a:xfrm>
          <a:prstGeom prst="leftRightArrow">
            <a:avLst>
              <a:gd name="adj1" fmla="val 50000"/>
              <a:gd name="adj2" fmla="val 4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2398" name="Text Box 110"/>
          <p:cNvSpPr txBox="1">
            <a:spLocks noChangeArrowheads="1"/>
          </p:cNvSpPr>
          <p:nvPr/>
        </p:nvSpPr>
        <p:spPr bwMode="auto">
          <a:xfrm>
            <a:off x="6804025" y="3429000"/>
            <a:ext cx="1439863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  <a:sym typeface="Symbol" pitchFamily="18" charset="2"/>
              </a:rPr>
              <a:t>АН</a:t>
            </a:r>
            <a:r>
              <a:rPr lang="ru-RU" baseline="-25000">
                <a:solidFill>
                  <a:srgbClr val="000000"/>
                </a:solidFill>
              </a:rPr>
              <a:t>2 </a:t>
            </a:r>
            <a:r>
              <a:rPr lang="ru-RU" b="1">
                <a:solidFill>
                  <a:srgbClr val="FF0000"/>
                </a:solidFill>
                <a:sym typeface="Symbol" pitchFamily="18" charset="2"/>
              </a:rPr>
              <a:t> </a:t>
            </a:r>
            <a:r>
              <a:rPr lang="ru-RU" b="1">
                <a:solidFill>
                  <a:srgbClr val="000000"/>
                </a:solidFill>
                <a:sym typeface="Symbol" pitchFamily="18" charset="2"/>
              </a:rPr>
              <a:t>ВС</a:t>
            </a:r>
            <a:endParaRPr lang="ru-RU" baseline="-25000">
              <a:solidFill>
                <a:srgbClr val="000000"/>
              </a:solidFill>
            </a:endParaRPr>
          </a:p>
        </p:txBody>
      </p:sp>
      <p:grpSp>
        <p:nvGrpSpPr>
          <p:cNvPr id="8" name="Group 113"/>
          <p:cNvGrpSpPr>
            <a:grpSpLocks/>
          </p:cNvGrpSpPr>
          <p:nvPr/>
        </p:nvGrpSpPr>
        <p:grpSpPr bwMode="auto">
          <a:xfrm rot="1657901">
            <a:off x="1468517" y="3460680"/>
            <a:ext cx="159114" cy="257245"/>
            <a:chOff x="921" y="1977"/>
            <a:chExt cx="58" cy="67"/>
          </a:xfrm>
        </p:grpSpPr>
        <p:sp>
          <p:nvSpPr>
            <p:cNvPr id="9247" name="Line 111"/>
            <p:cNvSpPr>
              <a:spLocks noChangeShapeType="1"/>
            </p:cNvSpPr>
            <p:nvPr/>
          </p:nvSpPr>
          <p:spPr bwMode="auto">
            <a:xfrm rot="20928579" flipH="1">
              <a:off x="966" y="1977"/>
              <a:ext cx="13" cy="62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</a:endParaRPr>
            </a:p>
          </p:txBody>
        </p:sp>
        <p:sp>
          <p:nvSpPr>
            <p:cNvPr id="9248" name="Line 112"/>
            <p:cNvSpPr>
              <a:spLocks noChangeShapeType="1"/>
            </p:cNvSpPr>
            <p:nvPr/>
          </p:nvSpPr>
          <p:spPr bwMode="auto">
            <a:xfrm rot="723289" flipV="1">
              <a:off x="921" y="2030"/>
              <a:ext cx="52" cy="14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</a:endParaRPr>
            </a:p>
          </p:txBody>
        </p:sp>
      </p:grpSp>
      <p:sp>
        <p:nvSpPr>
          <p:cNvPr id="12403" name="Text Box 115"/>
          <p:cNvSpPr txBox="1">
            <a:spLocks noChangeArrowheads="1"/>
          </p:cNvSpPr>
          <p:nvPr/>
        </p:nvSpPr>
        <p:spPr bwMode="auto">
          <a:xfrm>
            <a:off x="5043516" y="4214818"/>
            <a:ext cx="1657350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>
                <a:solidFill>
                  <a:srgbClr val="000000"/>
                </a:solidFill>
              </a:rPr>
              <a:t>ВН</a:t>
            </a:r>
            <a:r>
              <a:rPr lang="ru-RU" baseline="-25000">
                <a:solidFill>
                  <a:srgbClr val="000000"/>
                </a:solidFill>
              </a:rPr>
              <a:t>3</a:t>
            </a:r>
            <a:r>
              <a:rPr lang="ru-RU">
                <a:solidFill>
                  <a:srgbClr val="000000"/>
                </a:solidFill>
              </a:rPr>
              <a:t> - высота</a:t>
            </a:r>
          </a:p>
        </p:txBody>
      </p:sp>
      <p:sp>
        <p:nvSpPr>
          <p:cNvPr id="12404" name="AutoShape 116"/>
          <p:cNvSpPr>
            <a:spLocks noChangeArrowheads="1"/>
          </p:cNvSpPr>
          <p:nvPr/>
        </p:nvSpPr>
        <p:spPr bwMode="auto">
          <a:xfrm>
            <a:off x="6743728" y="4286256"/>
            <a:ext cx="431800" cy="215900"/>
          </a:xfrm>
          <a:prstGeom prst="leftRightArrow">
            <a:avLst>
              <a:gd name="adj1" fmla="val 50000"/>
              <a:gd name="adj2" fmla="val 4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2405" name="Text Box 117"/>
          <p:cNvSpPr txBox="1">
            <a:spLocks noChangeArrowheads="1"/>
          </p:cNvSpPr>
          <p:nvPr/>
        </p:nvSpPr>
        <p:spPr bwMode="auto">
          <a:xfrm>
            <a:off x="7204103" y="4214818"/>
            <a:ext cx="1439863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  <a:sym typeface="Symbol" pitchFamily="18" charset="2"/>
              </a:rPr>
              <a:t>ВН</a:t>
            </a:r>
            <a:r>
              <a:rPr lang="ru-RU" baseline="-25000">
                <a:solidFill>
                  <a:srgbClr val="000000"/>
                </a:solidFill>
              </a:rPr>
              <a:t>3 </a:t>
            </a:r>
            <a:r>
              <a:rPr lang="ru-RU" b="1">
                <a:solidFill>
                  <a:srgbClr val="FF0000"/>
                </a:solidFill>
                <a:sym typeface="Symbol" pitchFamily="18" charset="2"/>
              </a:rPr>
              <a:t> </a:t>
            </a:r>
            <a:r>
              <a:rPr lang="ru-RU" b="1">
                <a:solidFill>
                  <a:srgbClr val="000000"/>
                </a:solidFill>
                <a:sym typeface="Symbol" pitchFamily="18" charset="2"/>
              </a:rPr>
              <a:t>АС</a:t>
            </a:r>
            <a:endParaRPr lang="ru-RU" baseline="-25000">
              <a:solidFill>
                <a:srgbClr val="000000"/>
              </a:solidFill>
            </a:endParaRPr>
          </a:p>
        </p:txBody>
      </p:sp>
      <p:pic>
        <p:nvPicPr>
          <p:cNvPr id="9262" name="Picture 4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681" r="3209"/>
          <a:stretch>
            <a:fillRect/>
          </a:stretch>
        </p:blipFill>
        <p:spPr bwMode="auto">
          <a:xfrm rot="12679515">
            <a:off x="862354" y="3466489"/>
            <a:ext cx="2060827" cy="3895235"/>
          </a:xfrm>
          <a:prstGeom prst="rect">
            <a:avLst/>
          </a:prstGeom>
          <a:noFill/>
        </p:spPr>
      </p:pic>
      <p:pic>
        <p:nvPicPr>
          <p:cNvPr id="46" name="Picture 4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681" t="365" r="3274"/>
          <a:stretch>
            <a:fillRect/>
          </a:stretch>
        </p:blipFill>
        <p:spPr bwMode="auto">
          <a:xfrm rot="6823038" flipH="1">
            <a:off x="1631902" y="3382087"/>
            <a:ext cx="2355348" cy="3881002"/>
          </a:xfrm>
          <a:prstGeom prst="rect">
            <a:avLst/>
          </a:prstGeom>
          <a:noFill/>
        </p:spPr>
      </p:pic>
      <p:pic>
        <p:nvPicPr>
          <p:cNvPr id="47" name="Picture 4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681" r="2431" b="2329"/>
          <a:stretch>
            <a:fillRect/>
          </a:stretch>
        </p:blipFill>
        <p:spPr bwMode="auto">
          <a:xfrm rot="20869653" flipH="1">
            <a:off x="1735760" y="1098124"/>
            <a:ext cx="2012960" cy="38044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44687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23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2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2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250"/>
                            </p:stCondLst>
                            <p:childTnLst>
                              <p:par>
                                <p:cTn id="4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3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750"/>
                            </p:stCondLst>
                            <p:childTnLst>
                              <p:par>
                                <p:cTn id="54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23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2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2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9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9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2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2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2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2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2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2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2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500"/>
                            </p:stCondLst>
                            <p:childTnLst>
                              <p:par>
                                <p:cTn id="1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0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500"/>
                            </p:stCondLst>
                            <p:childTnLst>
                              <p:par>
                                <p:cTn id="1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2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500"/>
                            </p:stCondLst>
                            <p:childTnLst>
                              <p:par>
                                <p:cTn id="17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124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12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500"/>
                            </p:stCondLst>
                            <p:childTnLst>
                              <p:par>
                                <p:cTn id="199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12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000"/>
                            </p:stCondLst>
                            <p:childTnLst>
                              <p:par>
                                <p:cTn id="203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12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12325" grpId="0" animBg="1"/>
      <p:bldP spid="12326" grpId="0" animBg="1"/>
      <p:bldP spid="12327" grpId="0" animBg="1"/>
      <p:bldP spid="12357" grpId="0" animBg="1"/>
      <p:bldP spid="12358" grpId="0" animBg="1"/>
      <p:bldP spid="12362" grpId="0" animBg="1"/>
      <p:bldP spid="12362" grpId="1" animBg="1"/>
      <p:bldP spid="12362" grpId="2" animBg="1"/>
      <p:bldP spid="12396" grpId="0" animBg="1"/>
      <p:bldP spid="12397" grpId="0" animBg="1"/>
      <p:bldP spid="12398" grpId="0" animBg="1"/>
      <p:bldP spid="12403" grpId="0" animBg="1"/>
      <p:bldP spid="12404" grpId="0" animBg="1"/>
      <p:bldP spid="1240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33475"/>
          </a:xfrm>
        </p:spPr>
        <p:txBody>
          <a:bodyPr/>
          <a:lstStyle/>
          <a:p>
            <a:pPr eaLnBrk="1" hangingPunct="1"/>
            <a:r>
              <a:rPr lang="ru-RU" sz="3200" smtClean="0"/>
              <a:t>Проведите высоты в прямоугольном треугольнике</a:t>
            </a:r>
          </a:p>
        </p:txBody>
      </p:sp>
      <p:sp>
        <p:nvSpPr>
          <p:cNvPr id="5" name="Прямоугольный треугольник 4"/>
          <p:cNvSpPr/>
          <p:nvPr/>
        </p:nvSpPr>
        <p:spPr bwMode="auto">
          <a:xfrm>
            <a:off x="2643188" y="2071688"/>
            <a:ext cx="4286250" cy="3643312"/>
          </a:xfrm>
          <a:prstGeom prst="rtTriangle">
            <a:avLst/>
          </a:prstGeom>
          <a:noFill/>
          <a:ln>
            <a:solidFill>
              <a:schemeClr val="accent4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solidFill>
                <a:srgbClr val="000000"/>
              </a:solidFill>
            </a:endParaRPr>
          </a:p>
        </p:txBody>
      </p:sp>
      <p:grpSp>
        <p:nvGrpSpPr>
          <p:cNvPr id="2" name="Группа 7"/>
          <p:cNvGrpSpPr>
            <a:grpSpLocks/>
          </p:cNvGrpSpPr>
          <p:nvPr/>
        </p:nvGrpSpPr>
        <p:grpSpPr bwMode="auto">
          <a:xfrm flipH="1">
            <a:off x="2701925" y="2109788"/>
            <a:ext cx="2357438" cy="3562350"/>
            <a:chOff x="2500298" y="571480"/>
            <a:chExt cx="3286148" cy="4062430"/>
          </a:xfrm>
        </p:grpSpPr>
        <p:sp>
          <p:nvSpPr>
            <p:cNvPr id="10270" name="AutoShape 13"/>
            <p:cNvSpPr>
              <a:spLocks noChangeArrowheads="1"/>
            </p:cNvSpPr>
            <p:nvPr/>
          </p:nvSpPr>
          <p:spPr bwMode="auto">
            <a:xfrm flipH="1">
              <a:off x="2500298" y="571480"/>
              <a:ext cx="3286148" cy="4062430"/>
            </a:xfrm>
            <a:prstGeom prst="rtTriangle">
              <a:avLst/>
            </a:prstGeom>
            <a:noFill/>
            <a:ln w="76200" cmpd="tri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</a:endParaRPr>
            </a:p>
          </p:txBody>
        </p:sp>
        <p:sp>
          <p:nvSpPr>
            <p:cNvPr id="10271" name="AutoShape 13"/>
            <p:cNvSpPr>
              <a:spLocks noChangeArrowheads="1"/>
            </p:cNvSpPr>
            <p:nvPr/>
          </p:nvSpPr>
          <p:spPr bwMode="auto">
            <a:xfrm flipH="1">
              <a:off x="3428992" y="1857364"/>
              <a:ext cx="2000264" cy="2286016"/>
            </a:xfrm>
            <a:prstGeom prst="rtTriangle">
              <a:avLst/>
            </a:prstGeom>
            <a:noFill/>
            <a:ln w="76200" cmpd="tri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</a:endParaRPr>
            </a:p>
          </p:txBody>
        </p:sp>
      </p:grpSp>
      <p:cxnSp>
        <p:nvCxnSpPr>
          <p:cNvPr id="10" name="Прямая соединительная линия 9"/>
          <p:cNvCxnSpPr>
            <a:stCxn id="5" idx="0"/>
            <a:endCxn id="5" idx="2"/>
          </p:cNvCxnSpPr>
          <p:nvPr/>
        </p:nvCxnSpPr>
        <p:spPr bwMode="auto">
          <a:xfrm rot="16200000" flipH="1">
            <a:off x="819944" y="3893344"/>
            <a:ext cx="3644900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Группа 10"/>
          <p:cNvGrpSpPr>
            <a:grpSpLocks/>
          </p:cNvGrpSpPr>
          <p:nvPr/>
        </p:nvGrpSpPr>
        <p:grpSpPr bwMode="auto">
          <a:xfrm rot="-5400000" flipH="1" flipV="1">
            <a:off x="3679031" y="2342357"/>
            <a:ext cx="2357437" cy="4286250"/>
            <a:chOff x="2500298" y="571480"/>
            <a:chExt cx="3286148" cy="4062430"/>
          </a:xfrm>
        </p:grpSpPr>
        <p:sp>
          <p:nvSpPr>
            <p:cNvPr id="10268" name="AutoShape 13"/>
            <p:cNvSpPr>
              <a:spLocks noChangeArrowheads="1"/>
            </p:cNvSpPr>
            <p:nvPr/>
          </p:nvSpPr>
          <p:spPr bwMode="auto">
            <a:xfrm flipH="1">
              <a:off x="2500298" y="571480"/>
              <a:ext cx="3286148" cy="4062430"/>
            </a:xfrm>
            <a:prstGeom prst="rtTriangle">
              <a:avLst/>
            </a:prstGeom>
            <a:noFill/>
            <a:ln w="76200" cmpd="tri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</a:endParaRPr>
            </a:p>
          </p:txBody>
        </p:sp>
        <p:sp>
          <p:nvSpPr>
            <p:cNvPr id="10269" name="AutoShape 13"/>
            <p:cNvSpPr>
              <a:spLocks noChangeArrowheads="1"/>
            </p:cNvSpPr>
            <p:nvPr/>
          </p:nvSpPr>
          <p:spPr bwMode="auto">
            <a:xfrm flipH="1">
              <a:off x="3428992" y="1857364"/>
              <a:ext cx="2000264" cy="2286016"/>
            </a:xfrm>
            <a:prstGeom prst="rtTriangle">
              <a:avLst/>
            </a:prstGeom>
            <a:noFill/>
            <a:ln w="76200" cmpd="tri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Группа 17"/>
          <p:cNvGrpSpPr>
            <a:grpSpLocks/>
          </p:cNvGrpSpPr>
          <p:nvPr/>
        </p:nvGrpSpPr>
        <p:grpSpPr bwMode="auto">
          <a:xfrm>
            <a:off x="2643188" y="5500688"/>
            <a:ext cx="214312" cy="214312"/>
            <a:chOff x="1000100" y="4000504"/>
            <a:chExt cx="429422" cy="429422"/>
          </a:xfrm>
        </p:grpSpPr>
        <p:cxnSp>
          <p:nvCxnSpPr>
            <p:cNvPr id="10266" name="Прямая соединительная линия 14"/>
            <p:cNvCxnSpPr>
              <a:cxnSpLocks noChangeShapeType="1"/>
            </p:cNvCxnSpPr>
            <p:nvPr/>
          </p:nvCxnSpPr>
          <p:spPr bwMode="auto">
            <a:xfrm>
              <a:off x="1000100" y="4000504"/>
              <a:ext cx="428628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267" name="Прямая соединительная линия 16"/>
            <p:cNvCxnSpPr>
              <a:cxnSpLocks noChangeShapeType="1"/>
            </p:cNvCxnSpPr>
            <p:nvPr/>
          </p:nvCxnSpPr>
          <p:spPr bwMode="auto">
            <a:xfrm rot="5400000">
              <a:off x="1214414" y="4214818"/>
              <a:ext cx="428628" cy="1588"/>
            </a:xfrm>
            <a:prstGeom prst="line">
              <a:avLst/>
            </a:prstGeom>
            <a:noFill/>
            <a:ln w="28575" algn="ctr">
              <a:solidFill>
                <a:srgbClr val="660066"/>
              </a:solidFill>
              <a:round/>
              <a:headEnd/>
              <a:tailEnd/>
            </a:ln>
          </p:spPr>
        </p:cxnSp>
      </p:grpSp>
      <p:cxnSp>
        <p:nvCxnSpPr>
          <p:cNvPr id="19" name="Прямая соединительная линия 18"/>
          <p:cNvCxnSpPr>
            <a:endCxn id="5" idx="4"/>
          </p:cNvCxnSpPr>
          <p:nvPr/>
        </p:nvCxnSpPr>
        <p:spPr bwMode="auto">
          <a:xfrm>
            <a:off x="2643188" y="5710238"/>
            <a:ext cx="4286250" cy="476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2643188" y="5500688"/>
            <a:ext cx="214312" cy="214312"/>
            <a:chOff x="1000100" y="4000504"/>
            <a:chExt cx="429422" cy="429422"/>
          </a:xfrm>
        </p:grpSpPr>
        <p:cxnSp>
          <p:nvCxnSpPr>
            <p:cNvPr id="10264" name="Прямая соединительная линия 21"/>
            <p:cNvCxnSpPr>
              <a:cxnSpLocks noChangeShapeType="1"/>
            </p:cNvCxnSpPr>
            <p:nvPr/>
          </p:nvCxnSpPr>
          <p:spPr bwMode="auto">
            <a:xfrm>
              <a:off x="1000100" y="4000504"/>
              <a:ext cx="428628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265" name="Прямая соединительная линия 22"/>
            <p:cNvCxnSpPr>
              <a:cxnSpLocks noChangeShapeType="1"/>
            </p:cNvCxnSpPr>
            <p:nvPr/>
          </p:nvCxnSpPr>
          <p:spPr bwMode="auto">
            <a:xfrm rot="5400000">
              <a:off x="1214414" y="4214818"/>
              <a:ext cx="428628" cy="1588"/>
            </a:xfrm>
            <a:prstGeom prst="line">
              <a:avLst/>
            </a:prstGeom>
            <a:noFill/>
            <a:ln w="28575" algn="ctr">
              <a:solidFill>
                <a:srgbClr val="660066"/>
              </a:solidFill>
              <a:round/>
              <a:headEnd/>
              <a:tailEnd/>
            </a:ln>
          </p:spPr>
        </p:cxnSp>
      </p:grpSp>
      <p:grpSp>
        <p:nvGrpSpPr>
          <p:cNvPr id="7" name="Группа 23"/>
          <p:cNvGrpSpPr>
            <a:grpSpLocks/>
          </p:cNvGrpSpPr>
          <p:nvPr/>
        </p:nvGrpSpPr>
        <p:grpSpPr bwMode="auto">
          <a:xfrm rot="2403361" flipH="1" flipV="1">
            <a:off x="2982913" y="3856038"/>
            <a:ext cx="2047875" cy="3802062"/>
            <a:chOff x="2500298" y="571480"/>
            <a:chExt cx="3286148" cy="4062430"/>
          </a:xfrm>
        </p:grpSpPr>
        <p:sp>
          <p:nvSpPr>
            <p:cNvPr id="10262" name="AutoShape 13"/>
            <p:cNvSpPr>
              <a:spLocks noChangeArrowheads="1"/>
            </p:cNvSpPr>
            <p:nvPr/>
          </p:nvSpPr>
          <p:spPr bwMode="auto">
            <a:xfrm flipH="1">
              <a:off x="2500298" y="571480"/>
              <a:ext cx="3286148" cy="4062430"/>
            </a:xfrm>
            <a:prstGeom prst="rtTriangle">
              <a:avLst/>
            </a:prstGeom>
            <a:noFill/>
            <a:ln w="76200" cmpd="tri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</a:endParaRPr>
            </a:p>
          </p:txBody>
        </p:sp>
        <p:sp>
          <p:nvSpPr>
            <p:cNvPr id="10263" name="AutoShape 13"/>
            <p:cNvSpPr>
              <a:spLocks noChangeArrowheads="1"/>
            </p:cNvSpPr>
            <p:nvPr/>
          </p:nvSpPr>
          <p:spPr bwMode="auto">
            <a:xfrm flipH="1">
              <a:off x="3428992" y="1857364"/>
              <a:ext cx="2000264" cy="2286016"/>
            </a:xfrm>
            <a:prstGeom prst="rtTriangle">
              <a:avLst/>
            </a:prstGeom>
            <a:noFill/>
            <a:ln w="76200" cmpd="tri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</a:endParaRPr>
            </a:p>
          </p:txBody>
        </p:sp>
      </p:grpSp>
      <p:cxnSp>
        <p:nvCxnSpPr>
          <p:cNvPr id="28" name="Прямая соединительная линия 27"/>
          <p:cNvCxnSpPr>
            <a:stCxn id="5" idx="2"/>
          </p:cNvCxnSpPr>
          <p:nvPr/>
        </p:nvCxnSpPr>
        <p:spPr bwMode="auto">
          <a:xfrm rot="5400000" flipH="1" flipV="1">
            <a:off x="2464594" y="3750469"/>
            <a:ext cx="2143125" cy="178593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8" name="Группа 28"/>
          <p:cNvGrpSpPr>
            <a:grpSpLocks/>
          </p:cNvGrpSpPr>
          <p:nvPr/>
        </p:nvGrpSpPr>
        <p:grpSpPr bwMode="auto">
          <a:xfrm rot="7707501">
            <a:off x="4332288" y="3644900"/>
            <a:ext cx="190500" cy="177800"/>
            <a:chOff x="1000104" y="4000499"/>
            <a:chExt cx="429418" cy="429427"/>
          </a:xfrm>
        </p:grpSpPr>
        <p:cxnSp>
          <p:nvCxnSpPr>
            <p:cNvPr id="10260" name="Прямая соединительная линия 29"/>
            <p:cNvCxnSpPr>
              <a:cxnSpLocks noChangeShapeType="1"/>
            </p:cNvCxnSpPr>
            <p:nvPr/>
          </p:nvCxnSpPr>
          <p:spPr bwMode="auto">
            <a:xfrm>
              <a:off x="1000104" y="4000499"/>
              <a:ext cx="428630" cy="1589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261" name="Прямая соединительная линия 30"/>
            <p:cNvCxnSpPr>
              <a:cxnSpLocks noChangeShapeType="1"/>
            </p:cNvCxnSpPr>
            <p:nvPr/>
          </p:nvCxnSpPr>
          <p:spPr bwMode="auto">
            <a:xfrm rot="5400000">
              <a:off x="1214414" y="4214818"/>
              <a:ext cx="428628" cy="1588"/>
            </a:xfrm>
            <a:prstGeom prst="line">
              <a:avLst/>
            </a:prstGeom>
            <a:noFill/>
            <a:ln w="28575" algn="ctr">
              <a:solidFill>
                <a:srgbClr val="660066"/>
              </a:solidFill>
              <a:round/>
              <a:headEnd/>
              <a:tailEnd/>
            </a:ln>
          </p:spPr>
        </p:cxnSp>
      </p:grpSp>
      <p:sp>
        <p:nvSpPr>
          <p:cNvPr id="10253" name="TextBox 31"/>
          <p:cNvSpPr txBox="1">
            <a:spLocks noChangeArrowheads="1"/>
          </p:cNvSpPr>
          <p:nvPr/>
        </p:nvSpPr>
        <p:spPr bwMode="auto">
          <a:xfrm>
            <a:off x="2357438" y="1928813"/>
            <a:ext cx="500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0254" name="TextBox 32"/>
          <p:cNvSpPr txBox="1">
            <a:spLocks noChangeArrowheads="1"/>
          </p:cNvSpPr>
          <p:nvPr/>
        </p:nvSpPr>
        <p:spPr bwMode="auto">
          <a:xfrm>
            <a:off x="2286000" y="5500688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10255" name="TextBox 33"/>
          <p:cNvSpPr txBox="1">
            <a:spLocks noChangeArrowheads="1"/>
          </p:cNvSpPr>
          <p:nvPr/>
        </p:nvSpPr>
        <p:spPr bwMode="auto">
          <a:xfrm>
            <a:off x="6858000" y="5643563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500688" y="2000250"/>
            <a:ext cx="2500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00"/>
                </a:solidFill>
              </a:rPr>
              <a:t>АС </a:t>
            </a:r>
            <a:r>
              <a:rPr lang="ru-RU" sz="2400" b="1">
                <a:solidFill>
                  <a:srgbClr val="000000"/>
                </a:solidFill>
                <a:sym typeface="Symbol" pitchFamily="18" charset="2"/>
              </a:rPr>
              <a:t> ВС </a:t>
            </a:r>
            <a:endParaRPr lang="ru-RU" sz="2400" b="1">
              <a:solidFill>
                <a:srgbClr val="000000"/>
              </a:solidFill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500688" y="2643188"/>
            <a:ext cx="25003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00"/>
                </a:solidFill>
                <a:sym typeface="Symbol" pitchFamily="18" charset="2"/>
              </a:rPr>
              <a:t>ВС  </a:t>
            </a:r>
            <a:r>
              <a:rPr lang="ru-RU" sz="2400" b="1">
                <a:solidFill>
                  <a:srgbClr val="000000"/>
                </a:solidFill>
              </a:rPr>
              <a:t>АС 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357688" y="3273425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Н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572125" y="3286125"/>
            <a:ext cx="2500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00"/>
                </a:solidFill>
                <a:sym typeface="Symbol" pitchFamily="18" charset="2"/>
              </a:rPr>
              <a:t>СН  </a:t>
            </a:r>
            <a:r>
              <a:rPr lang="ru-RU" sz="2400" b="1">
                <a:solidFill>
                  <a:srgbClr val="000000"/>
                </a:solidFill>
              </a:rPr>
              <a:t>АВ </a:t>
            </a:r>
          </a:p>
        </p:txBody>
      </p:sp>
    </p:spTree>
    <p:extLst>
      <p:ext uri="{BB962C8B-B14F-4D97-AF65-F5344CB8AC3E}">
        <p14:creationId xmlns:p14="http://schemas.microsoft.com/office/powerpoint/2010/main" val="254799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14313"/>
            <a:ext cx="4357688" cy="1500187"/>
          </a:xfrm>
        </p:spPr>
        <p:txBody>
          <a:bodyPr/>
          <a:lstStyle/>
          <a:p>
            <a:pPr algn="l" eaLnBrk="1" hangingPunct="1"/>
            <a:r>
              <a:rPr lang="ru-RU" sz="3200" smtClean="0"/>
              <a:t>Проведите высоты в тупоугольном треугольнике</a:t>
            </a:r>
          </a:p>
        </p:txBody>
      </p:sp>
      <p:sp>
        <p:nvSpPr>
          <p:cNvPr id="11267" name="Полилиния 39"/>
          <p:cNvSpPr>
            <a:spLocks noChangeArrowheads="1"/>
          </p:cNvSpPr>
          <p:nvPr/>
        </p:nvSpPr>
        <p:spPr bwMode="auto">
          <a:xfrm rot="-3286093">
            <a:off x="3707607" y="4079081"/>
            <a:ext cx="2628900" cy="3427413"/>
          </a:xfrm>
          <a:custGeom>
            <a:avLst/>
            <a:gdLst>
              <a:gd name="T0" fmla="*/ 0 w 3145696"/>
              <a:gd name="T1" fmla="*/ 0 h 3184260"/>
              <a:gd name="T2" fmla="*/ 1326320 w 3145696"/>
              <a:gd name="T3" fmla="*/ 1781539 h 3184260"/>
              <a:gd name="T4" fmla="*/ 1534429 w 3145696"/>
              <a:gd name="T5" fmla="*/ 4275378 h 3184260"/>
              <a:gd name="T6" fmla="*/ 0 w 3145696"/>
              <a:gd name="T7" fmla="*/ 0 h 3184260"/>
              <a:gd name="T8" fmla="*/ 0 60000 65536"/>
              <a:gd name="T9" fmla="*/ 0 60000 65536"/>
              <a:gd name="T10" fmla="*/ 0 60000 65536"/>
              <a:gd name="T11" fmla="*/ 0 60000 65536"/>
              <a:gd name="T12" fmla="*/ 0 w 3145696"/>
              <a:gd name="T13" fmla="*/ 0 h 3184260"/>
              <a:gd name="T14" fmla="*/ 3145696 w 3145696"/>
              <a:gd name="T15" fmla="*/ 3184260 h 31842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45696" h="3184260">
                <a:moveTo>
                  <a:pt x="0" y="0"/>
                </a:moveTo>
                <a:lnTo>
                  <a:pt x="2719057" y="1326872"/>
                </a:lnTo>
                <a:lnTo>
                  <a:pt x="3145696" y="3184260"/>
                </a:lnTo>
                <a:lnTo>
                  <a:pt x="0" y="0"/>
                </a:lnTo>
                <a:close/>
              </a:path>
            </a:pathLst>
          </a:custGeom>
          <a:noFill/>
          <a:ln w="38100" algn="ctr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</a:endParaRPr>
          </a:p>
        </p:txBody>
      </p:sp>
      <p:grpSp>
        <p:nvGrpSpPr>
          <p:cNvPr id="2" name="Группа 23"/>
          <p:cNvGrpSpPr/>
          <p:nvPr/>
        </p:nvGrpSpPr>
        <p:grpSpPr>
          <a:xfrm rot="10689262" flipH="1" flipV="1">
            <a:off x="3864160" y="3442142"/>
            <a:ext cx="1405575" cy="2359085"/>
            <a:chOff x="2500298" y="571480"/>
            <a:chExt cx="3286148" cy="4062430"/>
          </a:xfrm>
          <a:noFill/>
        </p:grpSpPr>
        <p:sp>
          <p:nvSpPr>
            <p:cNvPr id="25" name="AutoShape 13"/>
            <p:cNvSpPr>
              <a:spLocks noChangeArrowheads="1"/>
            </p:cNvSpPr>
            <p:nvPr/>
          </p:nvSpPr>
          <p:spPr bwMode="auto">
            <a:xfrm flipH="1">
              <a:off x="2500298" y="571480"/>
              <a:ext cx="3286148" cy="4062430"/>
            </a:xfrm>
            <a:prstGeom prst="rtTriangle">
              <a:avLst/>
            </a:prstGeom>
            <a:grpFill/>
            <a:ln w="76200" cmpd="tri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000000"/>
                </a:solidFill>
              </a:endParaRPr>
            </a:p>
          </p:txBody>
        </p:sp>
        <p:sp>
          <p:nvSpPr>
            <p:cNvPr id="26" name="AutoShape 13"/>
            <p:cNvSpPr>
              <a:spLocks noChangeArrowheads="1"/>
            </p:cNvSpPr>
            <p:nvPr/>
          </p:nvSpPr>
          <p:spPr bwMode="auto">
            <a:xfrm rot="21565617" flipH="1">
              <a:off x="3314992" y="1910654"/>
              <a:ext cx="2000264" cy="2286016"/>
            </a:xfrm>
            <a:prstGeom prst="rtTriangle">
              <a:avLst/>
            </a:prstGeom>
            <a:grpFill/>
            <a:ln w="76200" cmpd="tri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000000"/>
                </a:solidFill>
              </a:endParaRPr>
            </a:p>
          </p:txBody>
        </p:sp>
      </p:grpSp>
      <p:cxnSp>
        <p:nvCxnSpPr>
          <p:cNvPr id="8" name="Прямая соединительная линия 7"/>
          <p:cNvCxnSpPr>
            <a:stCxn id="11267" idx="1"/>
          </p:cNvCxnSpPr>
          <p:nvPr/>
        </p:nvCxnSpPr>
        <p:spPr bwMode="auto">
          <a:xfrm rot="17954080" flipH="1">
            <a:off x="4918075" y="5091113"/>
            <a:ext cx="841375" cy="4699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Группа 12"/>
          <p:cNvGrpSpPr>
            <a:grpSpLocks/>
          </p:cNvGrpSpPr>
          <p:nvPr/>
        </p:nvGrpSpPr>
        <p:grpSpPr bwMode="auto">
          <a:xfrm rot="10668507">
            <a:off x="5334000" y="5595938"/>
            <a:ext cx="174625" cy="195262"/>
            <a:chOff x="1713686" y="1929596"/>
            <a:chExt cx="286546" cy="357984"/>
          </a:xfrm>
        </p:grpSpPr>
        <p:cxnSp>
          <p:nvCxnSpPr>
            <p:cNvPr id="11290" name="Прямая соединительная линия 9"/>
            <p:cNvCxnSpPr>
              <a:cxnSpLocks noChangeShapeType="1"/>
            </p:cNvCxnSpPr>
            <p:nvPr/>
          </p:nvCxnSpPr>
          <p:spPr bwMode="auto">
            <a:xfrm rot="5400000">
              <a:off x="1535885" y="2107397"/>
              <a:ext cx="357190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291" name="Прямая соединительная линия 11"/>
            <p:cNvCxnSpPr>
              <a:cxnSpLocks noChangeShapeType="1"/>
            </p:cNvCxnSpPr>
            <p:nvPr/>
          </p:nvCxnSpPr>
          <p:spPr bwMode="auto">
            <a:xfrm>
              <a:off x="1714480" y="2285992"/>
              <a:ext cx="285752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15" name="Прямая соединительная линия 14"/>
          <p:cNvCxnSpPr/>
          <p:nvPr/>
        </p:nvCxnSpPr>
        <p:spPr bwMode="auto">
          <a:xfrm rot="15135262">
            <a:off x="3148013" y="1736725"/>
            <a:ext cx="4429125" cy="14827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Прямая соединительная линия 16"/>
          <p:cNvCxnSpPr>
            <a:cxnSpLocks noChangeShapeType="1"/>
            <a:stCxn id="11267" idx="1"/>
          </p:cNvCxnSpPr>
          <p:nvPr/>
        </p:nvCxnSpPr>
        <p:spPr bwMode="auto">
          <a:xfrm rot="-3645920" flipH="1" flipV="1">
            <a:off x="4000500" y="2760663"/>
            <a:ext cx="117475" cy="2867025"/>
          </a:xfrm>
          <a:prstGeom prst="line">
            <a:avLst/>
          </a:prstGeom>
          <a:noFill/>
          <a:ln w="28575" algn="ctr">
            <a:solidFill>
              <a:schemeClr val="tx1"/>
            </a:solidFill>
            <a:prstDash val="dash"/>
            <a:round/>
            <a:headEnd/>
            <a:tailEnd/>
          </a:ln>
        </p:spPr>
      </p:cxnSp>
      <p:grpSp>
        <p:nvGrpSpPr>
          <p:cNvPr id="4" name="Группа 23"/>
          <p:cNvGrpSpPr/>
          <p:nvPr/>
        </p:nvGrpSpPr>
        <p:grpSpPr>
          <a:xfrm rot="1541729" flipH="1" flipV="1">
            <a:off x="3198925" y="4296258"/>
            <a:ext cx="1405575" cy="2359085"/>
            <a:chOff x="2500298" y="571480"/>
            <a:chExt cx="3286148" cy="4062430"/>
          </a:xfrm>
          <a:noFill/>
        </p:grpSpPr>
        <p:sp>
          <p:nvSpPr>
            <p:cNvPr id="20" name="AutoShape 13"/>
            <p:cNvSpPr>
              <a:spLocks noChangeArrowheads="1"/>
            </p:cNvSpPr>
            <p:nvPr/>
          </p:nvSpPr>
          <p:spPr bwMode="auto">
            <a:xfrm flipH="1">
              <a:off x="2500298" y="571480"/>
              <a:ext cx="3286148" cy="4062430"/>
            </a:xfrm>
            <a:prstGeom prst="rtTriangle">
              <a:avLst/>
            </a:prstGeom>
            <a:grpFill/>
            <a:ln w="76200" cmpd="tri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000000"/>
                </a:solidFill>
              </a:endParaRPr>
            </a:p>
          </p:txBody>
        </p:sp>
        <p:sp>
          <p:nvSpPr>
            <p:cNvPr id="21" name="AutoShape 13"/>
            <p:cNvSpPr>
              <a:spLocks noChangeArrowheads="1"/>
            </p:cNvSpPr>
            <p:nvPr/>
          </p:nvSpPr>
          <p:spPr bwMode="auto">
            <a:xfrm rot="21565617" flipH="1">
              <a:off x="3314992" y="1910654"/>
              <a:ext cx="2000264" cy="2286016"/>
            </a:xfrm>
            <a:prstGeom prst="rtTriangle">
              <a:avLst/>
            </a:prstGeom>
            <a:grpFill/>
            <a:ln w="76200" cmpd="tri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000000"/>
                </a:solidFill>
              </a:endParaRPr>
            </a:p>
          </p:txBody>
        </p:sp>
      </p:grpSp>
      <p:cxnSp>
        <p:nvCxnSpPr>
          <p:cNvPr id="28" name="Прямая соединительная линия 27"/>
          <p:cNvCxnSpPr/>
          <p:nvPr/>
        </p:nvCxnSpPr>
        <p:spPr bwMode="auto">
          <a:xfrm rot="7154080" flipH="1">
            <a:off x="2301081" y="4902994"/>
            <a:ext cx="2055813" cy="11747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" name="Группа 41"/>
          <p:cNvGrpSpPr>
            <a:grpSpLocks/>
          </p:cNvGrpSpPr>
          <p:nvPr/>
        </p:nvGrpSpPr>
        <p:grpSpPr bwMode="auto">
          <a:xfrm rot="-9264655">
            <a:off x="3567113" y="3984625"/>
            <a:ext cx="176212" cy="169863"/>
            <a:chOff x="5357818" y="4929198"/>
            <a:chExt cx="286546" cy="215108"/>
          </a:xfrm>
        </p:grpSpPr>
        <p:cxnSp>
          <p:nvCxnSpPr>
            <p:cNvPr id="11288" name="Прямая соединительная линия 37"/>
            <p:cNvCxnSpPr>
              <a:cxnSpLocks noChangeShapeType="1"/>
            </p:cNvCxnSpPr>
            <p:nvPr/>
          </p:nvCxnSpPr>
          <p:spPr bwMode="auto">
            <a:xfrm>
              <a:off x="5357818" y="4929198"/>
              <a:ext cx="285752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289" name="Прямая соединительная линия 39"/>
            <p:cNvCxnSpPr>
              <a:cxnSpLocks noChangeShapeType="1"/>
            </p:cNvCxnSpPr>
            <p:nvPr/>
          </p:nvCxnSpPr>
          <p:spPr bwMode="auto">
            <a:xfrm rot="5400000">
              <a:off x="5536413" y="5036355"/>
              <a:ext cx="214314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45" name="Прямая соединительная линия 44"/>
          <p:cNvCxnSpPr/>
          <p:nvPr/>
        </p:nvCxnSpPr>
        <p:spPr bwMode="auto">
          <a:xfrm rot="15135262">
            <a:off x="3248025" y="893763"/>
            <a:ext cx="2816225" cy="26797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Прямая соединительная линия 48"/>
          <p:cNvCxnSpPr>
            <a:cxnSpLocks noChangeShapeType="1"/>
            <a:stCxn id="11267" idx="1"/>
          </p:cNvCxnSpPr>
          <p:nvPr/>
        </p:nvCxnSpPr>
        <p:spPr bwMode="auto">
          <a:xfrm rot="7154080" flipH="1" flipV="1">
            <a:off x="5472907" y="3956843"/>
            <a:ext cx="1377950" cy="1116013"/>
          </a:xfrm>
          <a:prstGeom prst="line">
            <a:avLst/>
          </a:prstGeom>
          <a:noFill/>
          <a:ln w="28575" algn="ctr">
            <a:solidFill>
              <a:schemeClr val="tx1"/>
            </a:solidFill>
            <a:prstDash val="dash"/>
            <a:round/>
            <a:headEnd/>
            <a:tailEnd/>
          </a:ln>
        </p:spPr>
      </p:cxnSp>
      <p:grpSp>
        <p:nvGrpSpPr>
          <p:cNvPr id="6" name="Группа 23"/>
          <p:cNvGrpSpPr/>
          <p:nvPr/>
        </p:nvGrpSpPr>
        <p:grpSpPr>
          <a:xfrm rot="20353238" flipV="1">
            <a:off x="5632025" y="4580661"/>
            <a:ext cx="1451744" cy="2284060"/>
            <a:chOff x="2500298" y="571480"/>
            <a:chExt cx="3286148" cy="4062430"/>
          </a:xfrm>
          <a:noFill/>
        </p:grpSpPr>
        <p:sp>
          <p:nvSpPr>
            <p:cNvPr id="52" name="AutoShape 13"/>
            <p:cNvSpPr>
              <a:spLocks noChangeArrowheads="1"/>
            </p:cNvSpPr>
            <p:nvPr/>
          </p:nvSpPr>
          <p:spPr bwMode="auto">
            <a:xfrm flipH="1">
              <a:off x="2500298" y="571480"/>
              <a:ext cx="3286148" cy="4062430"/>
            </a:xfrm>
            <a:prstGeom prst="rtTriangle">
              <a:avLst/>
            </a:prstGeom>
            <a:grpFill/>
            <a:ln w="76200" cmpd="tri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000000"/>
                </a:solidFill>
              </a:endParaRPr>
            </a:p>
          </p:txBody>
        </p:sp>
        <p:sp>
          <p:nvSpPr>
            <p:cNvPr id="53" name="AutoShape 13"/>
            <p:cNvSpPr>
              <a:spLocks noChangeArrowheads="1"/>
            </p:cNvSpPr>
            <p:nvPr/>
          </p:nvSpPr>
          <p:spPr bwMode="auto">
            <a:xfrm rot="21565617" flipH="1">
              <a:off x="3314992" y="1910654"/>
              <a:ext cx="2000264" cy="2286016"/>
            </a:xfrm>
            <a:prstGeom prst="rtTriangle">
              <a:avLst/>
            </a:prstGeom>
            <a:grpFill/>
            <a:ln w="76200" cmpd="tri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000000"/>
                </a:solidFill>
              </a:endParaRPr>
            </a:p>
          </p:txBody>
        </p:sp>
      </p:grpSp>
      <p:cxnSp>
        <p:nvCxnSpPr>
          <p:cNvPr id="55" name="Прямая соединительная линия 54"/>
          <p:cNvCxnSpPr>
            <a:cxnSpLocks noChangeShapeType="1"/>
            <a:stCxn id="11267" idx="2"/>
          </p:cNvCxnSpPr>
          <p:nvPr/>
        </p:nvCxnSpPr>
        <p:spPr bwMode="auto">
          <a:xfrm rot="17954080" flipV="1">
            <a:off x="6419057" y="4425156"/>
            <a:ext cx="996950" cy="1144587"/>
          </a:xfrm>
          <a:prstGeom prst="line">
            <a:avLst/>
          </a:prstGeom>
          <a:noFill/>
          <a:ln w="28575" algn="ctr">
            <a:solidFill>
              <a:srgbClr val="C00000"/>
            </a:solidFill>
            <a:round/>
            <a:headEnd/>
            <a:tailEnd/>
          </a:ln>
        </p:spPr>
      </p:cxnSp>
      <p:grpSp>
        <p:nvGrpSpPr>
          <p:cNvPr id="7" name="Группа 55"/>
          <p:cNvGrpSpPr>
            <a:grpSpLocks/>
          </p:cNvGrpSpPr>
          <p:nvPr/>
        </p:nvGrpSpPr>
        <p:grpSpPr bwMode="auto">
          <a:xfrm rot="-6578584">
            <a:off x="6712744" y="4261644"/>
            <a:ext cx="200025" cy="192087"/>
            <a:chOff x="1713686" y="1929596"/>
            <a:chExt cx="286546" cy="357984"/>
          </a:xfrm>
        </p:grpSpPr>
        <p:cxnSp>
          <p:nvCxnSpPr>
            <p:cNvPr id="11286" name="Прямая соединительная линия 56"/>
            <p:cNvCxnSpPr>
              <a:cxnSpLocks noChangeShapeType="1"/>
            </p:cNvCxnSpPr>
            <p:nvPr/>
          </p:nvCxnSpPr>
          <p:spPr bwMode="auto">
            <a:xfrm rot="5400000">
              <a:off x="1535885" y="2107397"/>
              <a:ext cx="357190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287" name="Прямая соединительная линия 57"/>
            <p:cNvCxnSpPr>
              <a:cxnSpLocks noChangeShapeType="1"/>
            </p:cNvCxnSpPr>
            <p:nvPr/>
          </p:nvCxnSpPr>
          <p:spPr bwMode="auto">
            <a:xfrm>
              <a:off x="1714480" y="2285992"/>
              <a:ext cx="285752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59" name="Прямая соединительная линия 58"/>
          <p:cNvCxnSpPr/>
          <p:nvPr/>
        </p:nvCxnSpPr>
        <p:spPr bwMode="auto">
          <a:xfrm rot="4335262" flipH="1">
            <a:off x="3747294" y="2185194"/>
            <a:ext cx="4370387" cy="1619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1282" name="TextBox 72"/>
          <p:cNvSpPr txBox="1">
            <a:spLocks noChangeArrowheads="1"/>
          </p:cNvSpPr>
          <p:nvPr/>
        </p:nvSpPr>
        <p:spPr bwMode="auto">
          <a:xfrm>
            <a:off x="2500313" y="5786438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М</a:t>
            </a:r>
          </a:p>
        </p:txBody>
      </p:sp>
      <p:sp>
        <p:nvSpPr>
          <p:cNvPr id="11283" name="TextBox 73"/>
          <p:cNvSpPr txBox="1">
            <a:spLocks noChangeArrowheads="1"/>
          </p:cNvSpPr>
          <p:nvPr/>
        </p:nvSpPr>
        <p:spPr bwMode="auto">
          <a:xfrm>
            <a:off x="5286375" y="4500563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Т</a:t>
            </a:r>
          </a:p>
        </p:txBody>
      </p:sp>
      <p:sp>
        <p:nvSpPr>
          <p:cNvPr id="11284" name="TextBox 74"/>
          <p:cNvSpPr txBox="1">
            <a:spLocks noChangeArrowheads="1"/>
          </p:cNvSpPr>
          <p:nvPr/>
        </p:nvSpPr>
        <p:spPr bwMode="auto">
          <a:xfrm>
            <a:off x="7143750" y="557212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Р</a:t>
            </a:r>
          </a:p>
        </p:txBody>
      </p:sp>
      <p:sp>
        <p:nvSpPr>
          <p:cNvPr id="76" name="Овал 75"/>
          <p:cNvSpPr>
            <a:spLocks noChangeArrowheads="1"/>
          </p:cNvSpPr>
          <p:nvPr/>
        </p:nvSpPr>
        <p:spPr bwMode="auto">
          <a:xfrm>
            <a:off x="5308600" y="690563"/>
            <a:ext cx="142875" cy="14287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60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6870700" cy="857232"/>
          </a:xfrm>
        </p:spPr>
        <p:txBody>
          <a:bodyPr/>
          <a:lstStyle/>
          <a:p>
            <a:r>
              <a:rPr lang="ru-RU" sz="4000" dirty="0" smtClean="0">
                <a:solidFill>
                  <a:srgbClr val="FF0000"/>
                </a:solidFill>
              </a:rPr>
              <a:t>Вопросы для повторения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412776"/>
            <a:ext cx="7696200" cy="3744416"/>
          </a:xfrm>
        </p:spPr>
        <p:txBody>
          <a:bodyPr/>
          <a:lstStyle/>
          <a:p>
            <a:r>
              <a:rPr lang="ru-RU" sz="2400" dirty="0" smtClean="0"/>
              <a:t>Какой отрезок называется перпендикуляром, проведенным из данной точки к данной прямой?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 smtClean="0"/>
              <a:t>Какой отрезок называется высотой треугольника?</a:t>
            </a:r>
          </a:p>
          <a:p>
            <a:endParaRPr lang="ru-RU" sz="2400"/>
          </a:p>
          <a:p>
            <a:r>
              <a:rPr lang="ru-RU" sz="2400" smtClean="0"/>
              <a:t> </a:t>
            </a:r>
            <a:r>
              <a:rPr lang="ru-RU" sz="2400" dirty="0" smtClean="0"/>
              <a:t>Сколько высот имеет треугольник?</a:t>
            </a:r>
          </a:p>
        </p:txBody>
      </p:sp>
    </p:spTree>
    <p:extLst>
      <p:ext uri="{BB962C8B-B14F-4D97-AF65-F5344CB8AC3E}">
        <p14:creationId xmlns:p14="http://schemas.microsoft.com/office/powerpoint/2010/main" val="36081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8203" r="8593"/>
          <a:stretch>
            <a:fillRect/>
          </a:stretch>
        </p:blipFill>
        <p:spPr bwMode="auto">
          <a:xfrm>
            <a:off x="0" y="0"/>
            <a:ext cx="9144000" cy="688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1763688" y="2276872"/>
            <a:ext cx="545435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600" b="1" dirty="0">
                <a:ln w="1905"/>
                <a:gradFill>
                  <a:gsLst>
                    <a:gs pos="0">
                      <a:srgbClr val="E78A5C">
                        <a:shade val="20000"/>
                        <a:satMod val="200000"/>
                      </a:srgbClr>
                    </a:gs>
                    <a:gs pos="78000">
                      <a:srgbClr val="E78A5C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E78A5C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Спасибо за внимание</a:t>
            </a:r>
            <a:endParaRPr lang="ru-RU" sz="6600" b="1" dirty="0">
              <a:ln w="1905"/>
              <a:gradFill>
                <a:gsLst>
                  <a:gs pos="0">
                    <a:srgbClr val="E78A5C">
                      <a:shade val="20000"/>
                      <a:satMod val="200000"/>
                    </a:srgbClr>
                  </a:gs>
                  <a:gs pos="78000">
                    <a:srgbClr val="E78A5C">
                      <a:tint val="90000"/>
                      <a:shade val="89000"/>
                      <a:satMod val="220000"/>
                    </a:srgbClr>
                  </a:gs>
                  <a:gs pos="100000">
                    <a:srgbClr val="E78A5C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18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1044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доска и паучек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астель 8">
    <a:dk1>
      <a:srgbClr val="FF3300"/>
    </a:dk1>
    <a:lt1>
      <a:srgbClr val="FFFFFF"/>
    </a:lt1>
    <a:dk2>
      <a:srgbClr val="800000"/>
    </a:dk2>
    <a:lt2>
      <a:srgbClr val="FFFFCC"/>
    </a:lt2>
    <a:accent1>
      <a:srgbClr val="FF7C80"/>
    </a:accent1>
    <a:accent2>
      <a:srgbClr val="990000"/>
    </a:accent2>
    <a:accent3>
      <a:srgbClr val="C0AAAA"/>
    </a:accent3>
    <a:accent4>
      <a:srgbClr val="DADADA"/>
    </a:accent4>
    <a:accent5>
      <a:srgbClr val="FFBFC0"/>
    </a:accent5>
    <a:accent6>
      <a:srgbClr val="8A0000"/>
    </a:accent6>
    <a:hlink>
      <a:srgbClr val="FF66CC"/>
    </a:hlink>
    <a:folHlink>
      <a:srgbClr val="FF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206</Words>
  <Application>Microsoft Office PowerPoint</Application>
  <PresentationFormat>Экран (4:3)</PresentationFormat>
  <Paragraphs>59</Paragraphs>
  <Slides>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Тема Office</vt:lpstr>
      <vt:lpstr>Пастель</vt:lpstr>
      <vt:lpstr>доска и паучек</vt:lpstr>
      <vt:lpstr> Высоты треугольника </vt:lpstr>
      <vt:lpstr>Презентация PowerPoint</vt:lpstr>
      <vt:lpstr>Перпендикуляр к прямой</vt:lpstr>
      <vt:lpstr>Высоты треугольника</vt:lpstr>
      <vt:lpstr>Проведите высоты в прямоугольном треугольнике</vt:lpstr>
      <vt:lpstr>Проведите высоты в тупоугольном треугольнике</vt:lpstr>
      <vt:lpstr>Вопросы для повторения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Медианы, биссектрисы и высоты треугольника </dc:title>
  <dc:creator>Никитенко</dc:creator>
  <cp:lastModifiedBy>Ильины</cp:lastModifiedBy>
  <cp:revision>6</cp:revision>
  <dcterms:created xsi:type="dcterms:W3CDTF">2012-11-23T20:26:01Z</dcterms:created>
  <dcterms:modified xsi:type="dcterms:W3CDTF">2012-11-30T07:43:26Z</dcterms:modified>
</cp:coreProperties>
</file>