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70" r:id="rId4"/>
    <p:sldId id="271" r:id="rId5"/>
    <p:sldId id="267" r:id="rId6"/>
    <p:sldId id="266" r:id="rId7"/>
    <p:sldId id="263" r:id="rId8"/>
    <p:sldId id="268" r:id="rId9"/>
    <p:sldId id="264" r:id="rId10"/>
    <p:sldId id="265" r:id="rId11"/>
    <p:sldId id="273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4397"/>
    <a:srgbClr val="1E10D8"/>
    <a:srgbClr val="ED920D"/>
    <a:srgbClr val="1DFF83"/>
    <a:srgbClr val="25C6FF"/>
    <a:srgbClr val="9F4970"/>
    <a:srgbClr val="EA8AD1"/>
    <a:srgbClr val="00EA6A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62209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802422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483762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58171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62735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517818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843568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29619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736266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10449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92052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30.11.2012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15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088;&#1072;&#1074;&#1085;&#1086;&#1089;&#1090;&#1086;&#1088;&#1086;&#1085;&#1085;&#1080;&#1081;/&#1088;&#1072;&#1074;&#1085;&#1086;&#1089;&#1090;&#1086;&#1088;&#1086;&#1085;&#1085;&#1080;&#1081;.ppt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&#1090;&#1091;&#1087;&#1086;&#1091;&#1075;&#1086;&#1083;&#1100;&#1085;&#1099;&#1081;/&#1090;&#1091;&#1087;&#1086;&#1091;&#1075;&#1086;&#1083;&#1100;&#1085;&#1099;&#1081;.pptx" TargetMode="External"/><Relationship Id="rId5" Type="http://schemas.openxmlformats.org/officeDocument/2006/relationships/hyperlink" Target="&#1087;&#1088;&#1103;&#1084;&#1086;&#1091;&#1075;&#1086;&#1083;&#1100;&#1085;&#1099;&#1081;/&#1087;&#1088;&#1103;&#1084;&#1086;&#1091;&#1075;&#1086;&#1083;&#1100;&#1085;&#1099;&#1081;.pptx" TargetMode="External"/><Relationship Id="rId4" Type="http://schemas.openxmlformats.org/officeDocument/2006/relationships/hyperlink" Target="&#1088;&#1072;&#1074;&#1085;&#1086;&#1073;&#1077;&#1076;&#1088;&#1077;&#1085;&#1085;&#1099;&#1081;/&#1088;&#1072;&#1074;&#1085;&#1086;&#1073;&#1077;&#1076;&#1088;&#1077;&#1085;&#1085;&#1099;&#1081;.ppt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1087;&#1086;%20&#1089;&#1090;&#1086;&#1088;&#1086;&#1085;&#1072;&#1084;/&#1087;&#1086;%20&#1089;&#1090;&#1086;&#1088;&#1086;&#1085;&#1072;&#1084;.pptx" TargetMode="External"/><Relationship Id="rId2" Type="http://schemas.openxmlformats.org/officeDocument/2006/relationships/hyperlink" Target="&#1087;&#1086;%20&#1091;&#1075;&#1083;&#1072;&#1084;/&#1087;&#1086;%20&#1091;&#1075;&#1083;&#1072;&#1084;.pptx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00760" y="4946390"/>
            <a:ext cx="2891720" cy="1483006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8064A2">
                    <a:lumMod val="50000"/>
                  </a:srgbClr>
                </a:solidFill>
                <a:latin typeface="Courier New" pitchFamily="49" charset="0"/>
                <a:cs typeface="Courier New" pitchFamily="49" charset="0"/>
              </a:rPr>
              <a:t>Учитель  математики </a:t>
            </a:r>
          </a:p>
          <a:p>
            <a:pPr algn="ctr"/>
            <a:r>
              <a:rPr lang="ru-RU" b="1" i="1" dirty="0" smtClean="0">
                <a:solidFill>
                  <a:srgbClr val="8064A2">
                    <a:lumMod val="50000"/>
                  </a:srgbClr>
                </a:solidFill>
                <a:latin typeface="Courier New" pitchFamily="49" charset="0"/>
                <a:cs typeface="Courier New" pitchFamily="49" charset="0"/>
              </a:rPr>
              <a:t>ГБС(К)ОУ № 115</a:t>
            </a:r>
            <a:endParaRPr lang="ru-RU" b="1" i="1" dirty="0">
              <a:solidFill>
                <a:srgbClr val="8064A2">
                  <a:lumMod val="5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ru-RU" b="1" i="1" dirty="0">
                <a:solidFill>
                  <a:srgbClr val="8064A2">
                    <a:lumMod val="50000"/>
                  </a:srgbClr>
                </a:solidFill>
                <a:latin typeface="Courier New" pitchFamily="49" charset="0"/>
                <a:cs typeface="Courier New" pitchFamily="49" charset="0"/>
              </a:rPr>
              <a:t>г.</a:t>
            </a:r>
            <a:r>
              <a:rPr lang="ru-RU" sz="800" b="1" i="1" dirty="0">
                <a:solidFill>
                  <a:srgbClr val="8064A2">
                    <a:lumMod val="50000"/>
                  </a:srgb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i="1" dirty="0" smtClean="0">
                <a:solidFill>
                  <a:srgbClr val="8064A2">
                    <a:lumMod val="50000"/>
                  </a:srgbClr>
                </a:solidFill>
                <a:latin typeface="Courier New" pitchFamily="49" charset="0"/>
                <a:cs typeface="Courier New" pitchFamily="49" charset="0"/>
              </a:rPr>
              <a:t>Самара</a:t>
            </a:r>
            <a:endParaRPr lang="ru-RU" b="1" i="1" dirty="0">
              <a:solidFill>
                <a:srgbClr val="8064A2">
                  <a:lumMod val="5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ru-RU" b="1" i="1" dirty="0">
                <a:solidFill>
                  <a:srgbClr val="8064A2">
                    <a:lumMod val="50000"/>
                  </a:srgb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i="1" dirty="0" smtClean="0">
                <a:solidFill>
                  <a:srgbClr val="8064A2">
                    <a:lumMod val="50000"/>
                  </a:srgbClr>
                </a:solidFill>
                <a:latin typeface="Courier New" pitchFamily="49" charset="0"/>
                <a:cs typeface="Courier New" pitchFamily="49" charset="0"/>
              </a:rPr>
              <a:t>Никитенко О.А.</a:t>
            </a:r>
            <a:endParaRPr lang="ru-RU" i="1" dirty="0">
              <a:solidFill>
                <a:srgbClr val="8064A2">
                  <a:lumMod val="50000"/>
                </a:srgb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321360" y="2708920"/>
            <a:ext cx="2178632" cy="21602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Куб 8"/>
          <p:cNvSpPr/>
          <p:nvPr/>
        </p:nvSpPr>
        <p:spPr>
          <a:xfrm>
            <a:off x="649818" y="2143116"/>
            <a:ext cx="1500198" cy="1571636"/>
          </a:xfrm>
          <a:prstGeom prst="cub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Трапеция 9"/>
          <p:cNvSpPr/>
          <p:nvPr/>
        </p:nvSpPr>
        <p:spPr>
          <a:xfrm>
            <a:off x="6804248" y="2143116"/>
            <a:ext cx="1910777" cy="1285884"/>
          </a:xfrm>
          <a:prstGeom prst="trapezoid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араллелограмм 10"/>
          <p:cNvSpPr/>
          <p:nvPr/>
        </p:nvSpPr>
        <p:spPr>
          <a:xfrm>
            <a:off x="323528" y="4768078"/>
            <a:ext cx="2491210" cy="1661318"/>
          </a:xfrm>
          <a:prstGeom prst="parallelogram">
            <a:avLst/>
          </a:prstGeom>
          <a:solidFill>
            <a:srgbClr val="FF99CC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Блок-схема: магнитный диск 7"/>
          <p:cNvSpPr/>
          <p:nvPr/>
        </p:nvSpPr>
        <p:spPr>
          <a:xfrm>
            <a:off x="5464975" y="2982128"/>
            <a:ext cx="1071570" cy="1785950"/>
          </a:xfrm>
          <a:prstGeom prst="flowChartMagneticDisk">
            <a:avLst/>
          </a:prstGeom>
          <a:solidFill>
            <a:srgbClr val="3333CC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707904" y="4105293"/>
            <a:ext cx="1964545" cy="2353464"/>
          </a:xfrm>
          <a:prstGeom prst="triangle">
            <a:avLst/>
          </a:prstGeom>
          <a:solidFill>
            <a:srgbClr val="33CC3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27584" y="764704"/>
            <a:ext cx="7560840" cy="137841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97829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solidFill>
                  <a:srgbClr val="1E10D8"/>
                </a:solidFill>
                <a:effectLst>
                  <a:glow rad="228600">
                    <a:srgbClr val="C0504D">
                      <a:satMod val="175000"/>
                      <a:alpha val="40000"/>
                    </a:srgb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Страна Геометрия</a:t>
            </a:r>
          </a:p>
          <a:p>
            <a:pPr algn="ctr"/>
            <a:r>
              <a:rPr lang="ru-RU" sz="2800" b="1" dirty="0" smtClean="0">
                <a:ln w="11430"/>
                <a:solidFill>
                  <a:srgbClr val="1E10D8"/>
                </a:solidFill>
                <a:effectLst>
                  <a:glow rad="228600">
                    <a:srgbClr val="C0504D">
                      <a:satMod val="175000"/>
                      <a:alpha val="40000"/>
                    </a:srgb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 класс</a:t>
            </a:r>
            <a:endParaRPr lang="ru-RU" sz="2800" b="1" dirty="0">
              <a:ln w="11430"/>
              <a:solidFill>
                <a:srgbClr val="1E10D8"/>
              </a:solidFill>
              <a:effectLst>
                <a:glow rad="228600">
                  <a:srgbClr val="C0504D">
                    <a:satMod val="175000"/>
                    <a:alpha val="40000"/>
                  </a:srgb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03660" y="33048"/>
            <a:ext cx="1511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330EFC56-B64B-4F45-8FBC-2193A20E8A85}" type="datetime1">
              <a:rPr lang="ru-RU" b="1">
                <a:solidFill>
                  <a:srgbClr val="800000"/>
                </a:solidFill>
                <a:latin typeface="Comic Sans M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30.11.2012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12508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142984"/>
            <a:ext cx="8643998" cy="1470025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  <a:latin typeface="a_FuturaOrtoTitulB&amp;W" pitchFamily="34" charset="-52"/>
              </a:rPr>
              <a:t>Тупоугольный треугольник</a:t>
            </a:r>
            <a:endParaRPr lang="ru-RU" sz="6600" dirty="0">
              <a:solidFill>
                <a:schemeClr val="accent2">
                  <a:lumMod val="50000"/>
                </a:schemeClr>
              </a:solidFill>
              <a:latin typeface="a_FuturaOrtoTitulB&amp;W" pitchFamily="34" charset="-52"/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 rot="12845442">
            <a:off x="-373610" y="3615718"/>
            <a:ext cx="4212898" cy="1373521"/>
          </a:xfrm>
          <a:prstGeom prst="triangle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23928" y="3068960"/>
            <a:ext cx="4176464" cy="22322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Один    угол тупой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dirty="0"/>
          </a:p>
        </p:txBody>
      </p:sp>
      <p:sp>
        <p:nvSpPr>
          <p:cNvPr id="10" name="Равнобедренный треугольник 9"/>
          <p:cNvSpPr/>
          <p:nvPr/>
        </p:nvSpPr>
        <p:spPr>
          <a:xfrm rot="12845442">
            <a:off x="935949" y="4572049"/>
            <a:ext cx="1058973" cy="31665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5068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>
            <a:hlinkClick r:id="rId2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3"/>
          <a:srcRect l="16195" r="48022" b="72457"/>
          <a:stretch>
            <a:fillRect/>
          </a:stretch>
        </p:blipFill>
        <p:spPr bwMode="auto">
          <a:xfrm>
            <a:off x="4425825" y="1281385"/>
            <a:ext cx="2869611" cy="225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0" name="Picture 4">
            <a:hlinkClick r:id="rId4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3"/>
          <a:srcRect l="18511" t="27570" r="39981" b="35981"/>
          <a:stretch>
            <a:fillRect/>
          </a:stretch>
        </p:blipFill>
        <p:spPr bwMode="auto">
          <a:xfrm>
            <a:off x="683568" y="1052736"/>
            <a:ext cx="2790101" cy="2501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1" name="Picture 5">
            <a:hlinkClick r:id="rId5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3"/>
          <a:srcRect l="60019" t="21962" r="4198" b="42991"/>
          <a:stretch>
            <a:fillRect/>
          </a:stretch>
        </p:blipFill>
        <p:spPr bwMode="auto">
          <a:xfrm>
            <a:off x="5131037" y="3933056"/>
            <a:ext cx="2155572" cy="2155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2" name="Picture 6">
            <a:hlinkClick r:id="rId6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3"/>
          <a:srcRect l="8492" t="66823" r="44275" b="9345"/>
          <a:stretch>
            <a:fillRect/>
          </a:stretch>
        </p:blipFill>
        <p:spPr bwMode="auto">
          <a:xfrm>
            <a:off x="710035" y="4365104"/>
            <a:ext cx="3345665" cy="1723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-50337"/>
            <a:ext cx="8667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C0504D">
                    <a:lumMod val="50000"/>
                  </a:srgbClr>
                </a:solidFill>
                <a:latin typeface="Whirl Cyrillic" pitchFamily="2" charset="0"/>
              </a:rPr>
              <a:t>Помогите узнать имя треугольника</a:t>
            </a:r>
            <a:endParaRPr lang="ru-RU" sz="2800" dirty="0">
              <a:solidFill>
                <a:srgbClr val="C0504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5648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99592" y="1556792"/>
            <a:ext cx="7344816" cy="34563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97829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solidFill>
                  <a:srgbClr val="0070C0"/>
                </a:solidFill>
                <a:effectLst>
                  <a:glow rad="228600">
                    <a:srgbClr val="C0504D">
                      <a:satMod val="175000"/>
                      <a:alpha val="40000"/>
                    </a:srgb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2800" b="1" dirty="0" smtClean="0">
                <a:ln w="11430"/>
                <a:solidFill>
                  <a:srgbClr val="0070C0"/>
                </a:solidFill>
                <a:effectLst>
                  <a:glow rad="228600">
                    <a:srgbClr val="C0504D">
                      <a:satMod val="175000"/>
                      <a:alpha val="40000"/>
                    </a:srgb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 </a:t>
            </a:r>
          </a:p>
          <a:p>
            <a:pPr algn="ctr"/>
            <a:r>
              <a:rPr lang="ru-RU" sz="2800" b="1" dirty="0" smtClean="0">
                <a:ln w="11430"/>
                <a:solidFill>
                  <a:srgbClr val="0070C0"/>
                </a:solidFill>
                <a:effectLst>
                  <a:glow rad="228600">
                    <a:srgbClr val="C0504D">
                      <a:satMod val="175000"/>
                      <a:alpha val="40000"/>
                    </a:srgb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урок!</a:t>
            </a:r>
            <a:endParaRPr lang="ru-RU" sz="2800" b="1" dirty="0">
              <a:ln w="11430"/>
              <a:solidFill>
                <a:srgbClr val="0070C0"/>
              </a:solidFill>
              <a:effectLst>
                <a:glow rad="228600">
                  <a:srgbClr val="C0504D">
                    <a:satMod val="175000"/>
                    <a:alpha val="40000"/>
                  </a:srgb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835734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/>
          <p:cNvSpPr/>
          <p:nvPr/>
        </p:nvSpPr>
        <p:spPr>
          <a:xfrm>
            <a:off x="3504583" y="2266638"/>
            <a:ext cx="1326377" cy="2778363"/>
          </a:xfrm>
          <a:prstGeom prst="triangle">
            <a:avLst>
              <a:gd name="adj" fmla="val 50865"/>
            </a:avLst>
          </a:prstGeom>
          <a:solidFill>
            <a:srgbClr val="ED920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899592" y="2163663"/>
            <a:ext cx="2376264" cy="1995992"/>
          </a:xfrm>
          <a:prstGeom prst="triangle">
            <a:avLst/>
          </a:prstGeom>
          <a:solidFill>
            <a:srgbClr val="25C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ый треугольник 13"/>
          <p:cNvSpPr/>
          <p:nvPr/>
        </p:nvSpPr>
        <p:spPr>
          <a:xfrm>
            <a:off x="395536" y="4159655"/>
            <a:ext cx="2736304" cy="2261633"/>
          </a:xfrm>
          <a:prstGeom prst="rtTriangle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3419871" y="4787332"/>
            <a:ext cx="2808313" cy="1633956"/>
          </a:xfrm>
          <a:prstGeom prst="triangle">
            <a:avLst>
              <a:gd name="adj" fmla="val 81439"/>
            </a:avLst>
          </a:prstGeom>
          <a:solidFill>
            <a:srgbClr val="1E10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 rot="12914591">
            <a:off x="4804095" y="4894777"/>
            <a:ext cx="3917734" cy="1195635"/>
          </a:xfrm>
          <a:prstGeom prst="triangle">
            <a:avLst/>
          </a:prstGeom>
          <a:solidFill>
            <a:srgbClr val="A5439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3123218">
            <a:off x="5498427" y="2777368"/>
            <a:ext cx="2529069" cy="1613228"/>
          </a:xfrm>
          <a:prstGeom prst="triangle">
            <a:avLst>
              <a:gd name="adj" fmla="val 81439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99592" y="692696"/>
            <a:ext cx="7354523" cy="93610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>
                <a:gd name="adj" fmla="val 90702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solidFill>
                  <a:srgbClr val="1E10D8"/>
                </a:solidFill>
                <a:effectLst>
                  <a:glow rad="228600">
                    <a:srgbClr val="C0504D">
                      <a:satMod val="175000"/>
                      <a:alpha val="40000"/>
                    </a:srgb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Виды треугольников</a:t>
            </a:r>
            <a:endParaRPr lang="ru-RU" sz="2800" b="1" dirty="0">
              <a:ln w="11430"/>
              <a:solidFill>
                <a:srgbClr val="1E10D8"/>
              </a:solidFill>
              <a:effectLst>
                <a:glow rad="228600">
                  <a:srgbClr val="C0504D">
                    <a:satMod val="175000"/>
                    <a:alpha val="40000"/>
                  </a:srgb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812508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верх 2"/>
          <p:cNvSpPr/>
          <p:nvPr/>
        </p:nvSpPr>
        <p:spPr>
          <a:xfrm rot="9427570">
            <a:off x="5643863" y="2663656"/>
            <a:ext cx="291138" cy="1530689"/>
          </a:xfrm>
          <a:prstGeom prst="upArrow">
            <a:avLst/>
          </a:prstGeom>
          <a:solidFill>
            <a:srgbClr val="FF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 rot="12237540">
            <a:off x="3186065" y="2676187"/>
            <a:ext cx="306010" cy="1421301"/>
          </a:xfrm>
          <a:prstGeom prst="upArrow">
            <a:avLst/>
          </a:prstGeom>
          <a:solidFill>
            <a:srgbClr val="FF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Облако 4">
            <a:hlinkClick r:id="rId2" action="ppaction://hlinkpres?slideindex=1&amp;slidetitle="/>
          </p:cNvPr>
          <p:cNvSpPr/>
          <p:nvPr/>
        </p:nvSpPr>
        <p:spPr>
          <a:xfrm>
            <a:off x="554151" y="3342807"/>
            <a:ext cx="3643338" cy="207170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prstClr val="white"/>
                </a:solidFill>
                <a:latin typeface="Whirl Cyrillic" pitchFamily="2" charset="0"/>
              </a:rPr>
              <a:t>по углам</a:t>
            </a:r>
            <a:endParaRPr lang="ru-RU" sz="3600" dirty="0">
              <a:solidFill>
                <a:prstClr val="white"/>
              </a:solidFill>
              <a:latin typeface="Whirl Cyrillic" pitchFamily="2" charset="0"/>
            </a:endParaRPr>
          </a:p>
        </p:txBody>
      </p:sp>
      <p:sp>
        <p:nvSpPr>
          <p:cNvPr id="6" name="Облако 5">
            <a:hlinkClick r:id="rId3" action="ppaction://hlinkpres?slideindex=1&amp;slidetitle="/>
          </p:cNvPr>
          <p:cNvSpPr/>
          <p:nvPr/>
        </p:nvSpPr>
        <p:spPr>
          <a:xfrm>
            <a:off x="4768507" y="3267856"/>
            <a:ext cx="3643338" cy="207170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prstClr val="white"/>
                </a:solidFill>
                <a:latin typeface="Whirl Cyrillic" pitchFamily="2" charset="0"/>
              </a:rPr>
              <a:t>по сторонам</a:t>
            </a:r>
            <a:endParaRPr lang="ru-RU" sz="3600" dirty="0">
              <a:solidFill>
                <a:prstClr val="white"/>
              </a:solidFill>
              <a:latin typeface="Whirl Cyrillic" pitchFamily="2" charset="0"/>
            </a:endParaRPr>
          </a:p>
        </p:txBody>
      </p:sp>
      <p:sp>
        <p:nvSpPr>
          <p:cNvPr id="11" name="Солнце 10"/>
          <p:cNvSpPr/>
          <p:nvPr/>
        </p:nvSpPr>
        <p:spPr>
          <a:xfrm>
            <a:off x="0" y="0"/>
            <a:ext cx="9144000" cy="3714776"/>
          </a:xfrm>
          <a:prstGeom prst="sun">
            <a:avLst/>
          </a:prstGeom>
          <a:solidFill>
            <a:srgbClr val="FF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504D">
                    <a:lumMod val="50000"/>
                  </a:srgbClr>
                </a:solidFill>
                <a:latin typeface="Whirl Cyrillic" pitchFamily="2" charset="0"/>
              </a:rPr>
              <a:t>Виды треугольников</a:t>
            </a:r>
          </a:p>
        </p:txBody>
      </p:sp>
      <p:sp>
        <p:nvSpPr>
          <p:cNvPr id="12" name="Молния 11"/>
          <p:cNvSpPr/>
          <p:nvPr/>
        </p:nvSpPr>
        <p:spPr>
          <a:xfrm rot="9103024">
            <a:off x="-1171998" y="4091315"/>
            <a:ext cx="11487994" cy="5533368"/>
          </a:xfrm>
          <a:prstGeom prst="lightningBolt">
            <a:avLst/>
          </a:prstGeom>
          <a:solidFill>
            <a:srgbClr val="33CC3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75737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571505" y="2750339"/>
            <a:ext cx="3214644" cy="3876430"/>
            <a:chOff x="571505" y="2750339"/>
            <a:chExt cx="3214644" cy="3876430"/>
          </a:xfrm>
        </p:grpSpPr>
        <p:sp>
          <p:nvSpPr>
            <p:cNvPr id="32" name="Полилиния 31"/>
            <p:cNvSpPr/>
            <p:nvPr/>
          </p:nvSpPr>
          <p:spPr>
            <a:xfrm>
              <a:off x="1928794" y="5429264"/>
              <a:ext cx="491242" cy="1181929"/>
            </a:xfrm>
            <a:custGeom>
              <a:avLst/>
              <a:gdLst>
                <a:gd name="connsiteX0" fmla="*/ 234066 w 491242"/>
                <a:gd name="connsiteY0" fmla="*/ 1162050 h 1181929"/>
                <a:gd name="connsiteX1" fmla="*/ 310266 w 491242"/>
                <a:gd name="connsiteY1" fmla="*/ 209550 h 1181929"/>
                <a:gd name="connsiteX2" fmla="*/ 367416 w 491242"/>
                <a:gd name="connsiteY2" fmla="*/ 190500 h 1181929"/>
                <a:gd name="connsiteX3" fmla="*/ 443616 w 491242"/>
                <a:gd name="connsiteY3" fmla="*/ 209550 h 1181929"/>
                <a:gd name="connsiteX4" fmla="*/ 367416 w 491242"/>
                <a:gd name="connsiteY4" fmla="*/ 609600 h 1181929"/>
                <a:gd name="connsiteX5" fmla="*/ 329316 w 491242"/>
                <a:gd name="connsiteY5" fmla="*/ 723900 h 1181929"/>
                <a:gd name="connsiteX6" fmla="*/ 272166 w 491242"/>
                <a:gd name="connsiteY6" fmla="*/ 838200 h 1181929"/>
                <a:gd name="connsiteX7" fmla="*/ 253116 w 491242"/>
                <a:gd name="connsiteY7" fmla="*/ 1162050 h 1181929"/>
                <a:gd name="connsiteX8" fmla="*/ 234066 w 491242"/>
                <a:gd name="connsiteY8" fmla="*/ 1104900 h 1181929"/>
                <a:gd name="connsiteX9" fmla="*/ 215016 w 491242"/>
                <a:gd name="connsiteY9" fmla="*/ 971550 h 1181929"/>
                <a:gd name="connsiteX10" fmla="*/ 195966 w 491242"/>
                <a:gd name="connsiteY10" fmla="*/ 914400 h 1181929"/>
                <a:gd name="connsiteX11" fmla="*/ 43566 w 491242"/>
                <a:gd name="connsiteY11" fmla="*/ 742950 h 1181929"/>
                <a:gd name="connsiteX12" fmla="*/ 24516 w 491242"/>
                <a:gd name="connsiteY12" fmla="*/ 685800 h 1181929"/>
                <a:gd name="connsiteX13" fmla="*/ 5466 w 491242"/>
                <a:gd name="connsiteY13" fmla="*/ 590550 h 1181929"/>
                <a:gd name="connsiteX14" fmla="*/ 5466 w 491242"/>
                <a:gd name="connsiteY14" fmla="*/ 0 h 1181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91242" h="1181929">
                  <a:moveTo>
                    <a:pt x="234066" y="1162050"/>
                  </a:moveTo>
                  <a:cubicBezTo>
                    <a:pt x="239071" y="921805"/>
                    <a:pt x="543" y="364412"/>
                    <a:pt x="310266" y="209550"/>
                  </a:cubicBezTo>
                  <a:cubicBezTo>
                    <a:pt x="328227" y="200570"/>
                    <a:pt x="348366" y="196850"/>
                    <a:pt x="367416" y="190500"/>
                  </a:cubicBezTo>
                  <a:cubicBezTo>
                    <a:pt x="392816" y="196850"/>
                    <a:pt x="439533" y="183689"/>
                    <a:pt x="443616" y="209550"/>
                  </a:cubicBezTo>
                  <a:cubicBezTo>
                    <a:pt x="491242" y="511179"/>
                    <a:pt x="489470" y="487546"/>
                    <a:pt x="367416" y="609600"/>
                  </a:cubicBezTo>
                  <a:cubicBezTo>
                    <a:pt x="354716" y="647700"/>
                    <a:pt x="351593" y="690484"/>
                    <a:pt x="329316" y="723900"/>
                  </a:cubicBezTo>
                  <a:cubicBezTo>
                    <a:pt x="280077" y="797758"/>
                    <a:pt x="298456" y="759330"/>
                    <a:pt x="272166" y="838200"/>
                  </a:cubicBezTo>
                  <a:cubicBezTo>
                    <a:pt x="265816" y="946150"/>
                    <a:pt x="268409" y="1055000"/>
                    <a:pt x="253116" y="1162050"/>
                  </a:cubicBezTo>
                  <a:cubicBezTo>
                    <a:pt x="250276" y="1181929"/>
                    <a:pt x="238004" y="1124591"/>
                    <a:pt x="234066" y="1104900"/>
                  </a:cubicBezTo>
                  <a:cubicBezTo>
                    <a:pt x="225260" y="1060871"/>
                    <a:pt x="223822" y="1015579"/>
                    <a:pt x="215016" y="971550"/>
                  </a:cubicBezTo>
                  <a:cubicBezTo>
                    <a:pt x="211078" y="951859"/>
                    <a:pt x="208294" y="930251"/>
                    <a:pt x="195966" y="914400"/>
                  </a:cubicBezTo>
                  <a:cubicBezTo>
                    <a:pt x="125283" y="823522"/>
                    <a:pt x="86141" y="828101"/>
                    <a:pt x="43566" y="742950"/>
                  </a:cubicBezTo>
                  <a:cubicBezTo>
                    <a:pt x="34586" y="724989"/>
                    <a:pt x="29386" y="705281"/>
                    <a:pt x="24516" y="685800"/>
                  </a:cubicBezTo>
                  <a:cubicBezTo>
                    <a:pt x="16663" y="654388"/>
                    <a:pt x="6365" y="622916"/>
                    <a:pt x="5466" y="590550"/>
                  </a:cubicBezTo>
                  <a:cubicBezTo>
                    <a:pt x="0" y="393776"/>
                    <a:pt x="5466" y="196850"/>
                    <a:pt x="5466" y="0"/>
                  </a:cubicBezTo>
                </a:path>
              </a:pathLst>
            </a:custGeom>
            <a:solidFill>
              <a:srgbClr val="33CC3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642910" y="5500702"/>
              <a:ext cx="634142" cy="1126067"/>
            </a:xfrm>
            <a:custGeom>
              <a:avLst/>
              <a:gdLst>
                <a:gd name="connsiteX0" fmla="*/ 421383 w 634142"/>
                <a:gd name="connsiteY0" fmla="*/ 1126067 h 1126067"/>
                <a:gd name="connsiteX1" fmla="*/ 440433 w 634142"/>
                <a:gd name="connsiteY1" fmla="*/ 1068917 h 1126067"/>
                <a:gd name="connsiteX2" fmla="*/ 326133 w 634142"/>
                <a:gd name="connsiteY2" fmla="*/ 992717 h 1126067"/>
                <a:gd name="connsiteX3" fmla="*/ 249933 w 634142"/>
                <a:gd name="connsiteY3" fmla="*/ 935567 h 1126067"/>
                <a:gd name="connsiteX4" fmla="*/ 192783 w 634142"/>
                <a:gd name="connsiteY4" fmla="*/ 897467 h 1126067"/>
                <a:gd name="connsiteX5" fmla="*/ 116583 w 634142"/>
                <a:gd name="connsiteY5" fmla="*/ 802217 h 1126067"/>
                <a:gd name="connsiteX6" fmla="*/ 40383 w 634142"/>
                <a:gd name="connsiteY6" fmla="*/ 687917 h 1126067"/>
                <a:gd name="connsiteX7" fmla="*/ 2283 w 634142"/>
                <a:gd name="connsiteY7" fmla="*/ 573617 h 1126067"/>
                <a:gd name="connsiteX8" fmla="*/ 21333 w 634142"/>
                <a:gd name="connsiteY8" fmla="*/ 325967 h 1126067"/>
                <a:gd name="connsiteX9" fmla="*/ 78483 w 634142"/>
                <a:gd name="connsiteY9" fmla="*/ 287867 h 1126067"/>
                <a:gd name="connsiteX10" fmla="*/ 135633 w 634142"/>
                <a:gd name="connsiteY10" fmla="*/ 325967 h 1126067"/>
                <a:gd name="connsiteX11" fmla="*/ 268983 w 634142"/>
                <a:gd name="connsiteY11" fmla="*/ 364067 h 1126067"/>
                <a:gd name="connsiteX12" fmla="*/ 326133 w 634142"/>
                <a:gd name="connsiteY12" fmla="*/ 402167 h 1126067"/>
                <a:gd name="connsiteX13" fmla="*/ 383283 w 634142"/>
                <a:gd name="connsiteY13" fmla="*/ 630767 h 1126067"/>
                <a:gd name="connsiteX14" fmla="*/ 402333 w 634142"/>
                <a:gd name="connsiteY14" fmla="*/ 992717 h 1126067"/>
                <a:gd name="connsiteX15" fmla="*/ 440433 w 634142"/>
                <a:gd name="connsiteY15" fmla="*/ 1049867 h 1126067"/>
                <a:gd name="connsiteX16" fmla="*/ 478533 w 634142"/>
                <a:gd name="connsiteY16" fmla="*/ 992717 h 1126067"/>
                <a:gd name="connsiteX17" fmla="*/ 459483 w 634142"/>
                <a:gd name="connsiteY17" fmla="*/ 135467 h 1126067"/>
                <a:gd name="connsiteX18" fmla="*/ 459483 w 634142"/>
                <a:gd name="connsiteY18" fmla="*/ 21167 h 1126067"/>
                <a:gd name="connsiteX19" fmla="*/ 478533 w 634142"/>
                <a:gd name="connsiteY19" fmla="*/ 821267 h 1126067"/>
                <a:gd name="connsiteX20" fmla="*/ 459483 w 634142"/>
                <a:gd name="connsiteY20" fmla="*/ 1068917 h 1126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34142" h="1126067">
                  <a:moveTo>
                    <a:pt x="421383" y="1126067"/>
                  </a:moveTo>
                  <a:cubicBezTo>
                    <a:pt x="427733" y="1107017"/>
                    <a:pt x="446783" y="1087967"/>
                    <a:pt x="440433" y="1068917"/>
                  </a:cubicBezTo>
                  <a:cubicBezTo>
                    <a:pt x="422596" y="1015405"/>
                    <a:pt x="368956" y="1006991"/>
                    <a:pt x="326133" y="992717"/>
                  </a:cubicBezTo>
                  <a:cubicBezTo>
                    <a:pt x="300733" y="973667"/>
                    <a:pt x="275769" y="954021"/>
                    <a:pt x="249933" y="935567"/>
                  </a:cubicBezTo>
                  <a:cubicBezTo>
                    <a:pt x="231302" y="922259"/>
                    <a:pt x="207086" y="915345"/>
                    <a:pt x="192783" y="897467"/>
                  </a:cubicBezTo>
                  <a:cubicBezTo>
                    <a:pt x="87623" y="766016"/>
                    <a:pt x="280367" y="911406"/>
                    <a:pt x="116583" y="802217"/>
                  </a:cubicBezTo>
                  <a:cubicBezTo>
                    <a:pt x="91183" y="764117"/>
                    <a:pt x="54863" y="731358"/>
                    <a:pt x="40383" y="687917"/>
                  </a:cubicBezTo>
                  <a:lnTo>
                    <a:pt x="2283" y="573617"/>
                  </a:lnTo>
                  <a:cubicBezTo>
                    <a:pt x="8633" y="491067"/>
                    <a:pt x="0" y="405965"/>
                    <a:pt x="21333" y="325967"/>
                  </a:cubicBezTo>
                  <a:cubicBezTo>
                    <a:pt x="27232" y="303845"/>
                    <a:pt x="55588" y="287867"/>
                    <a:pt x="78483" y="287867"/>
                  </a:cubicBezTo>
                  <a:cubicBezTo>
                    <a:pt x="101378" y="287867"/>
                    <a:pt x="115155" y="315728"/>
                    <a:pt x="135633" y="325967"/>
                  </a:cubicBezTo>
                  <a:cubicBezTo>
                    <a:pt x="162962" y="339632"/>
                    <a:pt x="244568" y="357963"/>
                    <a:pt x="268983" y="364067"/>
                  </a:cubicBezTo>
                  <a:cubicBezTo>
                    <a:pt x="288033" y="376767"/>
                    <a:pt x="313999" y="382752"/>
                    <a:pt x="326133" y="402167"/>
                  </a:cubicBezTo>
                  <a:cubicBezTo>
                    <a:pt x="360438" y="457056"/>
                    <a:pt x="373028" y="569235"/>
                    <a:pt x="383283" y="630767"/>
                  </a:cubicBezTo>
                  <a:cubicBezTo>
                    <a:pt x="389633" y="751417"/>
                    <a:pt x="386009" y="873008"/>
                    <a:pt x="402333" y="992717"/>
                  </a:cubicBezTo>
                  <a:cubicBezTo>
                    <a:pt x="405426" y="1015402"/>
                    <a:pt x="417538" y="1049867"/>
                    <a:pt x="440433" y="1049867"/>
                  </a:cubicBezTo>
                  <a:cubicBezTo>
                    <a:pt x="463328" y="1049867"/>
                    <a:pt x="465833" y="1011767"/>
                    <a:pt x="478533" y="992717"/>
                  </a:cubicBezTo>
                  <a:cubicBezTo>
                    <a:pt x="472183" y="706967"/>
                    <a:pt x="471382" y="421040"/>
                    <a:pt x="459483" y="135467"/>
                  </a:cubicBezTo>
                  <a:cubicBezTo>
                    <a:pt x="453839" y="0"/>
                    <a:pt x="414327" y="156634"/>
                    <a:pt x="459483" y="21167"/>
                  </a:cubicBezTo>
                  <a:cubicBezTo>
                    <a:pt x="634142" y="283155"/>
                    <a:pt x="507453" y="69354"/>
                    <a:pt x="478533" y="821267"/>
                  </a:cubicBezTo>
                  <a:cubicBezTo>
                    <a:pt x="475351" y="904000"/>
                    <a:pt x="459483" y="1068917"/>
                    <a:pt x="459483" y="1068917"/>
                  </a:cubicBezTo>
                </a:path>
              </a:pathLst>
            </a:custGeom>
            <a:solidFill>
              <a:srgbClr val="33CC3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" name="32-конечная звезда 8"/>
            <p:cNvSpPr/>
            <p:nvPr/>
          </p:nvSpPr>
          <p:spPr>
            <a:xfrm>
              <a:off x="571505" y="3429000"/>
              <a:ext cx="1000099" cy="2571768"/>
            </a:xfrm>
            <a:prstGeom prst="star32">
              <a:avLst/>
            </a:prstGeom>
            <a:solidFill>
              <a:srgbClr val="FF505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36000" tIns="36000" rIns="36000" bIns="36000" rtlCol="0" anchor="ctr" anchorCtr="1">
              <a:noAutofit/>
            </a:bodyPr>
            <a:lstStyle/>
            <a:p>
              <a:pPr algn="ctr"/>
              <a:r>
                <a:rPr lang="ru-RU" sz="2400" dirty="0" smtClean="0">
                  <a:solidFill>
                    <a:prstClr val="white"/>
                  </a:solidFill>
                </a:rPr>
                <a:t>остро-угольный</a:t>
              </a:r>
            </a:p>
          </p:txBody>
        </p:sp>
        <p:sp>
          <p:nvSpPr>
            <p:cNvPr id="13" name="32-конечная звезда 12"/>
            <p:cNvSpPr/>
            <p:nvPr/>
          </p:nvSpPr>
          <p:spPr>
            <a:xfrm>
              <a:off x="1666936" y="3429000"/>
              <a:ext cx="1000099" cy="2447954"/>
            </a:xfrm>
            <a:prstGeom prst="star32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36000" tIns="36000" rIns="36000" bIns="36000" rtlCol="0" anchor="ctr" anchorCtr="1">
              <a:noAutofit/>
            </a:bodyPr>
            <a:lstStyle/>
            <a:p>
              <a:pPr algn="ctr"/>
              <a:r>
                <a:rPr lang="ru-RU" sz="2400" dirty="0" err="1" smtClean="0">
                  <a:solidFill>
                    <a:prstClr val="white"/>
                  </a:solidFill>
                </a:rPr>
                <a:t>прямо-угольный</a:t>
              </a:r>
              <a:endParaRPr lang="ru-RU" sz="24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14" name="32-конечная звезда 13"/>
            <p:cNvSpPr/>
            <p:nvPr/>
          </p:nvSpPr>
          <p:spPr>
            <a:xfrm>
              <a:off x="2786050" y="3429000"/>
              <a:ext cx="1000099" cy="2500330"/>
            </a:xfrm>
            <a:prstGeom prst="star32">
              <a:avLst/>
            </a:prstGeom>
            <a:solidFill>
              <a:srgbClr val="FF99CC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36000" tIns="36000" rIns="36000" bIns="36000" rtlCol="0" anchor="ctr" anchorCtr="1">
              <a:noAutofit/>
            </a:bodyPr>
            <a:lstStyle/>
            <a:p>
              <a:pPr algn="ctr"/>
              <a:r>
                <a:rPr lang="ru-RU" sz="2400" dirty="0" err="1" smtClean="0">
                  <a:solidFill>
                    <a:prstClr val="white"/>
                  </a:solidFill>
                </a:rPr>
                <a:t>тупо-угольный</a:t>
              </a:r>
              <a:endParaRPr lang="ru-RU" sz="24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2857488" y="2786058"/>
              <a:ext cx="214314" cy="785818"/>
            </a:xfrm>
            <a:prstGeom prst="downArrow">
              <a:avLst/>
            </a:prstGeom>
            <a:scene3d>
              <a:camera prst="orthographicFront">
                <a:rot lat="0" lon="0" rev="1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9" name="Стрелка вниз 18"/>
            <p:cNvSpPr/>
            <p:nvPr/>
          </p:nvSpPr>
          <p:spPr>
            <a:xfrm>
              <a:off x="2500298" y="2857496"/>
              <a:ext cx="214314" cy="785818"/>
            </a:xfrm>
            <a:prstGeom prst="downArrow">
              <a:avLst/>
            </a:prstGeom>
            <a:scene3d>
              <a:camera prst="orthographicFront">
                <a:rot lat="0" lon="0" rev="19499999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" name="Стрелка вниз 20"/>
            <p:cNvSpPr/>
            <p:nvPr/>
          </p:nvSpPr>
          <p:spPr>
            <a:xfrm>
              <a:off x="1785918" y="2750339"/>
              <a:ext cx="214314" cy="1178727"/>
            </a:xfrm>
            <a:prstGeom prst="downArrow">
              <a:avLst/>
            </a:prstGeom>
            <a:scene3d>
              <a:camera prst="orthographicFront">
                <a:rot lat="0" lon="0" rev="183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5143537" y="2321711"/>
            <a:ext cx="3348753" cy="4393437"/>
            <a:chOff x="5143537" y="2321711"/>
            <a:chExt cx="3348753" cy="4393437"/>
          </a:xfrm>
        </p:grpSpPr>
        <p:sp>
          <p:nvSpPr>
            <p:cNvPr id="33" name="Полилиния 32"/>
            <p:cNvSpPr/>
            <p:nvPr/>
          </p:nvSpPr>
          <p:spPr>
            <a:xfrm>
              <a:off x="5214942" y="5533219"/>
              <a:ext cx="491242" cy="1181929"/>
            </a:xfrm>
            <a:custGeom>
              <a:avLst/>
              <a:gdLst>
                <a:gd name="connsiteX0" fmla="*/ 234066 w 491242"/>
                <a:gd name="connsiteY0" fmla="*/ 1162050 h 1181929"/>
                <a:gd name="connsiteX1" fmla="*/ 310266 w 491242"/>
                <a:gd name="connsiteY1" fmla="*/ 209550 h 1181929"/>
                <a:gd name="connsiteX2" fmla="*/ 367416 w 491242"/>
                <a:gd name="connsiteY2" fmla="*/ 190500 h 1181929"/>
                <a:gd name="connsiteX3" fmla="*/ 443616 w 491242"/>
                <a:gd name="connsiteY3" fmla="*/ 209550 h 1181929"/>
                <a:gd name="connsiteX4" fmla="*/ 367416 w 491242"/>
                <a:gd name="connsiteY4" fmla="*/ 609600 h 1181929"/>
                <a:gd name="connsiteX5" fmla="*/ 329316 w 491242"/>
                <a:gd name="connsiteY5" fmla="*/ 723900 h 1181929"/>
                <a:gd name="connsiteX6" fmla="*/ 272166 w 491242"/>
                <a:gd name="connsiteY6" fmla="*/ 838200 h 1181929"/>
                <a:gd name="connsiteX7" fmla="*/ 253116 w 491242"/>
                <a:gd name="connsiteY7" fmla="*/ 1162050 h 1181929"/>
                <a:gd name="connsiteX8" fmla="*/ 234066 w 491242"/>
                <a:gd name="connsiteY8" fmla="*/ 1104900 h 1181929"/>
                <a:gd name="connsiteX9" fmla="*/ 215016 w 491242"/>
                <a:gd name="connsiteY9" fmla="*/ 971550 h 1181929"/>
                <a:gd name="connsiteX10" fmla="*/ 195966 w 491242"/>
                <a:gd name="connsiteY10" fmla="*/ 914400 h 1181929"/>
                <a:gd name="connsiteX11" fmla="*/ 43566 w 491242"/>
                <a:gd name="connsiteY11" fmla="*/ 742950 h 1181929"/>
                <a:gd name="connsiteX12" fmla="*/ 24516 w 491242"/>
                <a:gd name="connsiteY12" fmla="*/ 685800 h 1181929"/>
                <a:gd name="connsiteX13" fmla="*/ 5466 w 491242"/>
                <a:gd name="connsiteY13" fmla="*/ 590550 h 1181929"/>
                <a:gd name="connsiteX14" fmla="*/ 5466 w 491242"/>
                <a:gd name="connsiteY14" fmla="*/ 0 h 1181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91242" h="1181929">
                  <a:moveTo>
                    <a:pt x="234066" y="1162050"/>
                  </a:moveTo>
                  <a:cubicBezTo>
                    <a:pt x="239071" y="921805"/>
                    <a:pt x="543" y="364412"/>
                    <a:pt x="310266" y="209550"/>
                  </a:cubicBezTo>
                  <a:cubicBezTo>
                    <a:pt x="328227" y="200570"/>
                    <a:pt x="348366" y="196850"/>
                    <a:pt x="367416" y="190500"/>
                  </a:cubicBezTo>
                  <a:cubicBezTo>
                    <a:pt x="392816" y="196850"/>
                    <a:pt x="439533" y="183689"/>
                    <a:pt x="443616" y="209550"/>
                  </a:cubicBezTo>
                  <a:cubicBezTo>
                    <a:pt x="491242" y="511179"/>
                    <a:pt x="489470" y="487546"/>
                    <a:pt x="367416" y="609600"/>
                  </a:cubicBezTo>
                  <a:cubicBezTo>
                    <a:pt x="354716" y="647700"/>
                    <a:pt x="351593" y="690484"/>
                    <a:pt x="329316" y="723900"/>
                  </a:cubicBezTo>
                  <a:cubicBezTo>
                    <a:pt x="280077" y="797758"/>
                    <a:pt x="298456" y="759330"/>
                    <a:pt x="272166" y="838200"/>
                  </a:cubicBezTo>
                  <a:cubicBezTo>
                    <a:pt x="265816" y="946150"/>
                    <a:pt x="268409" y="1055000"/>
                    <a:pt x="253116" y="1162050"/>
                  </a:cubicBezTo>
                  <a:cubicBezTo>
                    <a:pt x="250276" y="1181929"/>
                    <a:pt x="238004" y="1124591"/>
                    <a:pt x="234066" y="1104900"/>
                  </a:cubicBezTo>
                  <a:cubicBezTo>
                    <a:pt x="225260" y="1060871"/>
                    <a:pt x="223822" y="1015579"/>
                    <a:pt x="215016" y="971550"/>
                  </a:cubicBezTo>
                  <a:cubicBezTo>
                    <a:pt x="211078" y="951859"/>
                    <a:pt x="208294" y="930251"/>
                    <a:pt x="195966" y="914400"/>
                  </a:cubicBezTo>
                  <a:cubicBezTo>
                    <a:pt x="125283" y="823522"/>
                    <a:pt x="86141" y="828101"/>
                    <a:pt x="43566" y="742950"/>
                  </a:cubicBezTo>
                  <a:cubicBezTo>
                    <a:pt x="34586" y="724989"/>
                    <a:pt x="29386" y="705281"/>
                    <a:pt x="24516" y="685800"/>
                  </a:cubicBezTo>
                  <a:cubicBezTo>
                    <a:pt x="16663" y="654388"/>
                    <a:pt x="6365" y="622916"/>
                    <a:pt x="5466" y="590550"/>
                  </a:cubicBezTo>
                  <a:cubicBezTo>
                    <a:pt x="0" y="393776"/>
                    <a:pt x="5466" y="196850"/>
                    <a:pt x="5466" y="0"/>
                  </a:cubicBezTo>
                </a:path>
              </a:pathLst>
            </a:custGeom>
            <a:solidFill>
              <a:srgbClr val="33CC33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>
                <a:rot lat="0" lon="1260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7858148" y="5517643"/>
              <a:ext cx="634142" cy="1126067"/>
            </a:xfrm>
            <a:custGeom>
              <a:avLst/>
              <a:gdLst>
                <a:gd name="connsiteX0" fmla="*/ 421383 w 634142"/>
                <a:gd name="connsiteY0" fmla="*/ 1126067 h 1126067"/>
                <a:gd name="connsiteX1" fmla="*/ 440433 w 634142"/>
                <a:gd name="connsiteY1" fmla="*/ 1068917 h 1126067"/>
                <a:gd name="connsiteX2" fmla="*/ 326133 w 634142"/>
                <a:gd name="connsiteY2" fmla="*/ 992717 h 1126067"/>
                <a:gd name="connsiteX3" fmla="*/ 249933 w 634142"/>
                <a:gd name="connsiteY3" fmla="*/ 935567 h 1126067"/>
                <a:gd name="connsiteX4" fmla="*/ 192783 w 634142"/>
                <a:gd name="connsiteY4" fmla="*/ 897467 h 1126067"/>
                <a:gd name="connsiteX5" fmla="*/ 116583 w 634142"/>
                <a:gd name="connsiteY5" fmla="*/ 802217 h 1126067"/>
                <a:gd name="connsiteX6" fmla="*/ 40383 w 634142"/>
                <a:gd name="connsiteY6" fmla="*/ 687917 h 1126067"/>
                <a:gd name="connsiteX7" fmla="*/ 2283 w 634142"/>
                <a:gd name="connsiteY7" fmla="*/ 573617 h 1126067"/>
                <a:gd name="connsiteX8" fmla="*/ 21333 w 634142"/>
                <a:gd name="connsiteY8" fmla="*/ 325967 h 1126067"/>
                <a:gd name="connsiteX9" fmla="*/ 78483 w 634142"/>
                <a:gd name="connsiteY9" fmla="*/ 287867 h 1126067"/>
                <a:gd name="connsiteX10" fmla="*/ 135633 w 634142"/>
                <a:gd name="connsiteY10" fmla="*/ 325967 h 1126067"/>
                <a:gd name="connsiteX11" fmla="*/ 268983 w 634142"/>
                <a:gd name="connsiteY11" fmla="*/ 364067 h 1126067"/>
                <a:gd name="connsiteX12" fmla="*/ 326133 w 634142"/>
                <a:gd name="connsiteY12" fmla="*/ 402167 h 1126067"/>
                <a:gd name="connsiteX13" fmla="*/ 383283 w 634142"/>
                <a:gd name="connsiteY13" fmla="*/ 630767 h 1126067"/>
                <a:gd name="connsiteX14" fmla="*/ 402333 w 634142"/>
                <a:gd name="connsiteY14" fmla="*/ 992717 h 1126067"/>
                <a:gd name="connsiteX15" fmla="*/ 440433 w 634142"/>
                <a:gd name="connsiteY15" fmla="*/ 1049867 h 1126067"/>
                <a:gd name="connsiteX16" fmla="*/ 478533 w 634142"/>
                <a:gd name="connsiteY16" fmla="*/ 992717 h 1126067"/>
                <a:gd name="connsiteX17" fmla="*/ 459483 w 634142"/>
                <a:gd name="connsiteY17" fmla="*/ 135467 h 1126067"/>
                <a:gd name="connsiteX18" fmla="*/ 459483 w 634142"/>
                <a:gd name="connsiteY18" fmla="*/ 21167 h 1126067"/>
                <a:gd name="connsiteX19" fmla="*/ 478533 w 634142"/>
                <a:gd name="connsiteY19" fmla="*/ 821267 h 1126067"/>
                <a:gd name="connsiteX20" fmla="*/ 459483 w 634142"/>
                <a:gd name="connsiteY20" fmla="*/ 1068917 h 1126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34142" h="1126067">
                  <a:moveTo>
                    <a:pt x="421383" y="1126067"/>
                  </a:moveTo>
                  <a:cubicBezTo>
                    <a:pt x="427733" y="1107017"/>
                    <a:pt x="446783" y="1087967"/>
                    <a:pt x="440433" y="1068917"/>
                  </a:cubicBezTo>
                  <a:cubicBezTo>
                    <a:pt x="422596" y="1015405"/>
                    <a:pt x="368956" y="1006991"/>
                    <a:pt x="326133" y="992717"/>
                  </a:cubicBezTo>
                  <a:cubicBezTo>
                    <a:pt x="300733" y="973667"/>
                    <a:pt x="275769" y="954021"/>
                    <a:pt x="249933" y="935567"/>
                  </a:cubicBezTo>
                  <a:cubicBezTo>
                    <a:pt x="231302" y="922259"/>
                    <a:pt x="207086" y="915345"/>
                    <a:pt x="192783" y="897467"/>
                  </a:cubicBezTo>
                  <a:cubicBezTo>
                    <a:pt x="87623" y="766016"/>
                    <a:pt x="280367" y="911406"/>
                    <a:pt x="116583" y="802217"/>
                  </a:cubicBezTo>
                  <a:cubicBezTo>
                    <a:pt x="91183" y="764117"/>
                    <a:pt x="54863" y="731358"/>
                    <a:pt x="40383" y="687917"/>
                  </a:cubicBezTo>
                  <a:lnTo>
                    <a:pt x="2283" y="573617"/>
                  </a:lnTo>
                  <a:cubicBezTo>
                    <a:pt x="8633" y="491067"/>
                    <a:pt x="0" y="405965"/>
                    <a:pt x="21333" y="325967"/>
                  </a:cubicBezTo>
                  <a:cubicBezTo>
                    <a:pt x="27232" y="303845"/>
                    <a:pt x="55588" y="287867"/>
                    <a:pt x="78483" y="287867"/>
                  </a:cubicBezTo>
                  <a:cubicBezTo>
                    <a:pt x="101378" y="287867"/>
                    <a:pt x="115155" y="315728"/>
                    <a:pt x="135633" y="325967"/>
                  </a:cubicBezTo>
                  <a:cubicBezTo>
                    <a:pt x="162962" y="339632"/>
                    <a:pt x="244568" y="357963"/>
                    <a:pt x="268983" y="364067"/>
                  </a:cubicBezTo>
                  <a:cubicBezTo>
                    <a:pt x="288033" y="376767"/>
                    <a:pt x="313999" y="382752"/>
                    <a:pt x="326133" y="402167"/>
                  </a:cubicBezTo>
                  <a:cubicBezTo>
                    <a:pt x="360438" y="457056"/>
                    <a:pt x="373028" y="569235"/>
                    <a:pt x="383283" y="630767"/>
                  </a:cubicBezTo>
                  <a:cubicBezTo>
                    <a:pt x="389633" y="751417"/>
                    <a:pt x="386009" y="873008"/>
                    <a:pt x="402333" y="992717"/>
                  </a:cubicBezTo>
                  <a:cubicBezTo>
                    <a:pt x="405426" y="1015402"/>
                    <a:pt x="417538" y="1049867"/>
                    <a:pt x="440433" y="1049867"/>
                  </a:cubicBezTo>
                  <a:cubicBezTo>
                    <a:pt x="463328" y="1049867"/>
                    <a:pt x="465833" y="1011767"/>
                    <a:pt x="478533" y="992717"/>
                  </a:cubicBezTo>
                  <a:cubicBezTo>
                    <a:pt x="472183" y="706967"/>
                    <a:pt x="471382" y="421040"/>
                    <a:pt x="459483" y="135467"/>
                  </a:cubicBezTo>
                  <a:cubicBezTo>
                    <a:pt x="453839" y="0"/>
                    <a:pt x="414327" y="156634"/>
                    <a:pt x="459483" y="21167"/>
                  </a:cubicBezTo>
                  <a:cubicBezTo>
                    <a:pt x="634142" y="283155"/>
                    <a:pt x="507453" y="69354"/>
                    <a:pt x="478533" y="821267"/>
                  </a:cubicBezTo>
                  <a:cubicBezTo>
                    <a:pt x="475351" y="904000"/>
                    <a:pt x="459483" y="1068917"/>
                    <a:pt x="459483" y="1068917"/>
                  </a:cubicBezTo>
                </a:path>
              </a:pathLst>
            </a:custGeom>
            <a:solidFill>
              <a:srgbClr val="33CC33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>
                <a:rot lat="0" lon="12299976" rev="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5" name="32-конечная звезда 14"/>
            <p:cNvSpPr/>
            <p:nvPr/>
          </p:nvSpPr>
          <p:spPr>
            <a:xfrm>
              <a:off x="5143537" y="3429000"/>
              <a:ext cx="1000099" cy="2571768"/>
            </a:xfrm>
            <a:prstGeom prst="star32">
              <a:avLst/>
            </a:prstGeom>
            <a:solidFill>
              <a:srgbClr val="FF9966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36000" tIns="36000" rIns="36000" bIns="36000" rtlCol="0" anchor="ctr" anchorCtr="1">
              <a:noAutofit/>
            </a:bodyPr>
            <a:lstStyle/>
            <a:p>
              <a:pPr algn="ctr"/>
              <a:r>
                <a:rPr lang="ru-RU" sz="2200" dirty="0" smtClean="0">
                  <a:solidFill>
                    <a:prstClr val="white"/>
                  </a:solidFill>
                </a:rPr>
                <a:t>равно-</a:t>
              </a:r>
            </a:p>
            <a:p>
              <a:pPr algn="ctr"/>
              <a:r>
                <a:rPr lang="ru-RU" sz="2200" dirty="0" smtClean="0">
                  <a:solidFill>
                    <a:prstClr val="white"/>
                  </a:solidFill>
                </a:rPr>
                <a:t>сторонний</a:t>
              </a:r>
            </a:p>
          </p:txBody>
        </p:sp>
        <p:sp>
          <p:nvSpPr>
            <p:cNvPr id="16" name="32-конечная звезда 15"/>
            <p:cNvSpPr/>
            <p:nvPr/>
          </p:nvSpPr>
          <p:spPr>
            <a:xfrm>
              <a:off x="6286512" y="3429000"/>
              <a:ext cx="1000099" cy="2571768"/>
            </a:xfrm>
            <a:prstGeom prst="star32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36000" tIns="36000" rIns="36000" bIns="36000" rtlCol="0" anchor="ctr" anchorCtr="1">
              <a:noAutofit/>
            </a:bodyPr>
            <a:lstStyle/>
            <a:p>
              <a:pPr algn="ctr"/>
              <a:r>
                <a:rPr lang="ru-RU" sz="2000" dirty="0" smtClean="0">
                  <a:solidFill>
                    <a:prstClr val="white"/>
                  </a:solidFill>
                </a:rPr>
                <a:t>равно-</a:t>
              </a:r>
            </a:p>
            <a:p>
              <a:pPr algn="ctr"/>
              <a:r>
                <a:rPr lang="ru-RU" sz="2000" dirty="0" smtClean="0">
                  <a:solidFill>
                    <a:prstClr val="white"/>
                  </a:solidFill>
                </a:rPr>
                <a:t>бедренный</a:t>
              </a:r>
            </a:p>
          </p:txBody>
        </p:sp>
        <p:sp>
          <p:nvSpPr>
            <p:cNvPr id="17" name="32-конечная звезда 16"/>
            <p:cNvSpPr/>
            <p:nvPr/>
          </p:nvSpPr>
          <p:spPr>
            <a:xfrm>
              <a:off x="7358082" y="3429000"/>
              <a:ext cx="1000099" cy="2571768"/>
            </a:xfrm>
            <a:prstGeom prst="star32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lIns="36000" tIns="36000" rIns="36000" bIns="36000" rtlCol="0" anchor="ctr" anchorCtr="1">
              <a:noAutofit/>
            </a:bodyPr>
            <a:lstStyle/>
            <a:p>
              <a:pPr algn="ctr"/>
              <a:r>
                <a:rPr lang="ru-RU" sz="2200" dirty="0" smtClean="0">
                  <a:solidFill>
                    <a:prstClr val="white"/>
                  </a:solidFill>
                </a:rPr>
                <a:t>разно-</a:t>
              </a:r>
            </a:p>
            <a:p>
              <a:pPr algn="ctr"/>
              <a:r>
                <a:rPr lang="ru-RU" sz="2200" dirty="0" smtClean="0">
                  <a:solidFill>
                    <a:prstClr val="white"/>
                  </a:solidFill>
                </a:rPr>
                <a:t>сторонний</a:t>
              </a:r>
            </a:p>
          </p:txBody>
        </p:sp>
        <p:sp>
          <p:nvSpPr>
            <p:cNvPr id="22" name="Стрелка вниз 21"/>
            <p:cNvSpPr/>
            <p:nvPr/>
          </p:nvSpPr>
          <p:spPr>
            <a:xfrm flipH="1">
              <a:off x="6929454" y="2438392"/>
              <a:ext cx="214314" cy="1490674"/>
            </a:xfrm>
            <a:prstGeom prst="downArrow">
              <a:avLst/>
            </a:prstGeom>
            <a:scene3d>
              <a:camera prst="orthographicFront">
                <a:rot lat="0" lon="0" rev="30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3" name="Стрелка вниз 22"/>
            <p:cNvSpPr/>
            <p:nvPr/>
          </p:nvSpPr>
          <p:spPr>
            <a:xfrm>
              <a:off x="6357950" y="2786058"/>
              <a:ext cx="214314" cy="785818"/>
            </a:xfrm>
            <a:prstGeom prst="downArrow">
              <a:avLst/>
            </a:prstGeom>
            <a:scene3d>
              <a:camera prst="orthographicFront">
                <a:rot lat="0" lon="0" rev="18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" name="Стрелка вниз 23"/>
            <p:cNvSpPr/>
            <p:nvPr/>
          </p:nvSpPr>
          <p:spPr>
            <a:xfrm>
              <a:off x="5929322" y="2321711"/>
              <a:ext cx="214314" cy="1178727"/>
            </a:xfrm>
            <a:prstGeom prst="downArrow">
              <a:avLst/>
            </a:prstGeom>
            <a:scene3d>
              <a:camera prst="orthographicFront">
                <a:rot lat="0" lon="0" rev="20399999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3" name="Стрелка вверх 2"/>
          <p:cNvSpPr/>
          <p:nvPr/>
        </p:nvSpPr>
        <p:spPr>
          <a:xfrm rot="9427570">
            <a:off x="5267037" y="1581458"/>
            <a:ext cx="188785" cy="908796"/>
          </a:xfrm>
          <a:prstGeom prst="upArrow">
            <a:avLst/>
          </a:prstGeom>
          <a:solidFill>
            <a:srgbClr val="FF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 rot="12237540">
            <a:off x="3673306" y="1588898"/>
            <a:ext cx="198429" cy="843851"/>
          </a:xfrm>
          <a:prstGeom prst="upArrow">
            <a:avLst/>
          </a:prstGeom>
          <a:solidFill>
            <a:srgbClr val="FF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1966672" y="1984681"/>
            <a:ext cx="2362481" cy="123000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prstClr val="white"/>
                </a:solidFill>
                <a:latin typeface="Whirl Cyrillic" pitchFamily="2" charset="0"/>
              </a:rPr>
              <a:t>по углам</a:t>
            </a:r>
            <a:endParaRPr lang="ru-RU" sz="2400" dirty="0">
              <a:solidFill>
                <a:prstClr val="white"/>
              </a:solidFill>
              <a:latin typeface="Whirl Cyrillic" pitchFamily="2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4699423" y="1940182"/>
            <a:ext cx="2362481" cy="123000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white"/>
                </a:solidFill>
                <a:latin typeface="Whirl Cyrillic" pitchFamily="2" charset="0"/>
              </a:rPr>
              <a:t>по сторонам</a:t>
            </a:r>
            <a:endParaRPr lang="ru-RU" sz="2000" dirty="0">
              <a:solidFill>
                <a:prstClr val="white"/>
              </a:solidFill>
              <a:latin typeface="Whirl Cyrillic" pitchFamily="2" charset="0"/>
            </a:endParaRPr>
          </a:p>
        </p:txBody>
      </p:sp>
      <p:sp>
        <p:nvSpPr>
          <p:cNvPr id="11" name="Солнце 10"/>
          <p:cNvSpPr/>
          <p:nvPr/>
        </p:nvSpPr>
        <p:spPr>
          <a:xfrm>
            <a:off x="1607339" y="0"/>
            <a:ext cx="5929322" cy="2205526"/>
          </a:xfrm>
          <a:prstGeom prst="sun">
            <a:avLst/>
          </a:prstGeom>
          <a:solidFill>
            <a:srgbClr val="FF993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504D">
                    <a:lumMod val="50000"/>
                  </a:srgbClr>
                </a:solidFill>
                <a:latin typeface="Whirl Cyrillic" pitchFamily="2" charset="0"/>
              </a:rPr>
              <a:t>Виды треугольников</a:t>
            </a:r>
          </a:p>
        </p:txBody>
      </p:sp>
      <p:sp>
        <p:nvSpPr>
          <p:cNvPr id="12" name="Молния 11"/>
          <p:cNvSpPr/>
          <p:nvPr/>
        </p:nvSpPr>
        <p:spPr>
          <a:xfrm rot="9103024">
            <a:off x="-1272083" y="4124534"/>
            <a:ext cx="11045222" cy="5856630"/>
          </a:xfrm>
          <a:prstGeom prst="lightningBolt">
            <a:avLst/>
          </a:prstGeom>
          <a:solidFill>
            <a:srgbClr val="33CC3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31042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142984"/>
            <a:ext cx="8643998" cy="1470025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  <a:latin typeface="a_FuturaOrtoTitulB&amp;W" pitchFamily="34" charset="-52"/>
              </a:rPr>
              <a:t>Разносторонний треугольник</a:t>
            </a:r>
            <a:endParaRPr lang="ru-RU" sz="6600" dirty="0">
              <a:solidFill>
                <a:schemeClr val="accent2">
                  <a:lumMod val="50000"/>
                </a:schemeClr>
              </a:solidFill>
              <a:latin typeface="a_FuturaOrtoTitulB&amp;W" pitchFamily="34" charset="-52"/>
            </a:endParaRPr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2970560">
            <a:off x="-54928" y="4101842"/>
            <a:ext cx="4046024" cy="2283722"/>
          </a:xfrm>
          <a:prstGeom prst="triangle">
            <a:avLst>
              <a:gd name="adj" fmla="val 81439"/>
            </a:avLst>
          </a:prstGeom>
          <a:solidFill>
            <a:srgbClr val="EA8AD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67544" y="4345868"/>
            <a:ext cx="360040" cy="1632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2195736" y="3933056"/>
            <a:ext cx="282321" cy="3146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1862979" y="5243704"/>
            <a:ext cx="105105" cy="4175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2328331" y="4005064"/>
            <a:ext cx="299453" cy="31130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2015379" y="5263326"/>
            <a:ext cx="105105" cy="4175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179613" y="5263326"/>
            <a:ext cx="105105" cy="4175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кругленный прямоугольник 47"/>
          <p:cNvSpPr/>
          <p:nvPr/>
        </p:nvSpPr>
        <p:spPr>
          <a:xfrm>
            <a:off x="4355976" y="3369736"/>
            <a:ext cx="4176464" cy="1800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Все   стороны  разные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95068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142984"/>
            <a:ext cx="8643998" cy="1470025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  <a:latin typeface="a_FuturaOrtoTitulB&amp;W" pitchFamily="34" charset="-52"/>
              </a:rPr>
              <a:t>Равнобедренный треугольник</a:t>
            </a:r>
            <a:endParaRPr lang="ru-RU" sz="6600" dirty="0">
              <a:solidFill>
                <a:schemeClr val="accent2">
                  <a:lumMod val="50000"/>
                </a:schemeClr>
              </a:solidFill>
              <a:latin typeface="a_FuturaOrtoTitulB&amp;W" pitchFamily="34" charset="-52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11560" y="2564904"/>
            <a:ext cx="2248370" cy="3646180"/>
          </a:xfrm>
          <a:prstGeom prst="triangle">
            <a:avLst>
              <a:gd name="adj" fmla="val 50865"/>
            </a:avLst>
          </a:prstGeom>
          <a:solidFill>
            <a:srgbClr val="1DFF8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35896" y="3369736"/>
            <a:ext cx="4176464" cy="1800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Две стороны равные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971600" y="4517014"/>
            <a:ext cx="360040" cy="1632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195736" y="4517014"/>
            <a:ext cx="360040" cy="1632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95068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142984"/>
            <a:ext cx="8643998" cy="1470025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  <a:latin typeface="a_FuturaOrtoTitulB&amp;W" pitchFamily="34" charset="-52"/>
              </a:rPr>
              <a:t>Равносторонний треугольник</a:t>
            </a:r>
            <a:endParaRPr lang="ru-RU" sz="6600" dirty="0">
              <a:solidFill>
                <a:schemeClr val="accent2">
                  <a:lumMod val="50000"/>
                </a:schemeClr>
              </a:solidFill>
              <a:latin typeface="a_FuturaOrtoTitulB&amp;W" pitchFamily="34" charset="-52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95536" y="2622278"/>
            <a:ext cx="3240360" cy="2966962"/>
          </a:xfrm>
          <a:prstGeom prst="triangle">
            <a:avLst/>
          </a:prstGeom>
          <a:solidFill>
            <a:srgbClr val="25C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622571" y="3915240"/>
            <a:ext cx="282321" cy="3146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971600" y="3948411"/>
            <a:ext cx="288032" cy="3146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029637" y="5374094"/>
            <a:ext cx="0" cy="5173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3635896" y="3369736"/>
            <a:ext cx="4176464" cy="1800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все стороны равные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9075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142984"/>
            <a:ext cx="8643998" cy="1470025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  <a:latin typeface="a_FuturaOrtoTitulB&amp;W" pitchFamily="34" charset="-52"/>
              </a:rPr>
              <a:t>Остроугольный треугольник</a:t>
            </a:r>
            <a:endParaRPr lang="ru-RU" sz="6600" dirty="0">
              <a:solidFill>
                <a:schemeClr val="accent2">
                  <a:lumMod val="50000"/>
                </a:schemeClr>
              </a:solidFill>
              <a:latin typeface="a_FuturaOrtoTitulB&amp;W" pitchFamily="34" charset="-52"/>
            </a:endParaRPr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266508" y="2982243"/>
            <a:ext cx="3600400" cy="2172984"/>
          </a:xfrm>
          <a:prstGeom prst="triangle">
            <a:avLst>
              <a:gd name="adj" fmla="val 69084"/>
            </a:avLst>
          </a:prstGeom>
          <a:solidFill>
            <a:srgbClr val="9F497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355976" y="3369736"/>
            <a:ext cx="3456384" cy="1800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Все    </a:t>
            </a:r>
            <a:r>
              <a:rPr lang="ru-RU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углы острые</a:t>
            </a:r>
          </a:p>
          <a:p>
            <a:pPr algn="ctr"/>
            <a:endParaRPr lang="ru-RU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5205344">
            <a:off x="342146" y="4709194"/>
            <a:ext cx="474277" cy="594501"/>
          </a:xfrm>
          <a:prstGeom prst="triangle">
            <a:avLst>
              <a:gd name="adj" fmla="val 40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 rot="14626457">
            <a:off x="3372113" y="4842575"/>
            <a:ext cx="442510" cy="327741"/>
          </a:xfrm>
          <a:prstGeom prst="triangle">
            <a:avLst>
              <a:gd name="adj" fmla="val 40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 rot="14865479">
            <a:off x="2345024" y="2961753"/>
            <a:ext cx="414316" cy="614216"/>
          </a:xfrm>
          <a:prstGeom prst="triangle">
            <a:avLst>
              <a:gd name="adj" fmla="val 40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95068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142984"/>
            <a:ext cx="8643998" cy="1470025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accent2">
                    <a:lumMod val="50000"/>
                  </a:schemeClr>
                </a:solidFill>
                <a:latin typeface="a_FuturaOrtoTitulB&amp;W" pitchFamily="34" charset="-52"/>
              </a:rPr>
              <a:t>Прямоугольный  треугольник</a:t>
            </a:r>
            <a:endParaRPr lang="ru-RU" sz="6600" dirty="0">
              <a:solidFill>
                <a:schemeClr val="accent2">
                  <a:lumMod val="50000"/>
                </a:schemeClr>
              </a:solidFill>
              <a:latin typeface="a_FuturaOrtoTitulB&amp;W" pitchFamily="34" charset="-52"/>
            </a:endParaRPr>
          </a:p>
        </p:txBody>
      </p:sp>
      <p:sp>
        <p:nvSpPr>
          <p:cNvPr id="14" name="Прямоугольный треугольник 13"/>
          <p:cNvSpPr/>
          <p:nvPr/>
        </p:nvSpPr>
        <p:spPr>
          <a:xfrm>
            <a:off x="467544" y="3068960"/>
            <a:ext cx="3240360" cy="2232248"/>
          </a:xfrm>
          <a:prstGeom prst="rtTriangle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23928" y="3068960"/>
            <a:ext cx="4176464" cy="22322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Один    угол прямой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844008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9075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78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Разносторонний треугольник</vt:lpstr>
      <vt:lpstr>Равнобедренный треугольник</vt:lpstr>
      <vt:lpstr>Равносторонний треугольник</vt:lpstr>
      <vt:lpstr>Остроугольный треугольник</vt:lpstr>
      <vt:lpstr>Прямоугольный  треугольник</vt:lpstr>
      <vt:lpstr>Тупоугольный треугольник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Страна Геометрия</dc:title>
  <dc:creator>Никитенко</dc:creator>
  <cp:lastModifiedBy>Ильины</cp:lastModifiedBy>
  <cp:revision>11</cp:revision>
  <dcterms:created xsi:type="dcterms:W3CDTF">2012-11-23T17:42:46Z</dcterms:created>
  <dcterms:modified xsi:type="dcterms:W3CDTF">2012-11-30T07:44:53Z</dcterms:modified>
</cp:coreProperties>
</file>