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73" r:id="rId11"/>
    <p:sldId id="266" r:id="rId12"/>
    <p:sldId id="268" r:id="rId13"/>
    <p:sldId id="269" r:id="rId14"/>
    <p:sldId id="270" r:id="rId15"/>
    <p:sldId id="272"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1E703AF-B245-4B8C-A241-616F2732477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703AF-B245-4B8C-A241-616F2732477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703AF-B245-4B8C-A241-616F2732477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3DF3A84-A039-4AB6-900F-D6BFE409A9F3}" type="datetimeFigureOut">
              <a:rPr lang="ru-RU" smtClean="0"/>
              <a:pPr/>
              <a:t>17.01.2014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1E703AF-B245-4B8C-A241-616F27324772}"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3DF3A84-A039-4AB6-900F-D6BFE409A9F3}" type="datetimeFigureOut">
              <a:rPr lang="ru-RU" smtClean="0"/>
              <a:pPr/>
              <a:t>17.01.2014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1E703AF-B245-4B8C-A241-616F27324772}"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476672"/>
            <a:ext cx="7772400" cy="1470025"/>
          </a:xfrm>
        </p:spPr>
        <p:txBody>
          <a:bodyPr/>
          <a:lstStyle/>
          <a:p>
            <a:r>
              <a:rPr lang="ru-RU" dirty="0" smtClean="0">
                <a:latin typeface="Times New Roman" pitchFamily="18" charset="0"/>
                <a:cs typeface="Times New Roman" pitchFamily="18" charset="0"/>
              </a:rPr>
              <a:t>Искусство учить</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a:bodyPr>
          <a:lstStyle/>
          <a:p>
            <a:r>
              <a:rPr lang="ru-RU" dirty="0" smtClean="0">
                <a:solidFill>
                  <a:schemeClr val="tx1"/>
                </a:solidFill>
                <a:latin typeface="Times New Roman" pitchFamily="18" charset="0"/>
                <a:cs typeface="Times New Roman" pitchFamily="18" charset="0"/>
              </a:rPr>
              <a:t>Учитель истории и обществознания</a:t>
            </a:r>
          </a:p>
          <a:p>
            <a:r>
              <a:rPr lang="ru-RU" dirty="0" smtClean="0">
                <a:solidFill>
                  <a:schemeClr val="tx1"/>
                </a:solidFill>
                <a:latin typeface="Times New Roman" pitchFamily="18" charset="0"/>
                <a:cs typeface="Times New Roman" pitchFamily="18" charset="0"/>
              </a:rPr>
              <a:t>МБНОУ «Лицей №3 (искусств)»</a:t>
            </a:r>
          </a:p>
          <a:p>
            <a:r>
              <a:rPr lang="ru-RU" dirty="0" err="1" smtClean="0">
                <a:solidFill>
                  <a:schemeClr val="tx1"/>
                </a:solidFill>
                <a:latin typeface="Times New Roman" pitchFamily="18" charset="0"/>
                <a:cs typeface="Times New Roman" pitchFamily="18" charset="0"/>
              </a:rPr>
              <a:t>Хрупова</a:t>
            </a:r>
            <a:r>
              <a:rPr lang="ru-RU" dirty="0" smtClean="0">
                <a:solidFill>
                  <a:schemeClr val="tx1"/>
                </a:solidFill>
                <a:latin typeface="Times New Roman" pitchFamily="18" charset="0"/>
                <a:cs typeface="Times New Roman" pitchFamily="18" charset="0"/>
              </a:rPr>
              <a:t> Анастасия Викторовна</a:t>
            </a:r>
            <a:endParaRPr lang="ru-RU" dirty="0">
              <a:solidFill>
                <a:schemeClr val="tx1"/>
              </a:solidFill>
              <a:latin typeface="Times New Roman" pitchFamily="18" charset="0"/>
              <a:cs typeface="Times New Roman" pitchFamily="18" charset="0"/>
            </a:endParaRPr>
          </a:p>
        </p:txBody>
      </p:sp>
      <p:sp>
        <p:nvSpPr>
          <p:cNvPr id="3073" name="Rectangle 1"/>
          <p:cNvSpPr>
            <a:spLocks noChangeArrowheads="1"/>
          </p:cNvSpPr>
          <p:nvPr/>
        </p:nvSpPr>
        <p:spPr bwMode="auto">
          <a:xfrm rot="10800000" flipV="1">
            <a:off x="1043608" y="2397805"/>
            <a:ext cx="673224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ea typeface="Times New Roman" pitchFamily="18" charset="0"/>
                <a:cs typeface="Times New Roman" pitchFamily="18" charset="0"/>
              </a:rPr>
              <a:t>... Когда-то великий мыслитель и учитель Сократ сказал, что самое трудное искусство жизни - это искусство учить, искусство лечить и искусство судить людей.</a:t>
            </a:r>
            <a:endParaRPr kumimoji="0" lang="ru-RU" sz="2000" b="0" i="0" u="none" strike="noStrike" cap="none" normalizeH="0" baseline="0" dirty="0" smtClean="0">
              <a:ln>
                <a:noFill/>
              </a:ln>
              <a:effectLst/>
              <a:latin typeface="Times New Roman" pitchFamily="18" charset="0"/>
              <a:cs typeface="Times New Roman" pitchFamily="18" charset="0"/>
            </a:endParaRPr>
          </a:p>
        </p:txBody>
      </p:sp>
      <p:pic>
        <p:nvPicPr>
          <p:cNvPr id="27650" name="Picture 2" descr="https://dnevnikru.blob.core.windows.net/user-avatar/34ba8c23686ce111850cd4856450b8dc.l.jpg?d=20140116045648"/>
          <p:cNvPicPr>
            <a:picLocks noChangeAspect="1" noChangeArrowheads="1"/>
          </p:cNvPicPr>
          <p:nvPr/>
        </p:nvPicPr>
        <p:blipFill>
          <a:blip r:embed="rId2" cstate="print"/>
          <a:srcRect/>
          <a:stretch>
            <a:fillRect/>
          </a:stretch>
        </p:blipFill>
        <p:spPr bwMode="auto">
          <a:xfrm>
            <a:off x="395536" y="3140968"/>
            <a:ext cx="2808312" cy="288032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80728"/>
            <a:ext cx="8229600" cy="1143000"/>
          </a:xfrm>
        </p:spPr>
        <p:txBody>
          <a:bodyPr/>
          <a:lstStyle/>
          <a:p>
            <a:r>
              <a:rPr lang="ru-RU" dirty="0" smtClean="0"/>
              <a:t>Игра как метод обучения</a:t>
            </a:r>
            <a:endParaRPr lang="ru-RU" dirty="0"/>
          </a:p>
        </p:txBody>
      </p:sp>
      <p:sp>
        <p:nvSpPr>
          <p:cNvPr id="4" name="Прямоугольник 3"/>
          <p:cNvSpPr/>
          <p:nvPr/>
        </p:nvSpPr>
        <p:spPr>
          <a:xfrm>
            <a:off x="1475656" y="2828836"/>
            <a:ext cx="6048672" cy="923330"/>
          </a:xfrm>
          <a:prstGeom prst="rect">
            <a:avLst/>
          </a:prstGeom>
        </p:spPr>
        <p:txBody>
          <a:bodyPr wrap="square">
            <a:spAutoFit/>
          </a:bodyPr>
          <a:lstStyle/>
          <a:p>
            <a:pPr algn="ctr"/>
            <a:r>
              <a:rPr lang="ru-RU" b="1" dirty="0" smtClean="0"/>
              <a:t>Игра - путь детей к познанию мира, в котором </a:t>
            </a:r>
            <a:br>
              <a:rPr lang="ru-RU" b="1" dirty="0" smtClean="0"/>
            </a:br>
            <a:r>
              <a:rPr lang="ru-RU" b="1" dirty="0" smtClean="0"/>
              <a:t>они живут и который призваны изменить". </a:t>
            </a:r>
            <a:br>
              <a:rPr lang="ru-RU" b="1" dirty="0" smtClean="0"/>
            </a:br>
            <a:r>
              <a:rPr lang="ru-RU" b="1" dirty="0" smtClean="0"/>
              <a:t>(М. Горький)</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124744"/>
            <a:ext cx="8229600" cy="4525963"/>
          </a:xfrm>
        </p:spPr>
        <p:txBody>
          <a:bodyPr>
            <a:normAutofit/>
          </a:bodyPr>
          <a:lstStyle/>
          <a:p>
            <a:pPr fontAlgn="base">
              <a:buNone/>
            </a:pPr>
            <a:r>
              <a:rPr lang="ru-RU" dirty="0" smtClean="0"/>
              <a:t>Ключевые компетентности учащихся при этом методе обучения:</a:t>
            </a:r>
            <a:endParaRPr lang="ru-RU" dirty="0"/>
          </a:p>
          <a:p>
            <a:pPr fontAlgn="base">
              <a:buFont typeface="Wingdings" pitchFamily="2" charset="2"/>
              <a:buChar char="Ø"/>
            </a:pPr>
            <a:r>
              <a:rPr lang="ru-RU" dirty="0"/>
              <a:t>готовности к разрешению проблем;</a:t>
            </a:r>
          </a:p>
          <a:p>
            <a:pPr fontAlgn="base">
              <a:buFont typeface="Wingdings" pitchFamily="2" charset="2"/>
              <a:buChar char="Ø"/>
            </a:pPr>
            <a:r>
              <a:rPr lang="ru-RU" dirty="0"/>
              <a:t>готовности к самообразованию;</a:t>
            </a:r>
          </a:p>
          <a:p>
            <a:pPr fontAlgn="base">
              <a:buFont typeface="Wingdings" pitchFamily="2" charset="2"/>
              <a:buChar char="Ø"/>
            </a:pPr>
            <a:r>
              <a:rPr lang="ru-RU" dirty="0"/>
              <a:t>готовности к использованию информационных ресурсов;</a:t>
            </a:r>
          </a:p>
          <a:p>
            <a:pPr fontAlgn="base">
              <a:buFont typeface="Wingdings" pitchFamily="2" charset="2"/>
              <a:buChar char="Ø"/>
            </a:pPr>
            <a:r>
              <a:rPr lang="ru-RU" dirty="0"/>
              <a:t>готовности к социальному взаимодействию;</a:t>
            </a:r>
          </a:p>
          <a:p>
            <a:pPr fontAlgn="base">
              <a:buFont typeface="Wingdings" pitchFamily="2" charset="2"/>
              <a:buChar char="Ø"/>
            </a:pPr>
            <a:r>
              <a:rPr lang="ru-RU" dirty="0"/>
              <a:t>коммуникативной компетентности.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Театрализованная игра</a:t>
            </a:r>
            <a:endParaRPr lang="ru-RU" dirty="0"/>
          </a:p>
        </p:txBody>
      </p:sp>
      <p:sp>
        <p:nvSpPr>
          <p:cNvPr id="3" name="Содержимое 2"/>
          <p:cNvSpPr>
            <a:spLocks noGrp="1"/>
          </p:cNvSpPr>
          <p:nvPr>
            <p:ph idx="1"/>
          </p:nvPr>
        </p:nvSpPr>
        <p:spPr/>
        <p:txBody>
          <a:bodyPr>
            <a:normAutofit fontScale="92500" lnSpcReduction="10000"/>
          </a:bodyPr>
          <a:lstStyle/>
          <a:p>
            <a:pPr fontAlgn="base">
              <a:buNone/>
            </a:pPr>
            <a:r>
              <a:rPr lang="ru-RU" b="1" dirty="0" smtClean="0"/>
              <a:t>    </a:t>
            </a:r>
            <a:r>
              <a:rPr lang="ru-RU" b="1" dirty="0" smtClean="0"/>
              <a:t>Театрализация</a:t>
            </a:r>
            <a:r>
              <a:rPr lang="ru-RU" b="1" dirty="0"/>
              <a:t> – использование средств </a:t>
            </a:r>
            <a:r>
              <a:rPr lang="ru-RU" b="1" dirty="0" smtClean="0"/>
              <a:t>театра.</a:t>
            </a:r>
            <a:endParaRPr lang="ru-RU" b="1" dirty="0" smtClean="0"/>
          </a:p>
          <a:p>
            <a:pPr marL="514350" indent="-514350" fontAlgn="base">
              <a:buNone/>
            </a:pPr>
            <a:r>
              <a:rPr lang="ru-RU" b="1" dirty="0" smtClean="0"/>
              <a:t>    Требования</a:t>
            </a:r>
            <a:r>
              <a:rPr lang="ru-RU" b="1" dirty="0"/>
              <a:t>, применяемые к театрализованной игре:</a:t>
            </a:r>
            <a:endParaRPr lang="ru-RU" dirty="0"/>
          </a:p>
          <a:p>
            <a:pPr>
              <a:buFont typeface="Wingdings" pitchFamily="2" charset="2"/>
              <a:buChar char="Ø"/>
            </a:pPr>
            <a:r>
              <a:rPr lang="ru-RU" b="1" i="1" dirty="0" smtClean="0"/>
              <a:t> Психологические</a:t>
            </a:r>
            <a:r>
              <a:rPr lang="ru-RU" b="1" dirty="0"/>
              <a:t>: игра должна обладать значимостью для каждого ученика, то есть должна быть мотивирована; обстановка, в которой происходит игровое действие, должна располагать к общению в атмосфере дружелюбия, взаимопонимания и сотрудничества, содержание игры должно быть интересно, а любое игровое действие должно завершаться получением определенного </a:t>
            </a:r>
            <a:r>
              <a:rPr lang="ru-RU" b="1" dirty="0" smtClean="0"/>
              <a:t>результата.</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Театрализованная игра</a:t>
            </a:r>
            <a:endParaRPr lang="ru-RU" dirty="0"/>
          </a:p>
        </p:txBody>
      </p:sp>
      <p:sp>
        <p:nvSpPr>
          <p:cNvPr id="3" name="Содержимое 2"/>
          <p:cNvSpPr>
            <a:spLocks noGrp="1"/>
          </p:cNvSpPr>
          <p:nvPr>
            <p:ph idx="1"/>
          </p:nvPr>
        </p:nvSpPr>
        <p:spPr/>
        <p:txBody>
          <a:bodyPr>
            <a:normAutofit lnSpcReduction="10000"/>
          </a:bodyPr>
          <a:lstStyle/>
          <a:p>
            <a:pPr>
              <a:buFont typeface="Wingdings" pitchFamily="2" charset="2"/>
              <a:buChar char="Ø"/>
            </a:pPr>
            <a:r>
              <a:rPr lang="ru-RU" b="1" i="1" dirty="0" smtClean="0"/>
              <a:t>   Педагогические</a:t>
            </a:r>
            <a:r>
              <a:rPr lang="ru-RU" b="1" i="1" dirty="0"/>
              <a:t>:</a:t>
            </a:r>
            <a:r>
              <a:rPr lang="ru-RU" b="1" dirty="0"/>
              <a:t> игровое действие должно опираться на знания, умения, навыки, приобретенные ранее на уроках; цель игры должна определяться в соответствии с задачами учебного процесса; участники игры должны быть обеспечены соответствующим методическим материалом, документацией и т. п.; игра эффективна лишь в сочетании с другими (неигровыми) методами и средствами обучения и не должна быть преобладающей (подавляющей) в учебном процессе.</a:t>
            </a:r>
            <a:endParaRPr lang="ru-RU" dirty="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Театрализованная игра</a:t>
            </a:r>
            <a:endParaRPr lang="ru-RU" dirty="0"/>
          </a:p>
        </p:txBody>
      </p:sp>
      <p:sp>
        <p:nvSpPr>
          <p:cNvPr id="3" name="Содержимое 2"/>
          <p:cNvSpPr>
            <a:spLocks noGrp="1"/>
          </p:cNvSpPr>
          <p:nvPr>
            <p:ph idx="1"/>
          </p:nvPr>
        </p:nvSpPr>
        <p:spPr/>
        <p:txBody>
          <a:bodyPr/>
          <a:lstStyle/>
          <a:p>
            <a:pPr>
              <a:buNone/>
            </a:pPr>
            <a:r>
              <a:rPr lang="ru-RU" b="1" dirty="0" smtClean="0"/>
              <a:t>   Театрализованные </a:t>
            </a:r>
            <a:r>
              <a:rPr lang="ru-RU" b="1" dirty="0" smtClean="0"/>
              <a:t>игры - это </a:t>
            </a:r>
            <a:r>
              <a:rPr lang="ru-RU" b="1" dirty="0"/>
              <a:t>маленькие пьесы, разыгрываемые учениками, в основном импровизированные. Цель игр: оживить исторические события, повысить понимание ситуации, вызвать сопереживание и эмоции</a:t>
            </a:r>
            <a:endParaRPr lang="ru-RU" dirty="0"/>
          </a:p>
        </p:txBody>
      </p:sp>
      <p:pic>
        <p:nvPicPr>
          <p:cNvPr id="1026" name="Picture 2" descr="H:\фото к уроку\6u4fyTlGl7I.jpg"/>
          <p:cNvPicPr>
            <a:picLocks noChangeAspect="1" noChangeArrowheads="1"/>
          </p:cNvPicPr>
          <p:nvPr/>
        </p:nvPicPr>
        <p:blipFill>
          <a:blip r:embed="rId2" cstate="print"/>
          <a:srcRect/>
          <a:stretch>
            <a:fillRect/>
          </a:stretch>
        </p:blipFill>
        <p:spPr bwMode="auto">
          <a:xfrm>
            <a:off x="4787311" y="4065770"/>
            <a:ext cx="3529105" cy="2354685"/>
          </a:xfrm>
          <a:prstGeom prst="rect">
            <a:avLst/>
          </a:prstGeom>
          <a:noFill/>
        </p:spPr>
      </p:pic>
      <p:pic>
        <p:nvPicPr>
          <p:cNvPr id="1027" name="Picture 3" descr="H:\фото к уроку\bzs54QZSBsg.jpg"/>
          <p:cNvPicPr>
            <a:picLocks noChangeAspect="1" noChangeArrowheads="1"/>
          </p:cNvPicPr>
          <p:nvPr/>
        </p:nvPicPr>
        <p:blipFill>
          <a:blip r:embed="rId3" cstate="print"/>
          <a:srcRect/>
          <a:stretch>
            <a:fillRect/>
          </a:stretch>
        </p:blipFill>
        <p:spPr bwMode="auto">
          <a:xfrm>
            <a:off x="736600" y="3957495"/>
            <a:ext cx="3524818" cy="235182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ru-RU" b="1" i="1" dirty="0" smtClean="0"/>
              <a:t>   Игры </a:t>
            </a:r>
            <a:r>
              <a:rPr lang="ru-RU" b="1" i="1" dirty="0" smtClean="0"/>
              <a:t>-</a:t>
            </a:r>
            <a:r>
              <a:rPr lang="ru-RU" b="1" i="1" dirty="0"/>
              <a:t>конкурсы</a:t>
            </a:r>
            <a:r>
              <a:rPr lang="ru-RU" b="1" dirty="0"/>
              <a:t> хорошо применять на итоговых уроках. Они помогают обобщить и закрепить изученный материал.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29600" cy="1143000"/>
          </a:xfrm>
        </p:spPr>
        <p:txBody>
          <a:bodyPr>
            <a:normAutofit fontScale="90000"/>
          </a:bodyPr>
          <a:lstStyle/>
          <a:p>
            <a:r>
              <a:rPr lang="ru-RU" b="1" dirty="0"/>
              <a:t>Проектно-исследовательская деятельность на уроках истории</a:t>
            </a:r>
            <a:r>
              <a:rPr lang="ru-RU" dirty="0"/>
              <a:t/>
            </a:r>
            <a:br>
              <a:rPr lang="ru-RU" dirty="0"/>
            </a:br>
            <a:endParaRPr lang="ru-RU" dirty="0"/>
          </a:p>
        </p:txBody>
      </p:sp>
      <p:sp>
        <p:nvSpPr>
          <p:cNvPr id="3" name="Содержимое 2"/>
          <p:cNvSpPr>
            <a:spLocks noGrp="1"/>
          </p:cNvSpPr>
          <p:nvPr>
            <p:ph idx="1"/>
          </p:nvPr>
        </p:nvSpPr>
        <p:spPr/>
        <p:txBody>
          <a:bodyPr/>
          <a:lstStyle/>
          <a:p>
            <a:pPr>
              <a:buNone/>
            </a:pPr>
            <a:r>
              <a:rPr lang="ru-RU" dirty="0" smtClean="0"/>
              <a:t> Успешность </a:t>
            </a:r>
            <a:r>
              <a:rPr lang="ru-RU" dirty="0"/>
              <a:t>использования проектов в образовательном процессе </a:t>
            </a:r>
            <a:r>
              <a:rPr lang="ru-RU" dirty="0" smtClean="0"/>
              <a:t>зависит от выделения </a:t>
            </a:r>
            <a:r>
              <a:rPr lang="ru-RU" dirty="0"/>
              <a:t>отдельных этапов проекта </a:t>
            </a:r>
            <a:endParaRPr lang="ru-RU" dirty="0" smtClean="0"/>
          </a:p>
          <a:p>
            <a:pPr>
              <a:buFont typeface="Wingdings" pitchFamily="2" charset="2"/>
              <a:buChar char="Ø"/>
            </a:pPr>
            <a:r>
              <a:rPr lang="ru-RU" dirty="0" smtClean="0"/>
              <a:t>определения языкового этапа,</a:t>
            </a:r>
          </a:p>
          <a:p>
            <a:pPr>
              <a:buFont typeface="Wingdings" pitchFamily="2" charset="2"/>
              <a:buChar char="Ø"/>
            </a:pPr>
            <a:r>
              <a:rPr lang="ru-RU" dirty="0" smtClean="0"/>
              <a:t> речевого этапа, </a:t>
            </a:r>
          </a:p>
          <a:p>
            <a:pPr>
              <a:buFont typeface="Wingdings" pitchFamily="2" charset="2"/>
              <a:buChar char="Ø"/>
            </a:pPr>
            <a:r>
              <a:rPr lang="ru-RU" dirty="0" smtClean="0"/>
              <a:t>информационного этапа,</a:t>
            </a:r>
          </a:p>
          <a:p>
            <a:pPr>
              <a:buFont typeface="Wingdings" pitchFamily="2" charset="2"/>
              <a:buChar char="Ø"/>
            </a:pPr>
            <a:r>
              <a:rPr lang="ru-RU" dirty="0" smtClean="0"/>
              <a:t>методологического этапа.</a:t>
            </a:r>
            <a:endParaRPr lang="ru-RU" dirty="0"/>
          </a:p>
        </p:txBody>
      </p:sp>
      <p:pic>
        <p:nvPicPr>
          <p:cNvPr id="26626" name="Picture 2" descr="https://dnevnikru.blob.core.windows.net/files/01c14d58ac794215bb5433e66597ae58.m.jpg"/>
          <p:cNvPicPr>
            <a:picLocks noChangeAspect="1" noChangeArrowheads="1"/>
          </p:cNvPicPr>
          <p:nvPr/>
        </p:nvPicPr>
        <p:blipFill>
          <a:blip r:embed="rId2" cstate="print"/>
          <a:srcRect/>
          <a:stretch>
            <a:fillRect/>
          </a:stretch>
        </p:blipFill>
        <p:spPr bwMode="auto">
          <a:xfrm>
            <a:off x="5724128" y="2742894"/>
            <a:ext cx="2520280" cy="336037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145435"/>
          </a:xfrm>
        </p:spPr>
        <p:txBody>
          <a:bodyPr>
            <a:normAutofit/>
          </a:bodyPr>
          <a:lstStyle/>
          <a:p>
            <a:pPr>
              <a:buNone/>
            </a:pPr>
            <a:r>
              <a:rPr lang="ru-RU" dirty="0"/>
              <a:t>Элементы </a:t>
            </a:r>
            <a:r>
              <a:rPr lang="ru-RU" dirty="0" smtClean="0"/>
              <a:t>проектно-исследовательской деятельности </a:t>
            </a:r>
            <a:r>
              <a:rPr lang="ru-RU" dirty="0"/>
              <a:t>на уроках истории возможно использовать уже в младшем школьном звене</a:t>
            </a:r>
            <a:r>
              <a:rPr lang="ru-RU" dirty="0" smtClean="0"/>
              <a:t>.</a:t>
            </a:r>
          </a:p>
          <a:p>
            <a:pPr>
              <a:buNone/>
            </a:pPr>
            <a:r>
              <a:rPr lang="ru-RU" dirty="0" smtClean="0"/>
              <a:t>5 класс </a:t>
            </a:r>
          </a:p>
          <a:p>
            <a:pPr>
              <a:buNone/>
            </a:pPr>
            <a:r>
              <a:rPr lang="ru-RU" dirty="0" smtClean="0"/>
              <a:t>Тема: «Междуречье»</a:t>
            </a:r>
          </a:p>
          <a:p>
            <a:pPr>
              <a:buNone/>
            </a:pPr>
            <a:r>
              <a:rPr lang="ru-RU" dirty="0" smtClean="0"/>
              <a:t>Цели: Повысить интерес к изучаемому материалу, выработать навыки самостоятельной исследовательской деятельности с использованием подручного материала (пластилин, деревянная палочка) и умение анализировать полученную информацию.</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dirty="0" smtClean="0"/>
              <a:t>Этапы работы</a:t>
            </a:r>
            <a:endParaRPr lang="ru-RU" dirty="0"/>
          </a:p>
        </p:txBody>
      </p:sp>
      <p:sp>
        <p:nvSpPr>
          <p:cNvPr id="3" name="Содержимое 2"/>
          <p:cNvSpPr>
            <a:spLocks noGrp="1"/>
          </p:cNvSpPr>
          <p:nvPr>
            <p:ph idx="1"/>
          </p:nvPr>
        </p:nvSpPr>
        <p:spPr/>
        <p:txBody>
          <a:bodyPr>
            <a:normAutofit lnSpcReduction="10000"/>
          </a:bodyPr>
          <a:lstStyle/>
          <a:p>
            <a:pPr>
              <a:buNone/>
            </a:pPr>
            <a:r>
              <a:rPr lang="ru-RU" b="1" dirty="0"/>
              <a:t>Подготовительный этап. </a:t>
            </a:r>
            <a:r>
              <a:rPr lang="ru-RU" dirty="0"/>
              <a:t>Ученикам дается задание приготовить дома «глиняную табличку» - на квадратный лист картона нанести пластилин и деревянную заготовку величиной с ручку, один конец которой остро заточен, а второй в виде штампа-треугольника.</a:t>
            </a:r>
          </a:p>
          <a:p>
            <a:pPr>
              <a:buNone/>
            </a:pPr>
            <a:r>
              <a:rPr lang="ru-RU" b="1" dirty="0"/>
              <a:t>Информативный этап. </a:t>
            </a:r>
            <a:r>
              <a:rPr lang="ru-RU" dirty="0"/>
              <a:t>Здесь учитель ведет рассказ</a:t>
            </a:r>
            <a:r>
              <a:rPr lang="ru-RU" b="1" dirty="0"/>
              <a:t> </a:t>
            </a:r>
            <a:r>
              <a:rPr lang="ru-RU" dirty="0"/>
              <a:t>о жизни людей в древнем Междуречье и делает упор на то, что чернила и бумага ещё не были изобретены, и главным материалом выступала глина.</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Этапы работы</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b="1" dirty="0"/>
              <a:t>Практический этап. </a:t>
            </a:r>
            <a:r>
              <a:rPr lang="ru-RU" dirty="0"/>
              <a:t>На данном этапе происходит доказательство практичности и удобства клинописи. Первоначально учитель предлагает острой стороной деревянной заготовке написать на «дощечке» какую-либо фразу. При этом указывается на появление «глиняных» катышков, которые при обжиге заполнят собой письменные бороздки и, тем самым, сотрут надпись. Кроме того, после написания фразы учитель предлагает провести пальчиком по надписи с легким нажимом. Результат показывает, что надпись смазывается и её смысл </a:t>
            </a:r>
            <a:r>
              <a:rPr lang="ru-RU" dirty="0" smtClean="0"/>
              <a:t>теряется. Учитель </a:t>
            </a:r>
            <a:r>
              <a:rPr lang="ru-RU" dirty="0"/>
              <a:t>предлагает использовать другой конец деревянной заготовки - штамп-треугольник. Прямым надавливанием на «табличку» ребята получают четкий </a:t>
            </a:r>
            <a:r>
              <a:rPr lang="ru-RU" dirty="0" smtClean="0"/>
              <a:t>отпечаток.</a:t>
            </a:r>
            <a:endParaRPr lang="ru-RU" b="1" dirty="0"/>
          </a:p>
          <a:p>
            <a:pPr>
              <a:buNone/>
            </a:pPr>
            <a:r>
              <a:rPr lang="ru-RU" b="1" dirty="0" smtClean="0"/>
              <a:t>Аналитический этап. </a:t>
            </a:r>
            <a:r>
              <a:rPr lang="ru-RU" dirty="0" smtClean="0"/>
              <a:t>После проведения эксперимента подводится итог учащимися об удобстве клинописания.</a:t>
            </a: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Старшая ступень обучения</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a:t>11 </a:t>
            </a:r>
            <a:r>
              <a:rPr lang="ru-RU" dirty="0" smtClean="0"/>
              <a:t>класс. </a:t>
            </a:r>
          </a:p>
          <a:p>
            <a:pPr>
              <a:buNone/>
            </a:pPr>
            <a:r>
              <a:rPr lang="ru-RU" dirty="0" smtClean="0"/>
              <a:t>Тема: «</a:t>
            </a:r>
            <a:r>
              <a:rPr lang="ru-RU" dirty="0"/>
              <a:t>Перестройка (1985-1991 г.г.) в СССР: </a:t>
            </a:r>
            <a:r>
              <a:rPr lang="ru-RU" dirty="0" smtClean="0"/>
              <a:t>миф или реальность».</a:t>
            </a:r>
          </a:p>
          <a:p>
            <a:pPr algn="ctr">
              <a:buNone/>
            </a:pPr>
            <a:endParaRPr lang="ru-RU" dirty="0"/>
          </a:p>
          <a:p>
            <a:pPr algn="ctr">
              <a:buNone/>
            </a:pPr>
            <a:r>
              <a:rPr lang="ru-RU" dirty="0" smtClean="0"/>
              <a:t>Определяются </a:t>
            </a:r>
            <a:r>
              <a:rPr lang="ru-RU" dirty="0"/>
              <a:t>задачи:</a:t>
            </a:r>
          </a:p>
          <a:p>
            <a:pPr lvl="0">
              <a:buFont typeface="Wingdings" pitchFamily="2" charset="2"/>
              <a:buChar char="Ø"/>
            </a:pPr>
            <a:r>
              <a:rPr lang="ru-RU" dirty="0"/>
              <a:t>Собрать и обработать материал по вопросам политического, культурного, экономического и внешнеполитического развития СССР в периоды «застоя» и «перестройки»;</a:t>
            </a:r>
          </a:p>
          <a:p>
            <a:pPr lvl="0">
              <a:buFont typeface="Wingdings" pitchFamily="2" charset="2"/>
              <a:buChar char="Ø"/>
            </a:pPr>
            <a:r>
              <a:rPr lang="ru-RU" dirty="0"/>
              <a:t>Систематизировать полученную информацию в виде сравнительной таблицы, с выявлением особенностей развития советского государства в каждый из периодов;</a:t>
            </a:r>
          </a:p>
          <a:p>
            <a:pPr>
              <a:buFont typeface="Wingdings" pitchFamily="2" charset="2"/>
              <a:buChar char="Ø"/>
            </a:pPr>
            <a:r>
              <a:rPr lang="ru-RU" dirty="0" smtClean="0"/>
              <a:t>Итогом </a:t>
            </a:r>
            <a:r>
              <a:rPr lang="ru-RU" dirty="0"/>
              <a:t>работы должна стать именно сравнительная таблица развития СССР по данным показателям в период 1965-1984 г.г. и 1985-1991 г.г</a:t>
            </a:r>
            <a:r>
              <a:rPr lang="ru-RU" dirty="0" smtClean="0"/>
              <a:t>.</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Этапы работы</a:t>
            </a:r>
            <a:endParaRPr lang="ru-RU" dirty="0"/>
          </a:p>
        </p:txBody>
      </p:sp>
      <p:sp>
        <p:nvSpPr>
          <p:cNvPr id="3" name="Содержимое 2"/>
          <p:cNvSpPr>
            <a:spLocks noGrp="1"/>
          </p:cNvSpPr>
          <p:nvPr>
            <p:ph idx="1"/>
          </p:nvPr>
        </p:nvSpPr>
        <p:spPr/>
        <p:txBody>
          <a:bodyPr>
            <a:normAutofit fontScale="92500" lnSpcReduction="20000"/>
          </a:bodyPr>
          <a:lstStyle/>
          <a:p>
            <a:pPr lvl="0">
              <a:buNone/>
            </a:pPr>
            <a:r>
              <a:rPr lang="ru-RU" b="1" i="1" u="sng" dirty="0"/>
              <a:t>Подготовительный</a:t>
            </a:r>
            <a:r>
              <a:rPr lang="ru-RU" b="1" i="1" dirty="0"/>
              <a:t>:</a:t>
            </a:r>
            <a:r>
              <a:rPr lang="ru-RU" dirty="0"/>
              <a:t> разделение класса на группы для выполнения задания по сбору необходимого материала. Задание дается за 2 недели до предстоящей работы, группы получают задания от учителя.</a:t>
            </a:r>
          </a:p>
          <a:p>
            <a:pPr lvl="0">
              <a:buNone/>
            </a:pPr>
            <a:r>
              <a:rPr lang="ru-RU" b="1" i="1" u="sng" dirty="0"/>
              <a:t>Поисковый</a:t>
            </a:r>
            <a:r>
              <a:rPr lang="ru-RU" b="1" i="1" dirty="0"/>
              <a:t>:</a:t>
            </a:r>
            <a:r>
              <a:rPr lang="ru-RU" dirty="0"/>
              <a:t> выявление источников информации и её набор. Каждая группа ведет поиск и набор материала по определенной для неё проблематике</a:t>
            </a:r>
            <a:r>
              <a:rPr lang="ru-RU" dirty="0" smtClean="0"/>
              <a:t>.</a:t>
            </a:r>
          </a:p>
          <a:p>
            <a:pPr>
              <a:buNone/>
            </a:pPr>
            <a:r>
              <a:rPr lang="ru-RU" b="1" i="1" u="sng" dirty="0" smtClean="0"/>
              <a:t>Контрольный</a:t>
            </a:r>
            <a:r>
              <a:rPr lang="ru-RU" b="1" dirty="0" smtClean="0"/>
              <a:t>:</a:t>
            </a:r>
            <a:r>
              <a:rPr lang="ru-RU" dirty="0" smtClean="0"/>
              <a:t> проверка учителем степени подготовленности учащихся к работе, знакомство с систематизированным материалом. Этот этап необходим для продуктивной работы на самом уроке, чтобы не произошел перегруз информацией или её недостача.</a:t>
            </a:r>
          </a:p>
          <a:p>
            <a:pPr lvl="0"/>
            <a:endParaRPr lang="ru-RU" dirty="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Этапы работы</a:t>
            </a:r>
            <a:endParaRPr lang="ru-RU" dirty="0"/>
          </a:p>
        </p:txBody>
      </p:sp>
      <p:sp>
        <p:nvSpPr>
          <p:cNvPr id="3" name="Содержимое 2"/>
          <p:cNvSpPr>
            <a:spLocks noGrp="1"/>
          </p:cNvSpPr>
          <p:nvPr>
            <p:ph idx="1"/>
          </p:nvPr>
        </p:nvSpPr>
        <p:spPr/>
        <p:txBody>
          <a:bodyPr>
            <a:normAutofit fontScale="92500" lnSpcReduction="20000"/>
          </a:bodyPr>
          <a:lstStyle/>
          <a:p>
            <a:pPr lvl="0">
              <a:buNone/>
            </a:pPr>
            <a:r>
              <a:rPr lang="ru-RU" b="1" i="1" u="sng" dirty="0" smtClean="0"/>
              <a:t>Практический</a:t>
            </a:r>
            <a:r>
              <a:rPr lang="ru-RU" b="1" dirty="0"/>
              <a:t>:</a:t>
            </a:r>
            <a:r>
              <a:rPr lang="ru-RU" dirty="0"/>
              <a:t> создание общей презентации, заполнение сравнительной таблицы. Этап проводится в рамках урока. Каждая группа знакомит класс с тем материалом, который она подготовила, акцентируя внимание на наиболее важных моментах. Класс в это время осуществляет заполнение таблицы, задает интересующие вопросы.</a:t>
            </a:r>
          </a:p>
          <a:p>
            <a:pPr lvl="0">
              <a:buNone/>
            </a:pPr>
            <a:r>
              <a:rPr lang="ru-RU" b="1" i="1" u="sng" dirty="0"/>
              <a:t>Аналитический</a:t>
            </a:r>
            <a:r>
              <a:rPr lang="ru-RU" b="1" dirty="0"/>
              <a:t>:</a:t>
            </a:r>
            <a:r>
              <a:rPr lang="ru-RU" dirty="0"/>
              <a:t> анализ представленного материала и формулирование ответа по представленной гипотезе. После заполнения периодических колонок таблицы, класс определяет сходные или различные моменты с занесением их в третью колонку под названием ВЫВОД. После заполнения таблицы класс дает ответ на главный поставленный вопрос.</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196752"/>
            <a:ext cx="8229600" cy="4525963"/>
          </a:xfrm>
        </p:spPr>
        <p:txBody>
          <a:bodyPr/>
          <a:lstStyle/>
          <a:p>
            <a:pPr algn="ctr">
              <a:buNone/>
            </a:pPr>
            <a:r>
              <a:rPr lang="ru-RU" dirty="0"/>
              <a:t>Самостоятельность работы и её аналитическая направленность будут способствовать сохранению полученного знания.</a:t>
            </a:r>
          </a:p>
          <a:p>
            <a:pPr algn="ctr">
              <a:buNone/>
            </a:pPr>
            <a:r>
              <a:rPr lang="ru-RU" dirty="0"/>
              <a:t>Данный вид деятельности не только способствует распространению смысловой нагрузки, но и обогащает сам урок.</a:t>
            </a:r>
          </a:p>
          <a:p>
            <a:pPr algn="ctr">
              <a:buNone/>
            </a:pPr>
            <a:endParaRPr lang="ru-RU" dirty="0"/>
          </a:p>
        </p:txBody>
      </p:sp>
      <p:pic>
        <p:nvPicPr>
          <p:cNvPr id="19458" name="Picture 2" descr="http://f1.dnevnik.ru/get.aspx/21/8d979fc2764c407c80e9c3c58c988b7b.m.jpg"/>
          <p:cNvPicPr>
            <a:picLocks noChangeAspect="1" noChangeArrowheads="1"/>
          </p:cNvPicPr>
          <p:nvPr/>
        </p:nvPicPr>
        <p:blipFill>
          <a:blip r:embed="rId2" cstate="print"/>
          <a:srcRect/>
          <a:stretch>
            <a:fillRect/>
          </a:stretch>
        </p:blipFill>
        <p:spPr bwMode="auto">
          <a:xfrm>
            <a:off x="6297657" y="3356992"/>
            <a:ext cx="2268252" cy="302433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TotalTime>
  <Words>349</Words>
  <Application>Microsoft Office PowerPoint</Application>
  <PresentationFormat>Экран (4:3)</PresentationFormat>
  <Paragraphs>55</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Поток</vt:lpstr>
      <vt:lpstr>Искусство учить</vt:lpstr>
      <vt:lpstr>Проектно-исследовательская деятельность на уроках истории </vt:lpstr>
      <vt:lpstr>Слайд 3</vt:lpstr>
      <vt:lpstr>Этапы работы</vt:lpstr>
      <vt:lpstr>Этапы работы</vt:lpstr>
      <vt:lpstr>Старшая ступень обучения</vt:lpstr>
      <vt:lpstr>Этапы работы</vt:lpstr>
      <vt:lpstr>Этапы работы</vt:lpstr>
      <vt:lpstr>Слайд 9</vt:lpstr>
      <vt:lpstr>Игра как метод обучения</vt:lpstr>
      <vt:lpstr>Слайд 11</vt:lpstr>
      <vt:lpstr>Театрализованная игра</vt:lpstr>
      <vt:lpstr>Театрализованная игра</vt:lpstr>
      <vt:lpstr>Театрализованная игра</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Искусство учить</dc:title>
  <dc:creator>1</dc:creator>
  <cp:lastModifiedBy>1</cp:lastModifiedBy>
  <cp:revision>9</cp:revision>
  <dcterms:created xsi:type="dcterms:W3CDTF">2014-01-17T10:14:11Z</dcterms:created>
  <dcterms:modified xsi:type="dcterms:W3CDTF">2014-01-17T11:55:24Z</dcterms:modified>
</cp:coreProperties>
</file>