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DA82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6610C-105E-422D-A4BA-97B7E4E2DCD1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A0B17-A807-46CD-B5C0-58988D21D5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A0B17-A807-46CD-B5C0-58988D21D539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93BD106-CC39-46D5-A125-45EC8F00F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05F7A-2F0F-4556-8605-09C0ABB7F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79CFBBE-D5BB-4B71-A24E-5F88757B7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F1DA2-0683-4E81-88CB-505B02B19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DACBDC-4AEF-4604-A1D7-C1F2A67E3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DD7CE-1309-4DAC-81F2-49070B606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1F17-85BA-4DE9-BB43-34F7BC81D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47DC3-DFAB-46AE-B0E5-790CBD00F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E027-F8B6-4D20-A05A-20C1D7C31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4CE65-64B6-469E-AEC4-1568F5D7C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F64E25-A1E8-48D5-A9A8-F1F2B41FF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8C5505C-3E8B-4555-96F4-557749FE0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55" r:id="rId2"/>
    <p:sldLayoutId id="2147483763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4" r:id="rId9"/>
    <p:sldLayoutId id="2147483761" r:id="rId10"/>
    <p:sldLayoutId id="21474837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FFFFFF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6804025" y="5876925"/>
            <a:ext cx="1952625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841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6 класс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5995" y="1351508"/>
            <a:ext cx="7812011" cy="41549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8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Единицы </a:t>
            </a:r>
            <a:br>
              <a:rPr lang="ru-RU" sz="8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8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измерения </a:t>
            </a:r>
            <a:br>
              <a:rPr lang="ru-RU" sz="8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8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информации</a:t>
            </a:r>
          </a:p>
        </p:txBody>
      </p:sp>
      <p:pic>
        <p:nvPicPr>
          <p:cNvPr id="6148" name="Рисунок 4" descr="штамп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4953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Вопросы и задания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b="1" dirty="0" smtClean="0"/>
              <a:t>Что такое байт, килобайт, мегабайт и гигабайт?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b="1" dirty="0" smtClean="0"/>
              <a:t>2. Сколько битов составляют ½ , ¾, ¼ килобайта?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b="1" dirty="0" smtClean="0"/>
              <a:t>3.Каков информационный объем следующего сообщения: «Арифметика»?  1символ = 3 байта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5" descr="d747f87459aa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005263"/>
            <a:ext cx="4427538" cy="236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b="1" smtClean="0"/>
              <a:t>Всем хорошо известны  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Единицы измерения длины: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сантиметры, миллиметры и 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километры. </a:t>
            </a:r>
          </a:p>
        </p:txBody>
      </p:sp>
      <p:pic>
        <p:nvPicPr>
          <p:cNvPr id="7172" name="Рисунок 4" descr="13f7dcd936f9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688679">
            <a:off x="3814763" y="3146425"/>
            <a:ext cx="5067300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229600" cy="56499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b="1" smtClean="0"/>
              <a:t>Масса измеряется в граммах, килограммах, центнерах и тоннах.</a:t>
            </a:r>
          </a:p>
          <a:p>
            <a:pPr eaLnBrk="1" hangingPunct="1">
              <a:buFontTx/>
              <a:buNone/>
            </a:pPr>
            <a:endParaRPr lang="ru-RU" sz="4000" b="1" smtClean="0"/>
          </a:p>
          <a:p>
            <a:pPr eaLnBrk="1" hangingPunct="1">
              <a:buFontTx/>
              <a:buNone/>
            </a:pPr>
            <a:endParaRPr lang="ru-RU" sz="4000" smtClean="0"/>
          </a:p>
        </p:txBody>
      </p:sp>
      <p:pic>
        <p:nvPicPr>
          <p:cNvPr id="8195" name="Рисунок 5" descr="1268225087_1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2349500"/>
            <a:ext cx="5602288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</a:t>
            </a:r>
            <a:r>
              <a:rPr lang="ru-RU" sz="4800" b="1" smtClean="0"/>
              <a:t>Время:</a:t>
            </a: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r>
              <a:rPr lang="ru-RU" b="1" smtClean="0"/>
              <a:t>в секундах,  минутах и  часах.</a:t>
            </a:r>
          </a:p>
        </p:txBody>
      </p:sp>
      <p:pic>
        <p:nvPicPr>
          <p:cNvPr id="9219" name="Рисунок 8" descr="time_sheet_25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2997200"/>
            <a:ext cx="3519488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9" descr="time_frame_25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924175"/>
            <a:ext cx="3744912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400" b="1" smtClean="0"/>
              <a:t>Единицами измерения информации являются: </a:t>
            </a:r>
          </a:p>
          <a:p>
            <a:pPr eaLnBrk="1" hangingPunct="1">
              <a:buFontTx/>
              <a:buNone/>
            </a:pPr>
            <a:r>
              <a:rPr lang="ru-RU" sz="4400" b="1" u="sng" smtClean="0">
                <a:solidFill>
                  <a:srgbClr val="FF0000"/>
                </a:solidFill>
              </a:rPr>
              <a:t>биты</a:t>
            </a:r>
            <a:r>
              <a:rPr lang="ru-RU" sz="4400" b="1" smtClean="0"/>
              <a:t> (0 или 1) и </a:t>
            </a:r>
          </a:p>
          <a:p>
            <a:pPr eaLnBrk="1" hangingPunct="1">
              <a:buFontTx/>
              <a:buNone/>
            </a:pPr>
            <a:r>
              <a:rPr lang="ru-RU" sz="4400" b="1" u="sng" smtClean="0">
                <a:solidFill>
                  <a:srgbClr val="FF0000"/>
                </a:solidFill>
              </a:rPr>
              <a:t>байты</a:t>
            </a:r>
            <a:r>
              <a:rPr lang="ru-RU" sz="4400" b="1" smtClean="0"/>
              <a:t> (1 байт=8 битов).</a:t>
            </a:r>
          </a:p>
          <a:p>
            <a:pPr eaLnBrk="1" hangingPunct="1">
              <a:buFontTx/>
              <a:buNone/>
            </a:pPr>
            <a:endParaRPr lang="ru-RU" sz="4400" b="1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836613"/>
            <a:ext cx="8820150" cy="56880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u="sng" smtClean="0">
                <a:solidFill>
                  <a:srgbClr val="FF0000"/>
                </a:solidFill>
              </a:rPr>
              <a:t>Пример:</a:t>
            </a:r>
            <a:r>
              <a:rPr lang="ru-RU" smtClean="0"/>
              <a:t>  </a:t>
            </a:r>
            <a:r>
              <a:rPr lang="ru-RU" sz="3600" b="1" smtClean="0"/>
              <a:t>сообщение «ИНФОРМАТИКА»</a:t>
            </a:r>
          </a:p>
          <a:p>
            <a:pPr eaLnBrk="1" hangingPunct="1">
              <a:buFontTx/>
              <a:buNone/>
            </a:pPr>
            <a:r>
              <a:rPr lang="ru-RU" sz="3600" b="1" smtClean="0"/>
              <a:t>состоит  из 11 символов, каждый из которых кодируется цепочкой из  8 нулей и единиц(1 байт).</a:t>
            </a:r>
          </a:p>
          <a:p>
            <a:pPr eaLnBrk="1" hangingPunct="1">
              <a:buFontTx/>
              <a:buNone/>
            </a:pPr>
            <a:endParaRPr lang="ru-RU" sz="3600" b="1" smtClean="0"/>
          </a:p>
          <a:p>
            <a:pPr eaLnBrk="1" hangingPunct="1">
              <a:buFontTx/>
              <a:buNone/>
            </a:pPr>
            <a:r>
              <a:rPr lang="ru-RU" sz="3600" b="1" smtClean="0"/>
              <a:t>Следовательно это сообщение имеет информационный объем 88 битов, или 11 байтов.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430213" y="549275"/>
            <a:ext cx="8713787" cy="6308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400" b="1" u="sng" smtClean="0">
                <a:solidFill>
                  <a:srgbClr val="FF0000"/>
                </a:solidFill>
              </a:rPr>
              <a:t>Задача</a:t>
            </a:r>
            <a:r>
              <a:rPr lang="ru-RU" sz="4400" b="1" smtClean="0"/>
              <a:t>: </a:t>
            </a:r>
            <a:r>
              <a:rPr lang="ru-RU" smtClean="0"/>
              <a:t> </a:t>
            </a:r>
            <a:r>
              <a:rPr lang="ru-RU" sz="4000" b="1" smtClean="0"/>
              <a:t>на каждой странице 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 учебника помещается 40 строк,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 а в каждой строке 60 символов.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 Каков информационный объем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 страницы учебника?</a:t>
            </a:r>
            <a:endParaRPr lang="en-US" sz="4000" b="1" smtClean="0"/>
          </a:p>
          <a:p>
            <a:pPr eaLnBrk="1" hangingPunct="1">
              <a:buFontTx/>
              <a:buNone/>
            </a:pPr>
            <a:r>
              <a:rPr lang="en-US" sz="4000" b="1" smtClean="0"/>
              <a:t>1 </a:t>
            </a:r>
            <a:r>
              <a:rPr lang="ru-RU" sz="4000" b="1" smtClean="0"/>
              <a:t>символ = 1 байт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08050"/>
            <a:ext cx="8229600" cy="51847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b="1" smtClean="0"/>
              <a:t>Более крупными единицами измерения информации являются килобайты, мегабайты, гигабайты.</a:t>
            </a:r>
          </a:p>
          <a:p>
            <a:pPr algn="ctr" eaLnBrk="1" hangingPunct="1">
              <a:buFontTx/>
              <a:buNone/>
            </a:pPr>
            <a:r>
              <a:rPr lang="ru-RU" sz="4400" b="1" smtClean="0">
                <a:solidFill>
                  <a:srgbClr val="FF0000"/>
                </a:solidFill>
              </a:rPr>
              <a:t>1Кбайт=1024  байт;</a:t>
            </a:r>
          </a:p>
          <a:p>
            <a:pPr algn="ctr" eaLnBrk="1" hangingPunct="1">
              <a:buFontTx/>
              <a:buNone/>
            </a:pPr>
            <a:r>
              <a:rPr lang="ru-RU" sz="4400" b="1" smtClean="0">
                <a:solidFill>
                  <a:srgbClr val="FF0000"/>
                </a:solidFill>
              </a:rPr>
              <a:t>1Мбайт=1024 Кбайт;</a:t>
            </a:r>
          </a:p>
          <a:p>
            <a:pPr algn="ctr" eaLnBrk="1" hangingPunct="1">
              <a:buFontTx/>
              <a:buNone/>
            </a:pPr>
            <a:r>
              <a:rPr lang="ru-RU" sz="4400" b="1" smtClean="0">
                <a:solidFill>
                  <a:srgbClr val="FF0000"/>
                </a:solidFill>
              </a:rPr>
              <a:t>1Гбайт=1024 Мбайт.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229600" cy="56499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smtClean="0"/>
              <a:t>Объем компьютерных информационных носителей  также измеряется в мегабайтах и гигабайтах.</a:t>
            </a:r>
          </a:p>
          <a:p>
            <a:pPr eaLnBrk="1" hangingPunct="1">
              <a:buFontTx/>
              <a:buNone/>
            </a:pPr>
            <a:r>
              <a:rPr lang="ru-RU" sz="4000" b="1" smtClean="0">
                <a:solidFill>
                  <a:srgbClr val="FF0000"/>
                </a:solidFill>
              </a:rPr>
              <a:t>Так компакт-диск имеет объем(</a:t>
            </a:r>
            <a:r>
              <a:rPr lang="en-US" sz="4000" b="1" smtClean="0">
                <a:solidFill>
                  <a:srgbClr val="FF0000"/>
                </a:solidFill>
              </a:rPr>
              <a:t>CD) </a:t>
            </a:r>
            <a:r>
              <a:rPr lang="ru-RU" sz="4000" b="1" smtClean="0">
                <a:solidFill>
                  <a:srgbClr val="FF0000"/>
                </a:solidFill>
              </a:rPr>
              <a:t>-</a:t>
            </a:r>
            <a:r>
              <a:rPr lang="en-US" sz="4000" b="1" smtClean="0">
                <a:solidFill>
                  <a:srgbClr val="FF0000"/>
                </a:solidFill>
              </a:rPr>
              <a:t> </a:t>
            </a:r>
            <a:r>
              <a:rPr lang="ru-RU" sz="4000" b="1" smtClean="0">
                <a:solidFill>
                  <a:srgbClr val="FF0000"/>
                </a:solidFill>
              </a:rPr>
              <a:t>650 Мбайт.</a:t>
            </a:r>
          </a:p>
          <a:p>
            <a:pPr eaLnBrk="1" hangingPunct="1">
              <a:buFontTx/>
              <a:buNone/>
            </a:pPr>
            <a:r>
              <a:rPr lang="ru-RU" sz="4000" b="1" smtClean="0">
                <a:solidFill>
                  <a:srgbClr val="FF0000"/>
                </a:solidFill>
              </a:rPr>
              <a:t>Цифровой диск (</a:t>
            </a:r>
            <a:r>
              <a:rPr lang="en-US" sz="4000" b="1" smtClean="0">
                <a:solidFill>
                  <a:srgbClr val="FF0000"/>
                </a:solidFill>
              </a:rPr>
              <a:t>DVD) </a:t>
            </a:r>
            <a:r>
              <a:rPr lang="ru-RU" sz="4000" b="1" smtClean="0">
                <a:solidFill>
                  <a:srgbClr val="FF0000"/>
                </a:solidFill>
              </a:rPr>
              <a:t>- от 4,7 до 17 Гбайт.</a:t>
            </a:r>
          </a:p>
          <a:p>
            <a:pPr eaLnBrk="1" hangingPunct="1">
              <a:buFontTx/>
              <a:buNone/>
            </a:pPr>
            <a:endParaRPr lang="ru-RU" sz="4000" b="1" smtClean="0">
              <a:solidFill>
                <a:srgbClr val="FF0000"/>
              </a:solidFill>
            </a:endParaRPr>
          </a:p>
        </p:txBody>
      </p:sp>
      <p:pic>
        <p:nvPicPr>
          <p:cNvPr id="14339" name="Рисунок 2" descr="штамп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4953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180</TotalTime>
  <Words>215</Words>
  <Application>Microsoft Office PowerPoint</Application>
  <PresentationFormat>Экран (4:3)</PresentationFormat>
  <Paragraphs>34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Единицы измерения информации.</dc:title>
  <dc:creator>школа</dc:creator>
  <cp:lastModifiedBy>учитель</cp:lastModifiedBy>
  <cp:revision>21</cp:revision>
  <dcterms:created xsi:type="dcterms:W3CDTF">2010-10-08T08:57:58Z</dcterms:created>
  <dcterms:modified xsi:type="dcterms:W3CDTF">2013-10-09T09:24:39Z</dcterms:modified>
</cp:coreProperties>
</file>