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97F0A95-E909-4C79-9463-17FE8C814B8D}" type="datetimeFigureOut">
              <a:rPr lang="ru-RU" smtClean="0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1369036-AD1D-4E3D-9182-A8DA3BB3C3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8B20D7-6FF1-4BA4-BE39-FD2A363D0546}" type="datetimeFigureOut">
              <a:rPr lang="ru-RU" smtClean="0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FEEEEE-6A49-44B9-A77B-58B5DE28AB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E32592-B20A-4D60-A6D5-A3AEDDA4E846}" type="datetimeFigureOut">
              <a:rPr lang="ru-RU" smtClean="0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7CB920-8BA4-4F81-A148-0A22166707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36DE0D-0E7E-4DD0-A3DD-9189D28FF3B6}" type="datetimeFigureOut">
              <a:rPr lang="ru-RU" smtClean="0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DF0819-D193-465B-82C9-E8D97AB5FA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0720B4-D565-4B68-97A8-23BE46594606}" type="datetimeFigureOut">
              <a:rPr lang="ru-RU" smtClean="0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126BEA-3862-4FF2-A04E-6F5A1563DA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034FB01-B003-4F2A-9968-DD52CF389CEC}" type="datetimeFigureOut">
              <a:rPr lang="ru-RU" smtClean="0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E79129-3BF6-4535-B2B0-CA970F6522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4322F3-986F-4767-9689-46A71B14C4CD}" type="datetimeFigureOut">
              <a:rPr lang="ru-RU" smtClean="0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202F0B-A8B0-4522-970B-AAE8D2D476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634084-9C9E-4635-AD17-A027E7E2E17C}" type="datetimeFigureOut">
              <a:rPr lang="ru-RU" smtClean="0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BF071E-258E-4401-83A6-031F3BD340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661933-6AB9-4E31-975E-A4CC11573F81}" type="datetimeFigureOut">
              <a:rPr lang="ru-RU" smtClean="0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053C63-262E-4BA7-9251-69F8A72349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1276D587-D763-4CC1-89C1-AFC62680F595}" type="datetimeFigureOut">
              <a:rPr lang="ru-RU" smtClean="0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CB8B2B-159E-4D7F-8C45-866533358A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A6D9D9A-9C7D-4B64-9FF2-C2F771DE7C09}" type="datetimeFigureOut">
              <a:rPr lang="ru-RU" smtClean="0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5787B28-EBCC-417C-8406-03C514FE0C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4F5CD39-C6A4-4B57-AA87-2B9163DC2101}" type="datetimeFigureOut">
              <a:rPr lang="ru-RU" smtClean="0"/>
              <a:pPr>
                <a:defRPr/>
              </a:pPr>
              <a:t>16.12.2013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E4F29C7-F25F-46A7-A59E-54B0F286B6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500063"/>
            <a:ext cx="8643938" cy="28575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Понятия </a:t>
            </a:r>
            <a:b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«истина» и «ложь»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Селезнева Р.С. ГБОУ № 212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75" y="5000625"/>
            <a:ext cx="6215063" cy="928688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«Земля плоская» 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285750"/>
            <a:ext cx="4475163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38" y="785813"/>
            <a:ext cx="814387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433388" algn="l"/>
              </a:tabLst>
            </a:pPr>
            <a:r>
              <a:rPr lang="ru-RU" sz="2800" b="1">
                <a:solidFill>
                  <a:srgbClr val="244583"/>
                </a:solidFill>
                <a:latin typeface="Times New Roman" pitchFamily="18" charset="0"/>
                <a:cs typeface="Times New Roman" pitchFamily="18" charset="0"/>
              </a:rPr>
              <a:t>Главное, что мы должны понять и запомнить</a:t>
            </a:r>
            <a:endParaRPr lang="ru-RU" sz="2800">
              <a:solidFill>
                <a:srgbClr val="244583"/>
              </a:solidFill>
            </a:endParaRPr>
          </a:p>
          <a:p>
            <a:pPr eaLnBrk="0" hangingPunct="0">
              <a:buFontTx/>
              <a:buChar char="•"/>
              <a:tabLst>
                <a:tab pos="433388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Истину люди добывают, когда наблюдают, размышляют, исследуют, сравнивают, вычисляют, измеряют.</a:t>
            </a:r>
            <a:endParaRPr lang="ru-RU" sz="2800"/>
          </a:p>
          <a:p>
            <a:pPr eaLnBrk="0" hangingPunct="0">
              <a:buFontTx/>
              <a:buChar char="•"/>
              <a:tabLst>
                <a:tab pos="433388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Высказывание, которое соответствует действительности, </a:t>
            </a:r>
            <a:r>
              <a:rPr lang="ru-RU" sz="2800">
                <a:latin typeface="Microsoft Sans Serif" pitchFamily="34" charset="0"/>
                <a:cs typeface="Times New Roman" pitchFamily="18" charset="0"/>
              </a:rPr>
              <a:t>—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solidFill>
                  <a:srgbClr val="244583"/>
                </a:solidFill>
                <a:latin typeface="Times New Roman" pitchFamily="18" charset="0"/>
                <a:cs typeface="Times New Roman" pitchFamily="18" charset="0"/>
              </a:rPr>
              <a:t>истинное.</a:t>
            </a:r>
            <a:endParaRPr lang="ru-RU" sz="2800" b="1">
              <a:solidFill>
                <a:srgbClr val="244583"/>
              </a:solidFill>
            </a:endParaRPr>
          </a:p>
          <a:p>
            <a:pPr eaLnBrk="0" hangingPunct="0">
              <a:buFontTx/>
              <a:buChar char="•"/>
              <a:tabLst>
                <a:tab pos="433388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Высказывание, которое действительности не соответствует, </a:t>
            </a:r>
            <a:r>
              <a:rPr lang="ru-RU" sz="2800">
                <a:latin typeface="Microsoft Sans Serif" pitchFamily="34" charset="0"/>
                <a:cs typeface="Times New Roman" pitchFamily="18" charset="0"/>
              </a:rPr>
              <a:t>—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>
                <a:solidFill>
                  <a:srgbClr val="244583"/>
                </a:solidFill>
                <a:latin typeface="Times New Roman" pitchFamily="18" charset="0"/>
                <a:cs typeface="Times New Roman" pitchFamily="18" charset="0"/>
              </a:rPr>
              <a:t>ложное.</a:t>
            </a:r>
            <a:endParaRPr lang="ru-RU" sz="2800" b="1">
              <a:solidFill>
                <a:srgbClr val="244583"/>
              </a:solidFill>
            </a:endParaRPr>
          </a:p>
          <a:p>
            <a:pPr eaLnBrk="0" hangingPunct="0">
              <a:buFontTx/>
              <a:buChar char="•"/>
              <a:tabLst>
                <a:tab pos="433388" algn="l"/>
              </a:tabLst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Случается, что истинное высказывание становится ложным, когда люди узнают что-то новое.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75" y="714375"/>
            <a:ext cx="8143875" cy="437042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Компьютерный </a:t>
            </a:r>
            <a:r>
              <a:rPr lang="ru-RU" sz="66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практикум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600" dirty="0" smtClean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Коллекция цифровых образовательных ресурсов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88" y="571500"/>
            <a:ext cx="8501062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Tx/>
              <a:buChar char="•"/>
              <a:tabLst>
                <a:tab pos="268288" algn="l"/>
                <a:tab pos="457200" algn="l"/>
              </a:tabLst>
            </a:pPr>
            <a:r>
              <a:rPr lang="ru-RU" sz="3200">
                <a:solidFill>
                  <a:srgbClr val="244583"/>
                </a:solidFill>
                <a:latin typeface="Times New Roman" pitchFamily="18" charset="0"/>
                <a:cs typeface="Times New Roman" pitchFamily="18" charset="0"/>
              </a:rPr>
              <a:t>Как люди получают «истину»? Приведите пример.</a:t>
            </a:r>
          </a:p>
          <a:p>
            <a:pPr eaLnBrk="0" hangingPunct="0">
              <a:buFontTx/>
              <a:buChar char="•"/>
              <a:tabLst>
                <a:tab pos="268288" algn="l"/>
                <a:tab pos="457200" algn="l"/>
              </a:tabLst>
            </a:pPr>
            <a:r>
              <a:rPr lang="ru-RU" sz="3200">
                <a:solidFill>
                  <a:srgbClr val="244583"/>
                </a:solidFill>
                <a:latin typeface="Times New Roman" pitchFamily="18" charset="0"/>
                <a:cs typeface="Times New Roman" pitchFamily="18" charset="0"/>
              </a:rPr>
              <a:t>Оцените истинность высказывания и исправьте его устно, если оно ложное: </a:t>
            </a:r>
            <a:r>
              <a:rPr lang="ru-RU" sz="3200" b="1" i="1">
                <a:solidFill>
                  <a:srgbClr val="244583"/>
                </a:solidFill>
                <a:latin typeface="Times New Roman" pitchFamily="18" charset="0"/>
                <a:cs typeface="Times New Roman" pitchFamily="18" charset="0"/>
              </a:rPr>
              <a:t>«Муравей больше слона»</a:t>
            </a:r>
          </a:p>
          <a:p>
            <a:pPr eaLnBrk="0" hangingPunct="0">
              <a:buFontTx/>
              <a:buChar char="•"/>
              <a:tabLst>
                <a:tab pos="268288" algn="l"/>
                <a:tab pos="457200" algn="l"/>
              </a:tabLst>
            </a:pPr>
            <a:r>
              <a:rPr lang="ru-RU" sz="3200">
                <a:solidFill>
                  <a:srgbClr val="244583"/>
                </a:solidFill>
                <a:latin typeface="Times New Roman" pitchFamily="18" charset="0"/>
                <a:cs typeface="Times New Roman" pitchFamily="18" charset="0"/>
              </a:rPr>
              <a:t>Приведите два примера повествовательных предложений: пример истинного высказывания и пример ложного.</a:t>
            </a:r>
          </a:p>
          <a:p>
            <a:pPr eaLnBrk="0" hangingPunct="0">
              <a:buFontTx/>
              <a:buChar char="•"/>
              <a:tabLst>
                <a:tab pos="268288" algn="l"/>
                <a:tab pos="457200" algn="l"/>
              </a:tabLst>
            </a:pPr>
            <a:r>
              <a:rPr lang="ru-RU" sz="3200">
                <a:solidFill>
                  <a:srgbClr val="244583"/>
                </a:solidFill>
                <a:latin typeface="Times New Roman" pitchFamily="18" charset="0"/>
                <a:cs typeface="Times New Roman" pitchFamily="18" charset="0"/>
              </a:rPr>
              <a:t>Приведите свой пример о том, как истинное высказывание со временем может «стать» ложным.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0"/>
            <a:ext cx="8643937" cy="22145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Высказывание может быть истинным или ложным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2357430"/>
            <a:ext cx="4929187" cy="78263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1) 2 + 2 = 4</a:t>
            </a:r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857488" y="3643314"/>
            <a:ext cx="4929188" cy="782638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defRPr/>
            </a:pPr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2) 2 + 2 =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500063"/>
            <a:ext cx="8643937" cy="307181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FF6600"/>
                </a:solidFill>
              </a:rPr>
              <a:t>Истина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– это то, что соответствует действительности.</a:t>
            </a: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50" y="3357563"/>
            <a:ext cx="6786563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«Компьютер – универсальная вычислительная машина»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00063" y="857250"/>
            <a:ext cx="8643937" cy="3071813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cap="small" dirty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Ложь </a:t>
            </a:r>
            <a:r>
              <a:rPr lang="ru-RU" sz="4400" b="1" cap="small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–то, что действительности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4400" b="1" cap="small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не соответствует.</a:t>
            </a:r>
            <a:r>
              <a:rPr lang="ru-RU" sz="4800" b="1" cap="small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800" b="1" cap="small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ru-RU" sz="4800" b="1" cap="small" dirty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88" y="3429000"/>
            <a:ext cx="657225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«У человека всего два органа чувств – уши и глаза».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00250" y="142875"/>
            <a:ext cx="7000875" cy="7602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«2 + 3 = 5»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«девять делится на три»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«дети любят играть»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«брошенный вверх камень обычно падает на землю»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«дети со временем становятся взрослыми»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«полная луна похожа на блин, а месяц – на серп»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00250" y="357188"/>
            <a:ext cx="7000875" cy="6308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«10 делится на 3 без остатка»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«ласточки не летают, а страусы летают»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«дети старше своих родителей»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«боровики - ядовитые грибы»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«планета Земля больше Солнца»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32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2571750"/>
            <a:ext cx="54292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857375" y="285750"/>
            <a:ext cx="7000875" cy="224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>
                <a:latin typeface="+mn-lt"/>
                <a:cs typeface="+mn-cs"/>
              </a:rPr>
              <a:t>Результатом размышления, то есть обработки информации, может быть устное высказывание или высказывание в виде текста, рисунка, числа, схемы, формулы.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500" y="5857875"/>
            <a:ext cx="2214563" cy="7699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/>
              <a:t>S=V*t</a:t>
            </a:r>
            <a:endParaRPr lang="ru-RU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000875" y="5429250"/>
            <a:ext cx="857250" cy="7699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/>
              <a:t>10</a:t>
            </a:r>
            <a:endParaRPr lang="ru-RU" sz="4400" b="1" dirty="0"/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6072188" y="2286000"/>
            <a:ext cx="2786062" cy="1214438"/>
            <a:chOff x="4143372" y="5357826"/>
            <a:chExt cx="2786082" cy="1214446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000628" y="5357826"/>
              <a:ext cx="107157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143372" y="6072206"/>
              <a:ext cx="107157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857884" y="6072206"/>
              <a:ext cx="1071570" cy="5000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1" name="Прямая со стрелкой 10"/>
            <p:cNvCxnSpPr>
              <a:endCxn id="8" idx="0"/>
            </p:cNvCxnSpPr>
            <p:nvPr/>
          </p:nvCxnSpPr>
          <p:spPr>
            <a:xfrm rot="10800000" flipV="1">
              <a:off x="4679951" y="5857892"/>
              <a:ext cx="677867" cy="21431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5857884" y="5857892"/>
              <a:ext cx="642942" cy="21431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2" descr="дубок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357188"/>
            <a:ext cx="2054225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86438" y="3786188"/>
            <a:ext cx="2214562" cy="7699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Рис. Б</a:t>
            </a:r>
          </a:p>
        </p:txBody>
      </p:sp>
      <p:pic>
        <p:nvPicPr>
          <p:cNvPr id="15364" name="Рисунок 4" descr="береза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357188"/>
            <a:ext cx="31829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00313" y="3214688"/>
            <a:ext cx="2214562" cy="7699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/>
              <a:t>Рис. 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43063" y="4857750"/>
            <a:ext cx="6832600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«На рисунке А изображен лист берёзы»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«На рисунке Б изображён лист берёзы»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714500" y="1071563"/>
            <a:ext cx="70008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4400" b="1">
                <a:solidFill>
                  <a:srgbClr val="244583"/>
                </a:solidFill>
                <a:latin typeface="Times New Roman" pitchFamily="18" charset="0"/>
                <a:cs typeface="Times New Roman" pitchFamily="18" charset="0"/>
              </a:rPr>
              <a:t>У всех собак по три ноги и по два хвоста. Они могут летать и кукарекать.</a:t>
            </a:r>
            <a:endParaRPr lang="ru-RU" sz="4400">
              <a:solidFill>
                <a:srgbClr val="24458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57438" y="3929063"/>
            <a:ext cx="6286500" cy="1500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/>
              <a:t>Ложное высказывание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340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Понятия  «истина» и «ложь»</vt:lpstr>
      <vt:lpstr>Высказывание может быть истинным или ложным</vt:lpstr>
      <vt:lpstr>Истина – это то, что соответствует действительности.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Понятия  «истина» и «ложь»</dc:title>
  <dc:creator>Admin</dc:creator>
  <cp:lastModifiedBy>учитель</cp:lastModifiedBy>
  <cp:revision>15</cp:revision>
  <dcterms:created xsi:type="dcterms:W3CDTF">2008-11-24T18:07:20Z</dcterms:created>
  <dcterms:modified xsi:type="dcterms:W3CDTF">2013-12-16T09:25:29Z</dcterms:modified>
</cp:coreProperties>
</file>