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4" r:id="rId5"/>
    <p:sldId id="265" r:id="rId6"/>
    <p:sldId id="260" r:id="rId7"/>
    <p:sldId id="261" r:id="rId8"/>
    <p:sldId id="262" r:id="rId9"/>
    <p:sldId id="275" r:id="rId10"/>
    <p:sldId id="263" r:id="rId11"/>
    <p:sldId id="266" r:id="rId12"/>
    <p:sldId id="274" r:id="rId13"/>
    <p:sldId id="273" r:id="rId14"/>
    <p:sldId id="267" r:id="rId15"/>
    <p:sldId id="268" r:id="rId16"/>
    <p:sldId id="269" r:id="rId17"/>
    <p:sldId id="276" r:id="rId18"/>
    <p:sldId id="270" r:id="rId19"/>
    <p:sldId id="27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77FC29-EC0E-46E7-907A-8DD2A1715E27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864C1B-BF28-46C8-A1B5-C561AFCFA05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492896"/>
            <a:ext cx="5271120" cy="2349908"/>
          </a:xfrm>
        </p:spPr>
        <p:txBody>
          <a:bodyPr/>
          <a:lstStyle/>
          <a:p>
            <a:r>
              <a:rPr lang="ru-RU" sz="4400" dirty="0" smtClean="0"/>
              <a:t>Владимирский и московский князь </a:t>
            </a:r>
          </a:p>
          <a:p>
            <a:r>
              <a:rPr lang="ru-RU" sz="7200" dirty="0" smtClean="0"/>
              <a:t>1362 - 1389</a:t>
            </a:r>
            <a:endParaRPr 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6783288" cy="1844824"/>
          </a:xfrm>
        </p:spPr>
        <p:txBody>
          <a:bodyPr/>
          <a:lstStyle/>
          <a:p>
            <a:r>
              <a:rPr lang="ru-RU" sz="5400" dirty="0" smtClean="0"/>
              <a:t>Дмитрий Иванович</a:t>
            </a:r>
            <a:br>
              <a:rPr lang="ru-RU" sz="5400" dirty="0" smtClean="0"/>
            </a:br>
            <a:r>
              <a:rPr lang="ru-RU" sz="5400" dirty="0" smtClean="0"/>
              <a:t>(Донской)</a:t>
            </a:r>
            <a:endParaRPr lang="ru-RU" sz="5400" dirty="0"/>
          </a:p>
        </p:txBody>
      </p:sp>
      <p:pic>
        <p:nvPicPr>
          <p:cNvPr id="5" name="Рисунок 4" descr="C:\Program Files\Образовательные комплексы\История России. Часть 1. С Древнейших времен до начала XVI века\E4HOME_HIST_RUSS_1\data\res\DL_RES_5AA607E4-4ADA-44D0-BB1C-A559418A28B5\[IS6IR_4-19]_[PD_02-r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240360" cy="427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15816" y="1524000"/>
            <a:ext cx="5770984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54006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dirty="0" smtClean="0"/>
              <a:t>15 августа сбор войск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в Коломне</a:t>
            </a:r>
            <a:br>
              <a:rPr lang="ru-RU" sz="6000" dirty="0" smtClean="0"/>
            </a:br>
            <a:r>
              <a:rPr lang="ru-RU" sz="6000" dirty="0" smtClean="0"/>
              <a:t>и по трём дорогам  силы вышли  к Дону «</a:t>
            </a:r>
            <a:r>
              <a:rPr lang="ru-RU" sz="6000" dirty="0" smtClean="0">
                <a:solidFill>
                  <a:srgbClr val="FF0000"/>
                </a:solidFill>
              </a:rPr>
              <a:t>Честная смерть лучше позорной жизни</a:t>
            </a:r>
            <a:r>
              <a:rPr lang="ru-RU" sz="6000" dirty="0" smtClean="0"/>
              <a:t>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Благословение</a:t>
            </a:r>
            <a:br>
              <a:rPr lang="ru-RU" dirty="0" smtClean="0"/>
            </a:br>
            <a:r>
              <a:rPr lang="ru-RU" dirty="0" smtClean="0"/>
              <a:t> Сергия Радонежского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988385" cy="59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1556793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Благословение</a:t>
            </a:r>
            <a:br>
              <a:rPr lang="ru-RU" sz="3600" dirty="0" smtClean="0"/>
            </a:br>
            <a:r>
              <a:rPr lang="ru-RU" sz="3600" dirty="0" smtClean="0"/>
              <a:t> Сергия Радонежского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31840" y="2492896"/>
            <a:ext cx="5554960" cy="3603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Родиона </a:t>
            </a:r>
            <a:r>
              <a:rPr lang="ru-RU" sz="4000" dirty="0" err="1" smtClean="0"/>
              <a:t>Ослябю</a:t>
            </a:r>
            <a:r>
              <a:rPr lang="ru-RU" sz="4000" dirty="0" smtClean="0"/>
              <a:t>  и </a:t>
            </a:r>
          </a:p>
          <a:p>
            <a:pPr>
              <a:buNone/>
            </a:pPr>
            <a:r>
              <a:rPr lang="ru-RU" sz="4000" dirty="0" smtClean="0"/>
              <a:t>Александра </a:t>
            </a:r>
            <a:r>
              <a:rPr lang="ru-RU" sz="4000" dirty="0" err="1" smtClean="0"/>
              <a:t>Пересвета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Сергий Радонежский отправляет</a:t>
            </a:r>
            <a:br>
              <a:rPr lang="ru-RU" sz="4400" dirty="0" smtClean="0"/>
            </a:br>
            <a:r>
              <a:rPr lang="ru-RU" sz="4400" dirty="0" err="1" smtClean="0"/>
              <a:t>сДмитрием</a:t>
            </a:r>
            <a:r>
              <a:rPr lang="ru-RU" sz="4400" dirty="0" smtClean="0"/>
              <a:t>  </a:t>
            </a:r>
            <a:r>
              <a:rPr lang="ru-RU" sz="4400" dirty="0" smtClean="0"/>
              <a:t>двух монахов 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5" name="Рисунок 4" descr="Митрополит Алекс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7363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2856"/>
            <a:ext cx="4330824" cy="43924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 свою территорию врага не пустим</a:t>
            </a:r>
          </a:p>
          <a:p>
            <a:r>
              <a:rPr lang="ru-RU" sz="4000" dirty="0" smtClean="0"/>
              <a:t>Почему Дмитрий решил дать бой на Куликовом поле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/>
          <a:lstStyle/>
          <a:p>
            <a:r>
              <a:rPr lang="ru-RU" dirty="0" smtClean="0"/>
              <a:t>У впадения </a:t>
            </a:r>
            <a:r>
              <a:rPr lang="ru-RU" dirty="0" err="1" smtClean="0"/>
              <a:t>Непрядвы</a:t>
            </a:r>
            <a:r>
              <a:rPr lang="ru-RU" dirty="0" smtClean="0"/>
              <a:t> в Дон</a:t>
            </a:r>
            <a:br>
              <a:rPr lang="ru-RU" dirty="0" smtClean="0"/>
            </a:br>
            <a:r>
              <a:rPr lang="ru-RU" dirty="0" smtClean="0"/>
              <a:t> 7сентября переправа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99779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Битва началась с поединка </a:t>
            </a:r>
            <a:br>
              <a:rPr lang="ru-RU" sz="2800" dirty="0" smtClean="0"/>
            </a:br>
            <a:r>
              <a:rPr lang="ru-RU" sz="2800" dirty="0" smtClean="0"/>
              <a:t>Александра </a:t>
            </a:r>
            <a:r>
              <a:rPr lang="ru-RU" sz="2800" dirty="0" err="1" smtClean="0"/>
              <a:t>Пересвета</a:t>
            </a:r>
            <a:r>
              <a:rPr lang="ru-RU" sz="2800" dirty="0" smtClean="0"/>
              <a:t> и </a:t>
            </a:r>
            <a:r>
              <a:rPr lang="ru-RU" sz="2800" dirty="0" err="1" smtClean="0"/>
              <a:t>Челубея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оба богатыря поразили друг друга смертельно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27586" cy="495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Мамаево побоище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382085" cy="51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dirty="0" smtClean="0"/>
              <a:t>Русская конница 50 вёрст преследовала и добивала врага</a:t>
            </a:r>
            <a:endParaRPr lang="ru-RU" sz="4000" dirty="0" smtClean="0"/>
          </a:p>
          <a:p>
            <a:r>
              <a:rPr lang="ru-RU" sz="4000" dirty="0" smtClean="0"/>
              <a:t>Князь Дмитрий получил контузию , несмотря на доспехи</a:t>
            </a:r>
          </a:p>
          <a:p>
            <a:r>
              <a:rPr lang="ru-RU" sz="4000" dirty="0" smtClean="0"/>
              <a:t>8 </a:t>
            </a:r>
            <a:r>
              <a:rPr lang="ru-RU" sz="4000" dirty="0" smtClean="0"/>
              <a:t>дней хоронили убитых</a:t>
            </a:r>
          </a:p>
          <a:p>
            <a:r>
              <a:rPr lang="ru-RU" sz="4300" dirty="0" smtClean="0"/>
              <a:t>Мамай бежал бросив своё войско</a:t>
            </a:r>
            <a:endParaRPr lang="ru-RU" sz="4300" dirty="0" smtClean="0"/>
          </a:p>
          <a:p>
            <a:endParaRPr lang="ru-RU" dirty="0" smtClean="0"/>
          </a:p>
          <a:p>
            <a:r>
              <a:rPr lang="ru-RU" sz="4800" dirty="0" smtClean="0">
                <a:solidFill>
                  <a:srgbClr val="FF0000"/>
                </a:solidFill>
              </a:rPr>
              <a:t>Полная </a:t>
            </a:r>
            <a:r>
              <a:rPr lang="ru-RU" sz="4800" dirty="0" smtClean="0">
                <a:solidFill>
                  <a:srgbClr val="FF0000"/>
                </a:solidFill>
              </a:rPr>
              <a:t>и блестящая </a:t>
            </a:r>
            <a:r>
              <a:rPr lang="ru-RU" sz="4800" dirty="0" smtClean="0">
                <a:solidFill>
                  <a:srgbClr val="FF0000"/>
                </a:solidFill>
              </a:rPr>
              <a:t>победа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           Дмитрия Донского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засадного полка во главе с </a:t>
            </a:r>
            <a:r>
              <a:rPr lang="ru-RU" dirty="0" err="1" smtClean="0"/>
              <a:t>Боброком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Первая победа над главными силами Орды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Восстановлена вера народа в свои силы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Доказала, что для избавления необходимо объединение и совместная борьба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Усиление Москвы  и её роли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Значение битвы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20011"/>
            <a:ext cx="2554495" cy="598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</a:t>
            </a:r>
            <a:r>
              <a:rPr lang="ru-RU" dirty="0" err="1" smtClean="0"/>
              <a:t>Задонщина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 Задонщ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Куликовская битва.Сказание о Мамаевом побоище. Поединок Пересвета с Челубе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56388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0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692696"/>
            <a:ext cx="43204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Иван  </a:t>
            </a:r>
            <a:r>
              <a:rPr lang="ru-RU" sz="3600" dirty="0" err="1" smtClean="0"/>
              <a:t>Калита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043608" y="1916832"/>
            <a:ext cx="3096344" cy="2232248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Симеон</a:t>
            </a:r>
            <a:r>
              <a:rPr lang="ru-RU" sz="3600" dirty="0" smtClean="0"/>
              <a:t> Гордый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5004048" y="1916832"/>
            <a:ext cx="3312368" cy="2376264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Иван Красивый Кроткий</a:t>
            </a:r>
            <a:endParaRPr lang="ru-RU" sz="3200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4499992" y="4869160"/>
            <a:ext cx="4085040" cy="1188712"/>
          </a:xfrm>
          <a:prstGeom prst="flowChartPreparation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Дмитрий</a:t>
            </a:r>
            <a:endParaRPr lang="ru-RU" sz="4000" dirty="0"/>
          </a:p>
        </p:txBody>
      </p:sp>
      <p:cxnSp>
        <p:nvCxnSpPr>
          <p:cNvPr id="9" name="Прямая соединительная линия 8"/>
          <p:cNvCxnSpPr>
            <a:stCxn id="4" idx="2"/>
            <a:endCxn id="5" idx="0"/>
          </p:cNvCxnSpPr>
          <p:nvPr/>
        </p:nvCxnSpPr>
        <p:spPr>
          <a:xfrm flipH="1">
            <a:off x="2591780" y="1628800"/>
            <a:ext cx="2124236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6" idx="0"/>
          </p:cNvCxnSpPr>
          <p:nvPr/>
        </p:nvCxnSpPr>
        <p:spPr>
          <a:xfrm>
            <a:off x="4716016" y="1628800"/>
            <a:ext cx="1944216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4"/>
          </p:cNvCxnSpPr>
          <p:nvPr/>
        </p:nvCxnSpPr>
        <p:spPr>
          <a:xfrm>
            <a:off x="6660232" y="4293096"/>
            <a:ext cx="0" cy="5760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00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Хан </a:t>
            </a:r>
            <a:r>
              <a:rPr lang="ru-RU" dirty="0" err="1" smtClean="0"/>
              <a:t>Тахтамыш</a:t>
            </a:r>
            <a:r>
              <a:rPr lang="ru-RU" dirty="0" smtClean="0"/>
              <a:t>  утвердившись в Орде    </a:t>
            </a:r>
            <a:br>
              <a:rPr lang="ru-RU" dirty="0" smtClean="0"/>
            </a:br>
            <a:r>
              <a:rPr lang="ru-RU" dirty="0" smtClean="0"/>
              <a:t>в 1382  идёт на Москву,</a:t>
            </a:r>
            <a:br>
              <a:rPr lang="ru-RU" dirty="0" smtClean="0"/>
            </a:br>
            <a:r>
              <a:rPr lang="ru-RU" dirty="0" smtClean="0"/>
              <a:t>Дмитрий уезжает собирать войско</a:t>
            </a:r>
            <a:br>
              <a:rPr lang="ru-RU" dirty="0" smtClean="0"/>
            </a:br>
            <a:r>
              <a:rPr lang="ru-RU" dirty="0" smtClean="0"/>
              <a:t>в это время хан сжег Москву (ордынцы вернули контроль над русскими </a:t>
            </a:r>
            <a:r>
              <a:rPr lang="ru-RU" dirty="0" err="1" smtClean="0"/>
              <a:t>землями,выплачивается</a:t>
            </a:r>
            <a:r>
              <a:rPr lang="ru-RU" dirty="0" smtClean="0"/>
              <a:t> дань </a:t>
            </a:r>
            <a:br>
              <a:rPr lang="ru-RU" dirty="0" smtClean="0"/>
            </a:br>
            <a:r>
              <a:rPr lang="ru-RU" dirty="0" smtClean="0"/>
              <a:t>Борьба продолжится до </a:t>
            </a:r>
            <a:r>
              <a:rPr lang="ru-RU" dirty="0" smtClean="0">
                <a:solidFill>
                  <a:srgbClr val="FF0000"/>
                </a:solidFill>
              </a:rPr>
              <a:t>1480 г.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152400"/>
            <a:ext cx="4618856" cy="622892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 </a:t>
            </a:r>
            <a:r>
              <a:rPr lang="ru-RU" sz="4400" dirty="0" smtClean="0"/>
              <a:t>1359 г  в 9 лет Дмитрий сел на княжеский престол </a:t>
            </a:r>
            <a:br>
              <a:rPr lang="ru-RU" sz="4400" dirty="0" smtClean="0"/>
            </a:br>
            <a:r>
              <a:rPr lang="ru-RU" sz="4400" dirty="0" smtClean="0"/>
              <a:t>Борьба с тверским князем Михаилом и литовским </a:t>
            </a:r>
            <a:r>
              <a:rPr lang="ru-RU" sz="4400" dirty="0" err="1" smtClean="0"/>
              <a:t>Ольгердом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Хан вынужден оставить ярлык  у Дмитрия</a:t>
            </a:r>
            <a:endParaRPr lang="ru-RU" sz="4400" dirty="0"/>
          </a:p>
        </p:txBody>
      </p:sp>
      <p:pic>
        <p:nvPicPr>
          <p:cNvPr id="4" name="Содержимое 3" descr="Ярлы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52839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1507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1368     </a:t>
            </a:r>
            <a:r>
              <a:rPr lang="ru-RU" sz="4800" dirty="0" smtClean="0">
                <a:solidFill>
                  <a:srgbClr val="FF0000"/>
                </a:solidFill>
              </a:rPr>
              <a:t>все</a:t>
            </a:r>
          </a:p>
          <a:p>
            <a:r>
              <a:rPr lang="ru-RU" sz="4800" dirty="0" smtClean="0"/>
              <a:t>1370      </a:t>
            </a:r>
            <a:r>
              <a:rPr lang="ru-RU" sz="4800" dirty="0" smtClean="0">
                <a:solidFill>
                  <a:srgbClr val="FF0000"/>
                </a:solidFill>
              </a:rPr>
              <a:t>атаки</a:t>
            </a:r>
          </a:p>
          <a:p>
            <a:r>
              <a:rPr lang="ru-RU" sz="4800" dirty="0" smtClean="0"/>
              <a:t>1372      </a:t>
            </a:r>
            <a:r>
              <a:rPr lang="ru-RU" sz="4800" dirty="0" smtClean="0">
                <a:solidFill>
                  <a:srgbClr val="FF0000"/>
                </a:solidFill>
              </a:rPr>
              <a:t>отбиты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/>
              <a:t>Противоборство </a:t>
            </a:r>
            <a:r>
              <a:rPr lang="ru-RU" sz="5300" dirty="0" smtClean="0"/>
              <a:t>с Литвой в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/>
              <a:t>связи с </a:t>
            </a:r>
            <a:r>
              <a:rPr lang="ru-RU" sz="5300" dirty="0" smtClean="0"/>
              <a:t>экспансией  на</a:t>
            </a:r>
            <a:br>
              <a:rPr lang="ru-RU" sz="5300" dirty="0" smtClean="0"/>
            </a:br>
            <a:r>
              <a:rPr lang="ru-RU" sz="5300" dirty="0" smtClean="0"/>
              <a:t> русские земли</a:t>
            </a:r>
            <a:br>
              <a:rPr lang="ru-RU" sz="5300" dirty="0" smtClean="0"/>
            </a:br>
            <a:endParaRPr lang="ru-RU" sz="5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44573"/>
            <a:ext cx="4211960" cy="5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/>
          </a:bodyPr>
          <a:lstStyle/>
          <a:p>
            <a:r>
              <a:rPr lang="ru-RU" sz="6000" dirty="0" smtClean="0"/>
              <a:t>С </a:t>
            </a:r>
            <a:r>
              <a:rPr lang="ru-RU" sz="6000" dirty="0" smtClean="0"/>
              <a:t>Тверью за великое княжение 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1375- </a:t>
            </a:r>
            <a:r>
              <a:rPr lang="ru-RU" sz="6000" dirty="0" smtClean="0">
                <a:solidFill>
                  <a:srgbClr val="FF0000"/>
                </a:solidFill>
              </a:rPr>
              <a:t>победа Дмитрия </a:t>
            </a:r>
            <a:r>
              <a:rPr lang="ru-RU" sz="6000" dirty="0" smtClean="0">
                <a:solidFill>
                  <a:srgbClr val="FF0000"/>
                </a:solidFill>
              </a:rPr>
              <a:t>Ивановича</a:t>
            </a:r>
          </a:p>
          <a:p>
            <a:r>
              <a:rPr lang="ru-RU" sz="6000" dirty="0" smtClean="0"/>
              <a:t>С </a:t>
            </a:r>
            <a:r>
              <a:rPr lang="ru-RU" sz="6000" dirty="0" smtClean="0"/>
              <a:t>Рязанью   по поводу спорных территорий  1371 г.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84912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1366 г. </a:t>
            </a:r>
            <a:r>
              <a:rPr lang="ru-RU" sz="4900" dirty="0" smtClean="0"/>
              <a:t>Тверь и Литва  союзники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Нижегородский князь отдал свою дочь в жёны Дмитрию и отказался от притязаний на  великое княжение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Москва     стала  белокаменной, Кремль обнесён каменной стеной</a:t>
            </a:r>
            <a:endParaRPr lang="ru-RU" sz="4000" dirty="0"/>
          </a:p>
        </p:txBody>
      </p:sp>
      <p:pic>
        <p:nvPicPr>
          <p:cNvPr id="4" name="Рисунок 3" descr="C:\Program Files\Образовательные комплексы\История России. Часть 1. С Древнейших времен до начала XVI века\E4HOME_HIST_RUSS_1\data\res\DL_RES_7B0A135E-B24A-4625-8780-64AD7F5D65F2\[IS6IR_4-20]_[PD_02-r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8840"/>
            <a:ext cx="5050904" cy="4107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Заключает союз с литовским князем Ягайло</a:t>
            </a:r>
          </a:p>
          <a:p>
            <a:r>
              <a:rPr lang="ru-RU" sz="3600" dirty="0" smtClean="0"/>
              <a:t>Генуэзские наёмники</a:t>
            </a:r>
          </a:p>
          <a:p>
            <a:r>
              <a:rPr lang="ru-RU" sz="3600" dirty="0" smtClean="0"/>
              <a:t>Союз с рязанским 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князем Олегом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Темник Мамай </a:t>
            </a:r>
            <a:endParaRPr lang="ru-RU" sz="6000" dirty="0"/>
          </a:p>
        </p:txBody>
      </p:sp>
      <p:pic>
        <p:nvPicPr>
          <p:cNvPr id="5" name="Рисунок 4" descr="Мама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4664"/>
            <a:ext cx="32521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1556792"/>
            <a:ext cx="4402832" cy="453920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1378 </a:t>
            </a:r>
          </a:p>
          <a:p>
            <a:pPr>
              <a:buNone/>
            </a:pPr>
            <a:r>
              <a:rPr lang="ru-RU" sz="5400" dirty="0" smtClean="0"/>
              <a:t>Битва на </a:t>
            </a:r>
            <a:r>
              <a:rPr lang="ru-RU" sz="5400" dirty="0" err="1" smtClean="0"/>
              <a:t>р.Вожа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Объединяет силы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2241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5300" dirty="0" smtClean="0"/>
              <a:t>Дмитрий готов к </a:t>
            </a:r>
            <a:r>
              <a:rPr lang="ru-RU" sz="5300" dirty="0" smtClean="0"/>
              <a:t>открытому   противоборству</a:t>
            </a:r>
            <a:endParaRPr lang="ru-RU" sz="5300" b="1" dirty="0"/>
          </a:p>
        </p:txBody>
      </p:sp>
      <p:pic>
        <p:nvPicPr>
          <p:cNvPr id="4" name="Рисунок 3" descr="C:\Program Files\Образовательные комплексы\История России. Часть 1. С Древнейших времен до начала XVI века\E4HOME_HIST_RUSS_1\data\res\DL_RES_5AA607E4-4ADA-44D0-BB1C-A559418A28B5\[IS6IR_4-19]_[PD_02-r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744416" cy="47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456</TotalTime>
  <Words>203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Дмитрий Иванович (Донской)</vt:lpstr>
      <vt:lpstr>Слайд 2</vt:lpstr>
      <vt:lpstr> 1359 г  в 9 лет Дмитрий сел на княжеский престол  Борьба с тверским князем Михаилом и литовским Ольгердом  Хан вынужден оставить ярлык  у Дмитрия</vt:lpstr>
      <vt:lpstr>         Противоборство с Литвой в  связи с экспансией  на  русские земли </vt:lpstr>
      <vt:lpstr>Слайд 5</vt:lpstr>
      <vt:lpstr>1366 г. Тверь и Литва  союзники   Нижегородский князь отдал свою дочь в жёны Дмитрию и отказался от притязаний на  великое княжение</vt:lpstr>
      <vt:lpstr>Москва     стала  белокаменной, Кремль обнесён каменной стеной</vt:lpstr>
      <vt:lpstr>Темник Мамай </vt:lpstr>
      <vt:lpstr> Дмитрий готов к открытому   противоборству</vt:lpstr>
      <vt:lpstr> 15 августа сбор войск  в Коломне и по трём дорогам  силы вышли  к Дону «Честная смерть лучше позорной жизни»</vt:lpstr>
      <vt:lpstr>Слайд 11</vt:lpstr>
      <vt:lpstr>Сергий Радонежский отправляет сДмитрием  двух монахов   </vt:lpstr>
      <vt:lpstr>У впадения Непрядвы в Дон  7сентября переправа</vt:lpstr>
      <vt:lpstr>Битва началась с поединка  Александра Пересвета и Челубея,  оба богатыря поразили друг друга смертельно</vt:lpstr>
      <vt:lpstr>Мамаево побоище</vt:lpstr>
      <vt:lpstr>Роль засадного полка во главе с Боброком?</vt:lpstr>
      <vt:lpstr>Значение битвы</vt:lpstr>
      <vt:lpstr>Слайд 18</vt:lpstr>
      <vt:lpstr> «Задонщина»</vt:lpstr>
      <vt:lpstr>Хан Тахтамыш  утвердившись в Орде     в 1382  идёт на Москву, Дмитрий уезжает собирать войско в это время хан сжег Москву (ордынцы вернули контроль над русскими землями,выплачивается дань  Борьба продолжится до 1480 г.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Владимирский и московский князь Дмитрий Иванович</dc:title>
  <dc:creator>uzer</dc:creator>
  <cp:lastModifiedBy>uzer</cp:lastModifiedBy>
  <cp:revision>44</cp:revision>
  <dcterms:created xsi:type="dcterms:W3CDTF">2013-12-29T07:47:45Z</dcterms:created>
  <dcterms:modified xsi:type="dcterms:W3CDTF">2013-12-29T15:23:49Z</dcterms:modified>
</cp:coreProperties>
</file>