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61" r:id="rId16"/>
    <p:sldId id="276" r:id="rId17"/>
    <p:sldId id="285" r:id="rId18"/>
    <p:sldId id="286" r:id="rId19"/>
    <p:sldId id="272" r:id="rId20"/>
    <p:sldId id="287" r:id="rId21"/>
    <p:sldId id="289" r:id="rId22"/>
    <p:sldId id="293" r:id="rId23"/>
    <p:sldId id="295" r:id="rId24"/>
    <p:sldId id="296" r:id="rId25"/>
    <p:sldId id="297" r:id="rId26"/>
    <p:sldId id="288" r:id="rId27"/>
    <p:sldId id="275" r:id="rId28"/>
    <p:sldId id="281" r:id="rId29"/>
    <p:sldId id="298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4244C"/>
    <a:srgbClr val="FF0066"/>
    <a:srgbClr val="008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7F5-34BB-4D71-9C09-7F8E89FAD6F8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0F9F0-66B5-43F9-8713-25262EB2C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F9F0-66B5-43F9-8713-25262EB2C2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1.wmf"/><Relationship Id="rId5" Type="http://schemas.openxmlformats.org/officeDocument/2006/relationships/image" Target="../media/image6.gif"/><Relationship Id="rId10" Type="http://schemas.openxmlformats.org/officeDocument/2006/relationships/image" Target="http://home-edu.ru/user/f/00000012/kursy/anonsy/Image/Pifagor_for_Borovkova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home-edu.ru/user/f/00000012/kursy/anonsy/Image/Pifagor_for_Borovkov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охранить0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14752"/>
            <a:ext cx="2659493" cy="2953079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072494" cy="37861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Тема урока:  </a:t>
            </a:r>
          </a:p>
          <a:p>
            <a:pPr algn="ctr" rtl="0"/>
            <a:r>
              <a:rPr lang="ru-RU" sz="3600" kern="10" dirty="0" smtClean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« </a:t>
            </a:r>
            <a:r>
              <a:rPr lang="ru-RU" sz="3600" kern="10" spc="0" dirty="0" smtClean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Применение </a:t>
            </a:r>
          </a:p>
          <a:p>
            <a:pPr algn="ctr" rtl="0"/>
            <a:r>
              <a:rPr lang="ru-RU" sz="3600" kern="10" spc="0" dirty="0" smtClean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теоремы  Пифагора </a:t>
            </a:r>
          </a:p>
          <a:p>
            <a:pPr algn="ctr" rtl="0"/>
            <a:r>
              <a:rPr lang="ru-RU" sz="3600" kern="10" spc="0" dirty="0" smtClean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при решении задач»</a:t>
            </a:r>
            <a:endParaRPr lang="ru-RU" sz="3600" kern="10" spc="0" dirty="0">
              <a:ln w="25400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Сохранить0085"/>
          <p:cNvPicPr>
            <a:picLocks noChangeAspect="1" noChangeArrowheads="1"/>
          </p:cNvPicPr>
          <p:nvPr/>
        </p:nvPicPr>
        <p:blipFill>
          <a:blip r:embed="rId2"/>
          <a:srcRect l="2361" r="4723" b="5371"/>
          <a:stretch>
            <a:fillRect/>
          </a:stretch>
        </p:blipFill>
        <p:spPr bwMode="auto">
          <a:xfrm>
            <a:off x="214282" y="0"/>
            <a:ext cx="9429720" cy="6858000"/>
          </a:xfrm>
          <a:prstGeom prst="rect">
            <a:avLst/>
          </a:prstGeom>
          <a:noFill/>
        </p:spPr>
      </p:pic>
      <p:pic>
        <p:nvPicPr>
          <p:cNvPr id="5" name="Picture 4" descr="F-510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09566"/>
            <a:ext cx="2286016" cy="16851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92919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Долина устных задач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5" descr="551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198" y="2428868"/>
            <a:ext cx="2696008" cy="2000264"/>
          </a:xfrm>
          <a:prstGeom prst="rect">
            <a:avLst/>
          </a:prstGeom>
          <a:noFill/>
        </p:spPr>
      </p:pic>
      <p:pic>
        <p:nvPicPr>
          <p:cNvPr id="8" name="Picture 6" descr="kniga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928802"/>
            <a:ext cx="2286016" cy="17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9" name="TextBox 8"/>
          <p:cNvSpPr txBox="1"/>
          <p:nvPr/>
        </p:nvSpPr>
        <p:spPr>
          <a:xfrm>
            <a:off x="1142976" y="3214686"/>
            <a:ext cx="25003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Остров  Незнаек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style174"/>
          <p:cNvPicPr>
            <a:picLocks noChangeAspect="1" noChangeArrowheads="1" noCrop="1"/>
          </p:cNvPicPr>
          <p:nvPr/>
        </p:nvPicPr>
        <p:blipFill>
          <a:blip r:embed="rId6">
            <a:lum bright="-12000" contrast="30000"/>
          </a:blip>
          <a:srcRect/>
          <a:stretch>
            <a:fillRect/>
          </a:stretch>
        </p:blipFill>
        <p:spPr bwMode="auto">
          <a:xfrm>
            <a:off x="3786182" y="214290"/>
            <a:ext cx="2214578" cy="17993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14810" y="571480"/>
            <a:ext cx="1464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Полянка </a:t>
            </a:r>
          </a:p>
          <a:p>
            <a:r>
              <a:rPr lang="ru-RU" sz="2400" b="1" dirty="0" smtClean="0"/>
              <a:t>Здоровья</a:t>
            </a:r>
            <a:endParaRPr lang="ru-RU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786578" y="5000636"/>
            <a:ext cx="2357422" cy="1857364"/>
            <a:chOff x="6429388" y="5500702"/>
            <a:chExt cx="2500330" cy="19288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29388" y="5572140"/>
              <a:ext cx="2428892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J:\Ирина\Коллекция картинок (Microsoft)\Все картинки\j043489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12034" y="5715016"/>
              <a:ext cx="1317684" cy="1713887"/>
            </a:xfrm>
            <a:prstGeom prst="rect">
              <a:avLst/>
            </a:prstGeom>
            <a:noFill/>
          </p:spPr>
        </p:pic>
        <p:pic>
          <p:nvPicPr>
            <p:cNvPr id="16" name="Picture 3" descr="J:\Ирина\Коллекция картинок (Microsoft)\Все картинки\j0434883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00826" y="5786454"/>
              <a:ext cx="1500182" cy="164305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572264" y="550070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Город Мастеров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0628" y="364331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Крепость  Формул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022428" y="928669"/>
            <a:ext cx="1835720" cy="2428893"/>
          </a:xfrm>
          <a:custGeom>
            <a:avLst/>
            <a:gdLst>
              <a:gd name="connsiteX0" fmla="*/ 0 w 1890916"/>
              <a:gd name="connsiteY0" fmla="*/ 0 h 2531228"/>
              <a:gd name="connsiteX1" fmla="*/ 646386 w 1890916"/>
              <a:gd name="connsiteY1" fmla="*/ 31531 h 2531228"/>
              <a:gd name="connsiteX2" fmla="*/ 819806 w 1890916"/>
              <a:gd name="connsiteY2" fmla="*/ 47297 h 2531228"/>
              <a:gd name="connsiteX3" fmla="*/ 977462 w 1890916"/>
              <a:gd name="connsiteY3" fmla="*/ 94593 h 2531228"/>
              <a:gd name="connsiteX4" fmla="*/ 1213944 w 1890916"/>
              <a:gd name="connsiteY4" fmla="*/ 141890 h 2531228"/>
              <a:gd name="connsiteX5" fmla="*/ 1340069 w 1890916"/>
              <a:gd name="connsiteY5" fmla="*/ 204952 h 2531228"/>
              <a:gd name="connsiteX6" fmla="*/ 1545020 w 1890916"/>
              <a:gd name="connsiteY6" fmla="*/ 268014 h 2531228"/>
              <a:gd name="connsiteX7" fmla="*/ 1671144 w 1890916"/>
              <a:gd name="connsiteY7" fmla="*/ 283780 h 2531228"/>
              <a:gd name="connsiteX8" fmla="*/ 1749972 w 1890916"/>
              <a:gd name="connsiteY8" fmla="*/ 331076 h 2531228"/>
              <a:gd name="connsiteX9" fmla="*/ 1797269 w 1890916"/>
              <a:gd name="connsiteY9" fmla="*/ 346842 h 2531228"/>
              <a:gd name="connsiteX10" fmla="*/ 1844565 w 1890916"/>
              <a:gd name="connsiteY10" fmla="*/ 425669 h 2531228"/>
              <a:gd name="connsiteX11" fmla="*/ 1860331 w 1890916"/>
              <a:gd name="connsiteY11" fmla="*/ 504497 h 2531228"/>
              <a:gd name="connsiteX12" fmla="*/ 1860331 w 1890916"/>
              <a:gd name="connsiteY12" fmla="*/ 1119352 h 2531228"/>
              <a:gd name="connsiteX13" fmla="*/ 1813034 w 1890916"/>
              <a:gd name="connsiteY13" fmla="*/ 1229711 h 2531228"/>
              <a:gd name="connsiteX14" fmla="*/ 1765738 w 1890916"/>
              <a:gd name="connsiteY14" fmla="*/ 1387366 h 2531228"/>
              <a:gd name="connsiteX15" fmla="*/ 1702675 w 1890916"/>
              <a:gd name="connsiteY15" fmla="*/ 1529256 h 2531228"/>
              <a:gd name="connsiteX16" fmla="*/ 1686910 w 1890916"/>
              <a:gd name="connsiteY16" fmla="*/ 1608083 h 2531228"/>
              <a:gd name="connsiteX17" fmla="*/ 1655379 w 1890916"/>
              <a:gd name="connsiteY17" fmla="*/ 1702676 h 2531228"/>
              <a:gd name="connsiteX18" fmla="*/ 1608082 w 1890916"/>
              <a:gd name="connsiteY18" fmla="*/ 2191407 h 2531228"/>
              <a:gd name="connsiteX19" fmla="*/ 1576551 w 1890916"/>
              <a:gd name="connsiteY19" fmla="*/ 2254469 h 2531228"/>
              <a:gd name="connsiteX20" fmla="*/ 1481958 w 1890916"/>
              <a:gd name="connsiteY20" fmla="*/ 2396359 h 2531228"/>
              <a:gd name="connsiteX21" fmla="*/ 1387365 w 1890916"/>
              <a:gd name="connsiteY21" fmla="*/ 2443656 h 2531228"/>
              <a:gd name="connsiteX22" fmla="*/ 1292772 w 1890916"/>
              <a:gd name="connsiteY22" fmla="*/ 2490952 h 2531228"/>
              <a:gd name="connsiteX23" fmla="*/ 1198179 w 1890916"/>
              <a:gd name="connsiteY23" fmla="*/ 2522483 h 253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90916" h="2531228">
                <a:moveTo>
                  <a:pt x="0" y="0"/>
                </a:moveTo>
                <a:lnTo>
                  <a:pt x="646386" y="31531"/>
                </a:lnTo>
                <a:cubicBezTo>
                  <a:pt x="704335" y="34874"/>
                  <a:pt x="762786" y="36436"/>
                  <a:pt x="819806" y="47297"/>
                </a:cubicBezTo>
                <a:cubicBezTo>
                  <a:pt x="873703" y="57563"/>
                  <a:pt x="924055" y="82027"/>
                  <a:pt x="977462" y="94593"/>
                </a:cubicBezTo>
                <a:cubicBezTo>
                  <a:pt x="1107694" y="125236"/>
                  <a:pt x="1078622" y="91145"/>
                  <a:pt x="1213944" y="141890"/>
                </a:cubicBezTo>
                <a:cubicBezTo>
                  <a:pt x="1257955" y="158394"/>
                  <a:pt x="1296866" y="186436"/>
                  <a:pt x="1340069" y="204952"/>
                </a:cubicBezTo>
                <a:cubicBezTo>
                  <a:pt x="1370056" y="217804"/>
                  <a:pt x="1518849" y="262780"/>
                  <a:pt x="1545020" y="268014"/>
                </a:cubicBezTo>
                <a:cubicBezTo>
                  <a:pt x="1586566" y="276323"/>
                  <a:pt x="1629103" y="278525"/>
                  <a:pt x="1671144" y="283780"/>
                </a:cubicBezTo>
                <a:cubicBezTo>
                  <a:pt x="1697420" y="299545"/>
                  <a:pt x="1722564" y="317372"/>
                  <a:pt x="1749972" y="331076"/>
                </a:cubicBezTo>
                <a:cubicBezTo>
                  <a:pt x="1764836" y="338508"/>
                  <a:pt x="1785518" y="335091"/>
                  <a:pt x="1797269" y="346842"/>
                </a:cubicBezTo>
                <a:cubicBezTo>
                  <a:pt x="1818936" y="368509"/>
                  <a:pt x="1828800" y="399393"/>
                  <a:pt x="1844565" y="425669"/>
                </a:cubicBezTo>
                <a:cubicBezTo>
                  <a:pt x="1849820" y="451945"/>
                  <a:pt x="1856541" y="477970"/>
                  <a:pt x="1860331" y="504497"/>
                </a:cubicBezTo>
                <a:cubicBezTo>
                  <a:pt x="1890916" y="718592"/>
                  <a:pt x="1886297" y="879164"/>
                  <a:pt x="1860331" y="1119352"/>
                </a:cubicBezTo>
                <a:cubicBezTo>
                  <a:pt x="1856029" y="1159143"/>
                  <a:pt x="1826354" y="1191970"/>
                  <a:pt x="1813034" y="1229711"/>
                </a:cubicBezTo>
                <a:cubicBezTo>
                  <a:pt x="1794774" y="1281449"/>
                  <a:pt x="1783088" y="1335316"/>
                  <a:pt x="1765738" y="1387366"/>
                </a:cubicBezTo>
                <a:cubicBezTo>
                  <a:pt x="1745612" y="1447745"/>
                  <a:pt x="1730141" y="1474323"/>
                  <a:pt x="1702675" y="1529256"/>
                </a:cubicBezTo>
                <a:cubicBezTo>
                  <a:pt x="1697420" y="1555532"/>
                  <a:pt x="1693960" y="1582231"/>
                  <a:pt x="1686910" y="1608083"/>
                </a:cubicBezTo>
                <a:cubicBezTo>
                  <a:pt x="1678165" y="1640148"/>
                  <a:pt x="1655379" y="1702676"/>
                  <a:pt x="1655379" y="1702676"/>
                </a:cubicBezTo>
                <a:cubicBezTo>
                  <a:pt x="1645731" y="1934224"/>
                  <a:pt x="1671955" y="2015756"/>
                  <a:pt x="1608082" y="2191407"/>
                </a:cubicBezTo>
                <a:cubicBezTo>
                  <a:pt x="1600050" y="2213494"/>
                  <a:pt x="1587964" y="2233925"/>
                  <a:pt x="1576551" y="2254469"/>
                </a:cubicBezTo>
                <a:cubicBezTo>
                  <a:pt x="1565296" y="2274729"/>
                  <a:pt x="1505144" y="2378326"/>
                  <a:pt x="1481958" y="2396359"/>
                </a:cubicBezTo>
                <a:cubicBezTo>
                  <a:pt x="1454131" y="2418002"/>
                  <a:pt x="1418181" y="2426536"/>
                  <a:pt x="1387365" y="2443656"/>
                </a:cubicBezTo>
                <a:cubicBezTo>
                  <a:pt x="1295682" y="2494591"/>
                  <a:pt x="1384847" y="2460262"/>
                  <a:pt x="1292772" y="2490952"/>
                </a:cubicBezTo>
                <a:cubicBezTo>
                  <a:pt x="1232357" y="2531228"/>
                  <a:pt x="1264423" y="2522483"/>
                  <a:pt x="1198179" y="2522483"/>
                </a:cubicBezTo>
              </a:path>
            </a:pathLst>
          </a:cu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14281" y="2643182"/>
            <a:ext cx="1141553" cy="2286016"/>
          </a:xfrm>
          <a:custGeom>
            <a:avLst/>
            <a:gdLst>
              <a:gd name="connsiteX0" fmla="*/ 204952 w 1324303"/>
              <a:gd name="connsiteY0" fmla="*/ 3182184 h 3182184"/>
              <a:gd name="connsiteX1" fmla="*/ 204952 w 1324303"/>
              <a:gd name="connsiteY1" fmla="*/ 1668695 h 3182184"/>
              <a:gd name="connsiteX2" fmla="*/ 173421 w 1324303"/>
              <a:gd name="connsiteY2" fmla="*/ 1589867 h 3182184"/>
              <a:gd name="connsiteX3" fmla="*/ 157655 w 1324303"/>
              <a:gd name="connsiteY3" fmla="*/ 1526805 h 3182184"/>
              <a:gd name="connsiteX4" fmla="*/ 110359 w 1324303"/>
              <a:gd name="connsiteY4" fmla="*/ 1400681 h 3182184"/>
              <a:gd name="connsiteX5" fmla="*/ 94593 w 1324303"/>
              <a:gd name="connsiteY5" fmla="*/ 1321853 h 3182184"/>
              <a:gd name="connsiteX6" fmla="*/ 31531 w 1324303"/>
              <a:gd name="connsiteY6" fmla="*/ 1164198 h 3182184"/>
              <a:gd name="connsiteX7" fmla="*/ 0 w 1324303"/>
              <a:gd name="connsiteY7" fmla="*/ 1069605 h 3182184"/>
              <a:gd name="connsiteX8" fmla="*/ 15766 w 1324303"/>
              <a:gd name="connsiteY8" fmla="*/ 833122 h 3182184"/>
              <a:gd name="connsiteX9" fmla="*/ 31531 w 1324303"/>
              <a:gd name="connsiteY9" fmla="*/ 770060 h 3182184"/>
              <a:gd name="connsiteX10" fmla="*/ 173421 w 1324303"/>
              <a:gd name="connsiteY10" fmla="*/ 565108 h 3182184"/>
              <a:gd name="connsiteX11" fmla="*/ 220717 w 1324303"/>
              <a:gd name="connsiteY11" fmla="*/ 502046 h 3182184"/>
              <a:gd name="connsiteX12" fmla="*/ 268014 w 1324303"/>
              <a:gd name="connsiteY12" fmla="*/ 454750 h 3182184"/>
              <a:gd name="connsiteX13" fmla="*/ 362607 w 1324303"/>
              <a:gd name="connsiteY13" fmla="*/ 344391 h 3182184"/>
              <a:gd name="connsiteX14" fmla="*/ 425669 w 1324303"/>
              <a:gd name="connsiteY14" fmla="*/ 312860 h 3182184"/>
              <a:gd name="connsiteX15" fmla="*/ 536028 w 1324303"/>
              <a:gd name="connsiteY15" fmla="*/ 186736 h 3182184"/>
              <a:gd name="connsiteX16" fmla="*/ 599090 w 1324303"/>
              <a:gd name="connsiteY16" fmla="*/ 155205 h 3182184"/>
              <a:gd name="connsiteX17" fmla="*/ 725214 w 1324303"/>
              <a:gd name="connsiteY17" fmla="*/ 76377 h 3182184"/>
              <a:gd name="connsiteX18" fmla="*/ 788276 w 1324303"/>
              <a:gd name="connsiteY18" fmla="*/ 60612 h 3182184"/>
              <a:gd name="connsiteX19" fmla="*/ 1261241 w 1324303"/>
              <a:gd name="connsiteY19" fmla="*/ 170970 h 3182184"/>
              <a:gd name="connsiteX20" fmla="*/ 1277007 w 1324303"/>
              <a:gd name="connsiteY20" fmla="*/ 249798 h 3182184"/>
              <a:gd name="connsiteX21" fmla="*/ 1324303 w 1324303"/>
              <a:gd name="connsiteY21" fmla="*/ 265564 h 318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24303" h="3182184">
                <a:moveTo>
                  <a:pt x="204952" y="3182184"/>
                </a:moveTo>
                <a:cubicBezTo>
                  <a:pt x="336803" y="2654764"/>
                  <a:pt x="247229" y="3035678"/>
                  <a:pt x="204952" y="1668695"/>
                </a:cubicBezTo>
                <a:cubicBezTo>
                  <a:pt x="204077" y="1640408"/>
                  <a:pt x="182370" y="1616715"/>
                  <a:pt x="173421" y="1589867"/>
                </a:cubicBezTo>
                <a:cubicBezTo>
                  <a:pt x="166569" y="1569311"/>
                  <a:pt x="164507" y="1547361"/>
                  <a:pt x="157655" y="1526805"/>
                </a:cubicBezTo>
                <a:cubicBezTo>
                  <a:pt x="143186" y="1483400"/>
                  <a:pt x="121430" y="1444964"/>
                  <a:pt x="110359" y="1400681"/>
                </a:cubicBezTo>
                <a:cubicBezTo>
                  <a:pt x="103860" y="1374685"/>
                  <a:pt x="103067" y="1347274"/>
                  <a:pt x="94593" y="1321853"/>
                </a:cubicBezTo>
                <a:cubicBezTo>
                  <a:pt x="76694" y="1268158"/>
                  <a:pt x="49429" y="1217893"/>
                  <a:pt x="31531" y="1164198"/>
                </a:cubicBezTo>
                <a:lnTo>
                  <a:pt x="0" y="1069605"/>
                </a:lnTo>
                <a:cubicBezTo>
                  <a:pt x="5255" y="990777"/>
                  <a:pt x="7496" y="911691"/>
                  <a:pt x="15766" y="833122"/>
                </a:cubicBezTo>
                <a:cubicBezTo>
                  <a:pt x="18034" y="811573"/>
                  <a:pt x="22731" y="789860"/>
                  <a:pt x="31531" y="770060"/>
                </a:cubicBezTo>
                <a:cubicBezTo>
                  <a:pt x="58561" y="709242"/>
                  <a:pt x="141568" y="607578"/>
                  <a:pt x="173421" y="565108"/>
                </a:cubicBezTo>
                <a:cubicBezTo>
                  <a:pt x="189186" y="544087"/>
                  <a:pt x="202137" y="520626"/>
                  <a:pt x="220717" y="502046"/>
                </a:cubicBezTo>
                <a:cubicBezTo>
                  <a:pt x="236483" y="486281"/>
                  <a:pt x="253741" y="471878"/>
                  <a:pt x="268014" y="454750"/>
                </a:cubicBezTo>
                <a:cubicBezTo>
                  <a:pt x="320977" y="391195"/>
                  <a:pt x="278393" y="407551"/>
                  <a:pt x="362607" y="344391"/>
                </a:cubicBezTo>
                <a:cubicBezTo>
                  <a:pt x="381408" y="330290"/>
                  <a:pt x="406545" y="326520"/>
                  <a:pt x="425669" y="312860"/>
                </a:cubicBezTo>
                <a:cubicBezTo>
                  <a:pt x="489413" y="267329"/>
                  <a:pt x="470127" y="244400"/>
                  <a:pt x="536028" y="186736"/>
                </a:cubicBezTo>
                <a:cubicBezTo>
                  <a:pt x="553715" y="171260"/>
                  <a:pt x="578685" y="166865"/>
                  <a:pt x="599090" y="155205"/>
                </a:cubicBezTo>
                <a:cubicBezTo>
                  <a:pt x="654462" y="123564"/>
                  <a:pt x="658312" y="106111"/>
                  <a:pt x="725214" y="76377"/>
                </a:cubicBezTo>
                <a:cubicBezTo>
                  <a:pt x="745014" y="67577"/>
                  <a:pt x="767255" y="65867"/>
                  <a:pt x="788276" y="60612"/>
                </a:cubicBezTo>
                <a:cubicBezTo>
                  <a:pt x="1248467" y="126354"/>
                  <a:pt x="1147260" y="0"/>
                  <a:pt x="1261241" y="170970"/>
                </a:cubicBezTo>
                <a:cubicBezTo>
                  <a:pt x="1266496" y="197246"/>
                  <a:pt x="1262143" y="227502"/>
                  <a:pt x="1277007" y="249798"/>
                </a:cubicBezTo>
                <a:cubicBezTo>
                  <a:pt x="1286225" y="263625"/>
                  <a:pt x="1324303" y="265564"/>
                  <a:pt x="1324303" y="265564"/>
                </a:cubicBezTo>
              </a:path>
            </a:pathLst>
          </a:cu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716286" y="504497"/>
            <a:ext cx="1035907" cy="1404503"/>
          </a:xfrm>
          <a:custGeom>
            <a:avLst/>
            <a:gdLst>
              <a:gd name="connsiteX0" fmla="*/ 200335 w 1035907"/>
              <a:gd name="connsiteY0" fmla="*/ 1403131 h 1404503"/>
              <a:gd name="connsiteX1" fmla="*/ 484114 w 1035907"/>
              <a:gd name="connsiteY1" fmla="*/ 1371600 h 1404503"/>
              <a:gd name="connsiteX2" fmla="*/ 499880 w 1035907"/>
              <a:gd name="connsiteY2" fmla="*/ 1292772 h 1404503"/>
              <a:gd name="connsiteX3" fmla="*/ 452583 w 1035907"/>
              <a:gd name="connsiteY3" fmla="*/ 882869 h 1404503"/>
              <a:gd name="connsiteX4" fmla="*/ 389521 w 1035907"/>
              <a:gd name="connsiteY4" fmla="*/ 804041 h 1404503"/>
              <a:gd name="connsiteX5" fmla="*/ 231866 w 1035907"/>
              <a:gd name="connsiteY5" fmla="*/ 662151 h 1404503"/>
              <a:gd name="connsiteX6" fmla="*/ 153038 w 1035907"/>
              <a:gd name="connsiteY6" fmla="*/ 614855 h 1404503"/>
              <a:gd name="connsiteX7" fmla="*/ 121507 w 1035907"/>
              <a:gd name="connsiteY7" fmla="*/ 567558 h 1404503"/>
              <a:gd name="connsiteX8" fmla="*/ 74211 w 1035907"/>
              <a:gd name="connsiteY8" fmla="*/ 520262 h 1404503"/>
              <a:gd name="connsiteX9" fmla="*/ 58445 w 1035907"/>
              <a:gd name="connsiteY9" fmla="*/ 472965 h 1404503"/>
              <a:gd name="connsiteX10" fmla="*/ 11148 w 1035907"/>
              <a:gd name="connsiteY10" fmla="*/ 362606 h 1404503"/>
              <a:gd name="connsiteX11" fmla="*/ 58445 w 1035907"/>
              <a:gd name="connsiteY11" fmla="*/ 126124 h 1404503"/>
              <a:gd name="connsiteX12" fmla="*/ 121507 w 1035907"/>
              <a:gd name="connsiteY12" fmla="*/ 63062 h 1404503"/>
              <a:gd name="connsiteX13" fmla="*/ 184569 w 1035907"/>
              <a:gd name="connsiteY13" fmla="*/ 31531 h 1404503"/>
              <a:gd name="connsiteX14" fmla="*/ 294928 w 1035907"/>
              <a:gd name="connsiteY14" fmla="*/ 0 h 1404503"/>
              <a:gd name="connsiteX15" fmla="*/ 689066 w 1035907"/>
              <a:gd name="connsiteY15" fmla="*/ 15765 h 1404503"/>
              <a:gd name="connsiteX16" fmla="*/ 736362 w 1035907"/>
              <a:gd name="connsiteY16" fmla="*/ 31531 h 1404503"/>
              <a:gd name="connsiteX17" fmla="*/ 783659 w 1035907"/>
              <a:gd name="connsiteY17" fmla="*/ 94593 h 1404503"/>
              <a:gd name="connsiteX18" fmla="*/ 815190 w 1035907"/>
              <a:gd name="connsiteY18" fmla="*/ 157655 h 1404503"/>
              <a:gd name="connsiteX19" fmla="*/ 830955 w 1035907"/>
              <a:gd name="connsiteY19" fmla="*/ 236482 h 1404503"/>
              <a:gd name="connsiteX20" fmla="*/ 862486 w 1035907"/>
              <a:gd name="connsiteY20" fmla="*/ 299544 h 1404503"/>
              <a:gd name="connsiteX21" fmla="*/ 894017 w 1035907"/>
              <a:gd name="connsiteY21" fmla="*/ 346841 h 1404503"/>
              <a:gd name="connsiteX22" fmla="*/ 1004376 w 1035907"/>
              <a:gd name="connsiteY22" fmla="*/ 409903 h 1404503"/>
              <a:gd name="connsiteX23" fmla="*/ 1035907 w 1035907"/>
              <a:gd name="connsiteY23" fmla="*/ 409903 h 14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5907" h="1404503">
                <a:moveTo>
                  <a:pt x="200335" y="1403131"/>
                </a:moveTo>
                <a:cubicBezTo>
                  <a:pt x="294928" y="1392621"/>
                  <a:pt x="394807" y="1404503"/>
                  <a:pt x="484114" y="1371600"/>
                </a:cubicBezTo>
                <a:cubicBezTo>
                  <a:pt x="509258" y="1362336"/>
                  <a:pt x="501605" y="1319513"/>
                  <a:pt x="499880" y="1292772"/>
                </a:cubicBezTo>
                <a:cubicBezTo>
                  <a:pt x="491025" y="1155516"/>
                  <a:pt x="482878" y="1017032"/>
                  <a:pt x="452583" y="882869"/>
                </a:cubicBezTo>
                <a:cubicBezTo>
                  <a:pt x="445171" y="850046"/>
                  <a:pt x="411877" y="829191"/>
                  <a:pt x="389521" y="804041"/>
                </a:cubicBezTo>
                <a:cubicBezTo>
                  <a:pt x="349060" y="758522"/>
                  <a:pt x="278021" y="695718"/>
                  <a:pt x="231866" y="662151"/>
                </a:cubicBezTo>
                <a:cubicBezTo>
                  <a:pt x="207084" y="644128"/>
                  <a:pt x="179314" y="630620"/>
                  <a:pt x="153038" y="614855"/>
                </a:cubicBezTo>
                <a:cubicBezTo>
                  <a:pt x="142528" y="599089"/>
                  <a:pt x="133637" y="582114"/>
                  <a:pt x="121507" y="567558"/>
                </a:cubicBezTo>
                <a:cubicBezTo>
                  <a:pt x="107234" y="550430"/>
                  <a:pt x="86578" y="538813"/>
                  <a:pt x="74211" y="520262"/>
                </a:cubicBezTo>
                <a:cubicBezTo>
                  <a:pt x="64993" y="506435"/>
                  <a:pt x="64991" y="488240"/>
                  <a:pt x="58445" y="472965"/>
                </a:cubicBezTo>
                <a:cubicBezTo>
                  <a:pt x="0" y="336594"/>
                  <a:pt x="48122" y="473526"/>
                  <a:pt x="11148" y="362606"/>
                </a:cubicBezTo>
                <a:cubicBezTo>
                  <a:pt x="26914" y="283779"/>
                  <a:pt x="30654" y="201556"/>
                  <a:pt x="58445" y="126124"/>
                </a:cubicBezTo>
                <a:cubicBezTo>
                  <a:pt x="68722" y="98229"/>
                  <a:pt x="97725" y="80899"/>
                  <a:pt x="121507" y="63062"/>
                </a:cubicBezTo>
                <a:cubicBezTo>
                  <a:pt x="140308" y="48961"/>
                  <a:pt x="162967" y="40789"/>
                  <a:pt x="184569" y="31531"/>
                </a:cubicBezTo>
                <a:cubicBezTo>
                  <a:pt x="216237" y="17959"/>
                  <a:pt x="262921" y="8001"/>
                  <a:pt x="294928" y="0"/>
                </a:cubicBezTo>
                <a:cubicBezTo>
                  <a:pt x="426307" y="5255"/>
                  <a:pt x="557916" y="6397"/>
                  <a:pt x="689066" y="15765"/>
                </a:cubicBezTo>
                <a:cubicBezTo>
                  <a:pt x="705642" y="16949"/>
                  <a:pt x="723596" y="20892"/>
                  <a:pt x="736362" y="31531"/>
                </a:cubicBezTo>
                <a:cubicBezTo>
                  <a:pt x="756548" y="48353"/>
                  <a:pt x="769733" y="72311"/>
                  <a:pt x="783659" y="94593"/>
                </a:cubicBezTo>
                <a:cubicBezTo>
                  <a:pt x="796115" y="114522"/>
                  <a:pt x="804680" y="136634"/>
                  <a:pt x="815190" y="157655"/>
                </a:cubicBezTo>
                <a:cubicBezTo>
                  <a:pt x="820445" y="183931"/>
                  <a:pt x="822481" y="211061"/>
                  <a:pt x="830955" y="236482"/>
                </a:cubicBezTo>
                <a:cubicBezTo>
                  <a:pt x="838387" y="258778"/>
                  <a:pt x="850826" y="279139"/>
                  <a:pt x="862486" y="299544"/>
                </a:cubicBezTo>
                <a:cubicBezTo>
                  <a:pt x="871887" y="315995"/>
                  <a:pt x="880619" y="333443"/>
                  <a:pt x="894017" y="346841"/>
                </a:cubicBezTo>
                <a:cubicBezTo>
                  <a:pt x="927477" y="380301"/>
                  <a:pt x="959283" y="400884"/>
                  <a:pt x="1004376" y="409903"/>
                </a:cubicBezTo>
                <a:cubicBezTo>
                  <a:pt x="1014682" y="411964"/>
                  <a:pt x="1025397" y="409903"/>
                  <a:pt x="1035907" y="409903"/>
                </a:cubicBezTo>
              </a:path>
            </a:pathLst>
          </a:cu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707117" y="4445876"/>
            <a:ext cx="1040524" cy="1514545"/>
          </a:xfrm>
          <a:custGeom>
            <a:avLst/>
            <a:gdLst>
              <a:gd name="connsiteX0" fmla="*/ 189186 w 1040524"/>
              <a:gd name="connsiteY0" fmla="*/ 0 h 1514545"/>
              <a:gd name="connsiteX1" fmla="*/ 15766 w 1040524"/>
              <a:gd name="connsiteY1" fmla="*/ 220717 h 1514545"/>
              <a:gd name="connsiteX2" fmla="*/ 0 w 1040524"/>
              <a:gd name="connsiteY2" fmla="*/ 268014 h 1514545"/>
              <a:gd name="connsiteX3" fmla="*/ 63062 w 1040524"/>
              <a:gd name="connsiteY3" fmla="*/ 457200 h 1514545"/>
              <a:gd name="connsiteX4" fmla="*/ 141890 w 1040524"/>
              <a:gd name="connsiteY4" fmla="*/ 504496 h 1514545"/>
              <a:gd name="connsiteX5" fmla="*/ 204952 w 1040524"/>
              <a:gd name="connsiteY5" fmla="*/ 567558 h 1514545"/>
              <a:gd name="connsiteX6" fmla="*/ 394138 w 1040524"/>
              <a:gd name="connsiteY6" fmla="*/ 725214 h 1514545"/>
              <a:gd name="connsiteX7" fmla="*/ 441435 w 1040524"/>
              <a:gd name="connsiteY7" fmla="*/ 772510 h 1514545"/>
              <a:gd name="connsiteX8" fmla="*/ 472966 w 1040524"/>
              <a:gd name="connsiteY8" fmla="*/ 819807 h 1514545"/>
              <a:gd name="connsiteX9" fmla="*/ 504497 w 1040524"/>
              <a:gd name="connsiteY9" fmla="*/ 945931 h 1514545"/>
              <a:gd name="connsiteX10" fmla="*/ 520262 w 1040524"/>
              <a:gd name="connsiteY10" fmla="*/ 1308538 h 1514545"/>
              <a:gd name="connsiteX11" fmla="*/ 551793 w 1040524"/>
              <a:gd name="connsiteY11" fmla="*/ 1355834 h 1514545"/>
              <a:gd name="connsiteX12" fmla="*/ 914400 w 1040524"/>
              <a:gd name="connsiteY12" fmla="*/ 1371600 h 1514545"/>
              <a:gd name="connsiteX13" fmla="*/ 945931 w 1040524"/>
              <a:gd name="connsiteY13" fmla="*/ 1418896 h 1514545"/>
              <a:gd name="connsiteX14" fmla="*/ 961697 w 1040524"/>
              <a:gd name="connsiteY14" fmla="*/ 1497724 h 1514545"/>
              <a:gd name="connsiteX15" fmla="*/ 1040524 w 1040524"/>
              <a:gd name="connsiteY15" fmla="*/ 1497724 h 15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0524" h="1514545">
                <a:moveTo>
                  <a:pt x="189186" y="0"/>
                </a:moveTo>
                <a:cubicBezTo>
                  <a:pt x="105462" y="83724"/>
                  <a:pt x="109752" y="74516"/>
                  <a:pt x="15766" y="220717"/>
                </a:cubicBezTo>
                <a:cubicBezTo>
                  <a:pt x="6779" y="234696"/>
                  <a:pt x="5255" y="252248"/>
                  <a:pt x="0" y="268014"/>
                </a:cubicBezTo>
                <a:cubicBezTo>
                  <a:pt x="21021" y="331076"/>
                  <a:pt x="28862" y="400200"/>
                  <a:pt x="63062" y="457200"/>
                </a:cubicBezTo>
                <a:cubicBezTo>
                  <a:pt x="78828" y="483476"/>
                  <a:pt x="117702" y="485683"/>
                  <a:pt x="141890" y="504496"/>
                </a:cubicBezTo>
                <a:cubicBezTo>
                  <a:pt x="165356" y="522747"/>
                  <a:pt x="182580" y="547982"/>
                  <a:pt x="204952" y="567558"/>
                </a:cubicBezTo>
                <a:cubicBezTo>
                  <a:pt x="266730" y="621614"/>
                  <a:pt x="336092" y="667169"/>
                  <a:pt x="394138" y="725214"/>
                </a:cubicBezTo>
                <a:cubicBezTo>
                  <a:pt x="409904" y="740979"/>
                  <a:pt x="427162" y="755382"/>
                  <a:pt x="441435" y="772510"/>
                </a:cubicBezTo>
                <a:cubicBezTo>
                  <a:pt x="453565" y="787066"/>
                  <a:pt x="462456" y="804041"/>
                  <a:pt x="472966" y="819807"/>
                </a:cubicBezTo>
                <a:cubicBezTo>
                  <a:pt x="487551" y="863563"/>
                  <a:pt x="501038" y="897508"/>
                  <a:pt x="504497" y="945931"/>
                </a:cubicBezTo>
                <a:cubicBezTo>
                  <a:pt x="513117" y="1066607"/>
                  <a:pt x="506395" y="1188352"/>
                  <a:pt x="520262" y="1308538"/>
                </a:cubicBezTo>
                <a:cubicBezTo>
                  <a:pt x="522434" y="1327361"/>
                  <a:pt x="533083" y="1352840"/>
                  <a:pt x="551793" y="1355834"/>
                </a:cubicBezTo>
                <a:cubicBezTo>
                  <a:pt x="671257" y="1374948"/>
                  <a:pt x="793531" y="1366345"/>
                  <a:pt x="914400" y="1371600"/>
                </a:cubicBezTo>
                <a:cubicBezTo>
                  <a:pt x="924910" y="1387365"/>
                  <a:pt x="939278" y="1401155"/>
                  <a:pt x="945931" y="1418896"/>
                </a:cubicBezTo>
                <a:cubicBezTo>
                  <a:pt x="955340" y="1443986"/>
                  <a:pt x="941111" y="1480569"/>
                  <a:pt x="961697" y="1497724"/>
                </a:cubicBezTo>
                <a:cubicBezTo>
                  <a:pt x="981882" y="1514545"/>
                  <a:pt x="1014248" y="1497724"/>
                  <a:pt x="1040524" y="1497724"/>
                </a:cubicBezTo>
              </a:path>
            </a:pathLst>
          </a:cu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право 26"/>
          <p:cNvSpPr/>
          <p:nvPr/>
        </p:nvSpPr>
        <p:spPr>
          <a:xfrm rot="19521832" flipH="1">
            <a:off x="7495200" y="439488"/>
            <a:ext cx="1884190" cy="818631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Историческая тропинка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http://home-edu.ru/user/f/00000012/kursy/anonsy/Image/Pifagor_for_Borovkova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7858149" y="1428737"/>
            <a:ext cx="785818" cy="11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785982" y="-1500222"/>
            <a:ext cx="2149687" cy="127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0.01355 -0.00162 0.02448 -0.00463 0.03803 -0.00694 C 0.04705 -0.0118 0.05591 -0.01296 0.06546 -0.0162 C 0.20955 -0.01412 0.18299 -0.0294 0.25 -0.00694 C 0.26146 0.00347 0.27448 0.01042 0.28612 0.0206 C 0.29219 0.02593 0.2948 0.0338 0.30157 0.03681 C 0.3099 0.05324 0.29896 0.03357 0.31198 0.0507 C 0.31563 0.05579 0.31858 0.06181 0.3224 0.0669 C 0.32344 0.07222 0.325 0.07732 0.32587 0.08264 C 0.32622 0.08496 0.32796 0.11088 0.32917 0.11482 C 0.33195 0.12384 0.3356 0.12384 0.33959 0.13102 C 0.34115 0.1338 0.34098 0.1382 0.34306 0.14028 C 0.34844 0.14583 0.35556 0.14884 0.36198 0.15162 C 0.39237 0.18195 0.45244 0.16482 0.47744 0.16551 C 0.47917 0.16621 0.48091 0.16713 0.48264 0.16783 C 0.48542 0.16875 0.49011 0.16644 0.49132 0.17014 C 0.49827 0.19097 0.48646 0.1882 0.47917 0.19306 " pathEditMode="relative" ptsTypes="ffffffffffffffff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9" grpId="0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950913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171448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4" descr="F-510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5396"/>
            <a:ext cx="8572560" cy="63193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5"/>
            <a:ext cx="74295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Долина устных задач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AutoShape 26"/>
          <p:cNvSpPr>
            <a:spLocks noChangeArrowheads="1"/>
          </p:cNvSpPr>
          <p:nvPr/>
        </p:nvSpPr>
        <p:spPr bwMode="auto">
          <a:xfrm rot="7741816">
            <a:off x="1471613" y="2860675"/>
            <a:ext cx="5759450" cy="2881313"/>
          </a:xfrm>
          <a:prstGeom prst="rtTriangl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rot="7741816">
            <a:off x="5033963" y="1457325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rot="7741816">
            <a:off x="4970463" y="1338263"/>
            <a:ext cx="952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4679951" y="500042"/>
            <a:ext cx="828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Н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827088" y="5373688"/>
            <a:ext cx="828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S</a:t>
            </a:r>
            <a:endParaRPr lang="ru-RU" sz="4000" b="1" dirty="0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7056438" y="2709863"/>
            <a:ext cx="828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 </a:t>
            </a:r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2014538" y="2601913"/>
            <a:ext cx="154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</a:rPr>
              <a:t>12 см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6143626" y="1520825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</a:rPr>
              <a:t>9</a:t>
            </a:r>
            <a:r>
              <a:rPr lang="ru-RU" sz="4000" b="1" dirty="0">
                <a:solidFill>
                  <a:srgbClr val="002060"/>
                </a:solidFill>
              </a:rPr>
              <a:t> см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9144000" y="0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15 см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4643404" y="4143395"/>
            <a:ext cx="828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5327650" y="5661025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Найдите: </a:t>
            </a:r>
            <a:r>
              <a:rPr lang="en-US" sz="4000" b="1" dirty="0"/>
              <a:t>SP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93642E-7 C -0.00191 0.02821 -0.00312 0.06289 -0.00729 0.09202 C -0.01059 0.11468 -0.01736 0.1378 -0.02205 0.15977 C -0.02326 0.21572 -0.02396 0.27168 -0.0257 0.32717 C -0.02673 0.36439 -0.03577 0.40601 -0.05139 0.43676 C -0.05712 0.44786 -0.05556 0.45827 -0.06424 0.4659 C -0.07813 0.49711 -0.10382 0.52624 -0.13021 0.53619 C -0.15834 0.56116 -0.12327 0.53133 -0.15417 0.5533 C -0.17466 0.56763 -0.15504 0.55861 -0.17778 0.57272 C -0.21112 0.59306 -0.24862 0.60786 -0.28421 0.61873 C -0.29375 0.62197 -0.30382 0.62289 -0.31355 0.62613 C -0.33629 0.6252 -0.35886 0.62543 -0.38143 0.62358 C -0.39705 0.6222 -0.41164 0.60902 -0.42709 0.60647 C -0.44723 0.60301 -0.43698 0.60486 -0.45834 0.60162 C -0.56216 0.60393 -0.56094 0.55884 -0.56094 0.60902 " pathEditMode="relative" rAng="0" ptsTypes="ffffffffffffffA">
                                      <p:cBhvr>
                                        <p:cTn id="13" dur="2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7" grpId="0"/>
      <p:bldP spid="13" grpId="0"/>
      <p:bldP spid="328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AutoShape 15"/>
          <p:cNvSpPr>
            <a:spLocks noChangeArrowheads="1"/>
          </p:cNvSpPr>
          <p:nvPr/>
        </p:nvSpPr>
        <p:spPr bwMode="auto">
          <a:xfrm rot="21598423">
            <a:off x="1651599" y="1873583"/>
            <a:ext cx="5256213" cy="2592388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rot="21598423">
            <a:off x="1652439" y="418321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rot="21598423">
            <a:off x="1866787" y="4177252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 rot="21477325">
            <a:off x="1078859" y="1438464"/>
            <a:ext cx="86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К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 rot="41762">
            <a:off x="1197179" y="2770219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 rot="21477325">
            <a:off x="2679029" y="4654953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</a:rPr>
              <a:t>12 см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523297" y="2212501"/>
            <a:ext cx="151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</a:rPr>
              <a:t>13 c</a:t>
            </a:r>
            <a:r>
              <a:rPr lang="ru-RU" sz="4000" b="1" dirty="0">
                <a:solidFill>
                  <a:srgbClr val="002060"/>
                </a:solidFill>
              </a:rPr>
              <a:t>м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 rot="21477325">
            <a:off x="1003582" y="4361252"/>
            <a:ext cx="86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N</a:t>
            </a:r>
            <a:endParaRPr lang="ru-RU" sz="4000" b="1" dirty="0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 rot="21477325">
            <a:off x="6721683" y="4153038"/>
            <a:ext cx="1316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</a:t>
            </a:r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286380" y="714356"/>
            <a:ext cx="3455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Найдите: К</a:t>
            </a:r>
            <a:r>
              <a:rPr lang="en-US" sz="4000" b="1" dirty="0"/>
              <a:t>N</a:t>
            </a:r>
            <a:endParaRPr lang="ru-RU" sz="4000" b="1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" y="-707886"/>
            <a:ext cx="1357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dirty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5 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ru-RU" sz="4000" b="1" dirty="0">
                <a:solidFill>
                  <a:srgbClr val="FF0000"/>
                </a:solidFill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0324 C 0.07674 0.00625 0.09236 0.00787 0.10781 0.01018 C 0.12361 0.01759 0.13872 0.02222 0.154 0.03079 C 0.15625 0.03194 0.15799 0.03403 0.16007 0.03518 C 0.16406 0.03704 0.17222 0.03981 0.17222 0.04005 C 0.175 0.04352 0.17709 0.04768 0.18021 0.05116 C 0.18577 0.05741 0.19445 0.0588 0.20052 0.06458 C 0.20938 0.07268 0.2184 0.08102 0.22865 0.08727 C 0.2342 0.09699 0.24184 0.10579 0.24879 0.11458 C 0.25313 0.11991 0.25816 0.12523 0.26268 0.13032 C 0.26545 0.13356 0.27084 0.13958 0.27084 0.13958 C 0.28108 0.17384 0.27292 0.19583 0.25486 0.22106 C 0.23334 0.25185 0.25729 0.22245 0.23073 0.25324 C 0.22483 0.25972 0.21372 0.26319 0.20643 0.26643 C 0.18785 0.27546 0.17222 0.28218 0.15209 0.28495 C 0.12275 0.29306 0.12778 0.29005 0.07761 0.2919 C 0.06268 0.29583 0.05261 0.30231 0.03924 0.30995 C 0.02101 0.32014 -0.00017 0.32315 -0.01701 0.33704 C -0.02864 0.3463 -0.03507 0.36435 -0.04531 0.37569 C -0.04878 0.3875 -0.05139 0.39792 -0.0533 0.40995 C -0.05139 0.44421 -0.05451 0.43889 -0.04114 0.45995 C -0.03559 0.46852 -0.0191 0.48032 -0.0191 0.48056 C -0.01076 0.49907 -0.02066 0.48148 -0.00694 0.49398 C -0.00521 0.4956 -0.00451 0.49884 -0.00295 0.50069 C 0.00191 0.50625 0.00469 0.50579 0.01111 0.50764 C 0.03872 0.50509 0.02934 0.50972 0.04132 0.50301 " pathEditMode="relative" rAng="0" ptsTypes="fffffffffffffffffffffffff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/>
      <p:bldP spid="338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112941" y="1895461"/>
            <a:ext cx="5183188" cy="327659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112941" y="1895461"/>
            <a:ext cx="5183188" cy="3276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428728" y="1500174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В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572000" y="5143512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116741" y="3263886"/>
            <a:ext cx="1598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</a:t>
            </a:r>
            <a:r>
              <a:rPr lang="ru-RU" sz="4000" b="1" dirty="0" smtClean="0">
                <a:solidFill>
                  <a:srgbClr val="002060"/>
                </a:solidFill>
              </a:rPr>
              <a:t>8 см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489428" y="2841611"/>
            <a:ext cx="1439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17 см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463653" y="5024423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А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045303" y="4956161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</a:t>
            </a:r>
            <a:r>
              <a:rPr lang="en-US" sz="4000" b="1" dirty="0" smtClean="0"/>
              <a:t>D</a:t>
            </a:r>
            <a:endParaRPr lang="ru-RU" sz="4000" b="1" dirty="0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7045303" y="1500174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 </a:t>
            </a:r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786050" y="357166"/>
            <a:ext cx="363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Найдите: А</a:t>
            </a:r>
            <a:r>
              <a:rPr lang="en-US" sz="4000" b="1" dirty="0"/>
              <a:t>D</a:t>
            </a:r>
            <a:endParaRPr lang="ru-RU" sz="4000" b="1" dirty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0" y="-707886"/>
            <a:ext cx="1714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dirty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</a:rPr>
              <a:t>5 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ru-RU" sz="4000" b="1" dirty="0">
                <a:solidFill>
                  <a:srgbClr val="FF0000"/>
                </a:solidFill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00556 C 0.10295 0.0037 0.1099 -0.00046 0.1184 -0.00347 C 0.13455 -0.00949 0.15017 -0.01412 0.16667 -0.01736 C 0.19427 -0.01667 0.2217 -0.01644 0.24931 -0.01505 C 0.26406 -0.01435 0.27656 -0.00625 0.2908 -0.00347 C 0.29479 -0.00185 0.29878 3.7037E-7 0.30278 0.00116 C 0.30677 0.00231 0.31094 0.00185 0.31493 0.00324 C 0.34983 0.01551 0.3092 0.00648 0.3408 0.01273 C 0.38021 0.02801 0.42083 0.0463 0.46146 0.05393 C 0.4776 0.06343 0.49583 0.06944 0.51319 0.07454 C 0.52691 0.07847 0.54045 0.08125 0.55278 0.09074 C 0.56458 0.09977 0.57448 0.10764 0.58559 0.11829 C 0.58872 0.12153 0.59566 0.12755 0.59566 0.12755 C 0.59826 0.13241 0.60226 0.13611 0.60434 0.1412 C 0.60677 0.14676 0.61146 0.16458 0.61319 0.17106 C 0.6125 0.20556 0.61302 0.24005 0.61146 0.27454 C 0.61128 0.27731 0.60208 0.2956 0.60087 0.29768 C 0.59479 0.31018 0.59097 0.32477 0.58385 0.33657 C 0.58056 0.34167 0.57569 0.34468 0.57344 0.35046 C 0.56892 0.3625 0.56198 0.37176 0.55625 0.38264 C 0.55191 0.39074 0.54844 0.39977 0.5441 0.40787 C 0.53819 0.41852 0.53038 0.4287 0.52344 0.43773 C 0.51406 0.44977 0.51042 0.47199 0.50799 0.48843 C 0.50851 0.49838 0.50712 0.50903 0.50972 0.51829 C 0.51094 0.52245 0.51615 0.52199 0.5184 0.52523 C 0.52205 0.53056 0.52396 0.5375 0.52691 0.54352 C 0.52882 0.54768 0.5316 0.55116 0.53385 0.55509 C 0.53628 0.55949 0.5408 0.56875 0.5408 0.56875 C 0.55382 0.62083 0.55191 0.7206 0.52517 0.77338 C 0.52396 0.77801 0.52309 0.78287 0.5217 0.78727 C 0.51701 0.79977 0.51059 0.80486 0.50799 0.81944 C 0.50538 0.8331 0.49965 0.84815 0.4908 0.85625 C 0.46424 0.85046 0.43924 0.8375 0.41319 0.8287 C 0.41198 0.83102 0.41007 0.83287 0.40972 0.83542 C 0.40833 0.84375 0.41024 0.85301 0.40799 0.86088 C 0.40729 0.86296 0.39792 0.8669 0.39583 0.86782 C 0.39201 0.87546 0.39392 0.87639 0.3908 0.87222 " pathEditMode="relative" ptsTypes="ffffffffffffffffffffffffffffffffffff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/>
      <p:bldP spid="3484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knig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500858" cy="49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27" name="TextBox 26"/>
          <p:cNvSpPr txBox="1"/>
          <p:nvPr/>
        </p:nvSpPr>
        <p:spPr>
          <a:xfrm>
            <a:off x="1500166" y="4857760"/>
            <a:ext cx="650085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Остров  Незнаек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85786" y="357166"/>
            <a:ext cx="7704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Задача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индийского математика XII века </a:t>
            </a:r>
            <a:r>
              <a:rPr lang="ru-RU" sz="3200" b="1" dirty="0" err="1">
                <a:solidFill>
                  <a:srgbClr val="0000FF"/>
                </a:solidFill>
              </a:rPr>
              <a:t>Бхаскары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8919" name="Picture 7" descr="Тополь у ре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786050" cy="3643338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753533" y="1714489"/>
            <a:ext cx="63904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"На берегу реки рос тополь одинокий.</a:t>
            </a:r>
            <a:br>
              <a:rPr lang="ru-RU" sz="2800" b="1" dirty="0"/>
            </a:br>
            <a:r>
              <a:rPr lang="ru-RU" sz="2800" b="1" dirty="0"/>
              <a:t>Вдруг ветра порыв его ствол надломал.</a:t>
            </a:r>
            <a:br>
              <a:rPr lang="ru-RU" sz="2800" b="1" dirty="0"/>
            </a:br>
            <a:r>
              <a:rPr lang="ru-RU" sz="2800" b="1" dirty="0"/>
              <a:t>Бедный тополь упал. И угол прямой</a:t>
            </a:r>
            <a:br>
              <a:rPr lang="ru-RU" sz="2800" b="1" dirty="0"/>
            </a:br>
            <a:r>
              <a:rPr lang="ru-RU" sz="2800" b="1" dirty="0"/>
              <a:t>С теченьем реки его ствол составлял.</a:t>
            </a:r>
            <a:br>
              <a:rPr lang="ru-RU" sz="2800" b="1" dirty="0"/>
            </a:br>
            <a:r>
              <a:rPr lang="ru-RU" sz="2800" b="1" dirty="0"/>
              <a:t>Запомни теперь, что в этом месте река</a:t>
            </a:r>
            <a:br>
              <a:rPr lang="ru-RU" sz="2800" b="1" dirty="0"/>
            </a:br>
            <a:r>
              <a:rPr lang="ru-RU" sz="2800" b="1" dirty="0"/>
              <a:t>В четыре лишь фута была широка</a:t>
            </a:r>
            <a:br>
              <a:rPr lang="ru-RU" sz="2800" b="1" dirty="0"/>
            </a:br>
            <a:r>
              <a:rPr lang="ru-RU" sz="2800" b="1" dirty="0"/>
              <a:t>Верхушка склонилась у края реки.</a:t>
            </a:r>
            <a:br>
              <a:rPr lang="ru-RU" sz="2800" b="1" dirty="0"/>
            </a:br>
            <a:r>
              <a:rPr lang="ru-RU" sz="2800" b="1" dirty="0"/>
              <a:t>Осталось три фута всего от ствола,</a:t>
            </a:r>
            <a:br>
              <a:rPr lang="ru-RU" sz="2800" b="1" dirty="0"/>
            </a:br>
            <a:r>
              <a:rPr lang="ru-RU" sz="2800" b="1" dirty="0"/>
              <a:t>Прошу тебя, скоро теперь мне скажи:</a:t>
            </a:r>
            <a:br>
              <a:rPr lang="ru-RU" sz="2800" b="1" dirty="0"/>
            </a:br>
            <a:r>
              <a:rPr lang="ru-RU" sz="2800" b="1" dirty="0"/>
              <a:t>У тополя как велика высота?"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1857364"/>
            <a:ext cx="78692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3200" b="0" i="0" dirty="0">
                <a:solidFill>
                  <a:srgbClr val="000000"/>
                </a:solidFill>
                <a:latin typeface="Times New Roman" pitchFamily="18" charset="0"/>
              </a:rPr>
              <a:t>   </a:t>
            </a:r>
            <a:r>
              <a:rPr lang="ru-RU" sz="3600" b="0" i="0" dirty="0" smtClean="0">
                <a:solidFill>
                  <a:srgbClr val="002060"/>
                </a:solidFill>
              </a:rPr>
              <a:t>Из одной точки на земле отправились в путь автомобиль и самолет . Автомобиль </a:t>
            </a:r>
            <a:r>
              <a:rPr lang="ru-RU" sz="3600" dirty="0" smtClean="0">
                <a:solidFill>
                  <a:srgbClr val="002060"/>
                </a:solidFill>
              </a:rPr>
              <a:t>преодолел расстояние 8 км, когда самолет оказался на </a:t>
            </a:r>
            <a:r>
              <a:rPr lang="ru-RU" sz="3600" dirty="0">
                <a:solidFill>
                  <a:srgbClr val="002060"/>
                </a:solidFill>
              </a:rPr>
              <a:t>высоте 6 км. </a:t>
            </a:r>
            <a:r>
              <a:rPr lang="ru-RU" sz="3600" dirty="0" smtClean="0">
                <a:solidFill>
                  <a:srgbClr val="002060"/>
                </a:solidFill>
              </a:rPr>
              <a:t>Какой </a:t>
            </a:r>
            <a:r>
              <a:rPr lang="ru-RU" sz="3600" dirty="0">
                <a:solidFill>
                  <a:srgbClr val="002060"/>
                </a:solidFill>
              </a:rPr>
              <a:t>путь пролетел самолёт в воздухе с момента взлёта?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43174" y="714356"/>
            <a:ext cx="2879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</a:rPr>
              <a:t>Задача</a:t>
            </a:r>
            <a:endParaRPr lang="ru-RU" sz="40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02237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35558">
            <a:off x="435899" y="4674989"/>
            <a:ext cx="2330076" cy="12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614364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71472" y="6072206"/>
            <a:ext cx="1785950" cy="785794"/>
            <a:chOff x="642910" y="6072206"/>
            <a:chExt cx="1785950" cy="785794"/>
          </a:xfrm>
        </p:grpSpPr>
        <p:sp>
          <p:nvSpPr>
            <p:cNvPr id="4" name="Блок-схема: процесс 3"/>
            <p:cNvSpPr/>
            <p:nvPr/>
          </p:nvSpPr>
          <p:spPr>
            <a:xfrm>
              <a:off x="642910" y="6072206"/>
              <a:ext cx="1357322" cy="57150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785786" y="6572248"/>
              <a:ext cx="285752" cy="2857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928794" y="6572248"/>
              <a:ext cx="285752" cy="2857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000232" y="6143644"/>
              <a:ext cx="357190" cy="4286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14546" y="6215082"/>
              <a:ext cx="214314" cy="2143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 стрелкой 9"/>
          <p:cNvCxnSpPr>
            <a:stCxn id="3" idx="3"/>
          </p:cNvCxnSpPr>
          <p:nvPr/>
        </p:nvCxnSpPr>
        <p:spPr>
          <a:xfrm rot="5400000" flipH="1" flipV="1">
            <a:off x="3364491" y="3036901"/>
            <a:ext cx="28003" cy="6673293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</p:cNvCxnSpPr>
          <p:nvPr/>
        </p:nvCxnSpPr>
        <p:spPr>
          <a:xfrm rot="5400000" flipH="1" flipV="1">
            <a:off x="934806" y="678654"/>
            <a:ext cx="4815935" cy="6601855"/>
          </a:xfrm>
          <a:prstGeom prst="straightConnector1">
            <a:avLst/>
          </a:prstGeom>
          <a:ln w="1016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393405" y="3893347"/>
            <a:ext cx="4572032" cy="714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8926" y="585789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8 км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414338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км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8082" y="-52322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? км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2176 L 0.56285 -0.5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2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8519E-6 L 0.58282 5.18519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3559 0.525 " pathEditMode="relative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0599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Решаем  по учебнику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задачу </a:t>
            </a:r>
            <a:r>
              <a:rPr lang="ru-RU" sz="5400" b="1" dirty="0" smtClean="0">
                <a:solidFill>
                  <a:srgbClr val="002060"/>
                </a:solidFill>
              </a:rPr>
              <a:t>№</a:t>
            </a:r>
            <a:r>
              <a:rPr lang="en-US" sz="5400" b="1" dirty="0" smtClean="0">
                <a:solidFill>
                  <a:srgbClr val="002060"/>
                </a:solidFill>
              </a:rPr>
              <a:t>  494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( стр. </a:t>
            </a:r>
            <a:r>
              <a:rPr lang="ru-RU" sz="5400" b="1" dirty="0" smtClean="0">
                <a:solidFill>
                  <a:srgbClr val="002060"/>
                </a:solidFill>
              </a:rPr>
              <a:t>133</a:t>
            </a:r>
            <a:r>
              <a:rPr lang="ru-RU" sz="4400" b="1" dirty="0" smtClean="0">
                <a:solidFill>
                  <a:srgbClr val="002060"/>
                </a:solidFill>
              </a:rPr>
              <a:t>)  </a:t>
            </a:r>
          </a:p>
          <a:p>
            <a:pPr algn="ctr"/>
            <a:endParaRPr lang="ru-RU" dirty="0"/>
          </a:p>
        </p:txBody>
      </p:sp>
      <p:pic>
        <p:nvPicPr>
          <p:cNvPr id="4" name="Picture 5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97343"/>
            <a:ext cx="2646968" cy="276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054749"/>
          </a:xfrm>
        </p:spPr>
        <p:txBody>
          <a:bodyPr/>
          <a:lstStyle/>
          <a:p>
            <a:pPr algn="ctr">
              <a:buNone/>
            </a:pPr>
            <a:endParaRPr lang="ru-RU" sz="5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>
                <a:solidFill>
                  <a:srgbClr val="002060"/>
                </a:solidFill>
              </a:rPr>
              <a:t>Геометрия владеет  двумя сокровищами: одно из них – это </a:t>
            </a:r>
            <a:r>
              <a:rPr lang="ru-RU" sz="5400" b="1" i="1" dirty="0">
                <a:solidFill>
                  <a:srgbClr val="7030A0"/>
                </a:solidFill>
              </a:rPr>
              <a:t>теорема </a:t>
            </a:r>
            <a:r>
              <a:rPr lang="ru-RU" sz="5400" b="1" i="1" dirty="0" smtClean="0">
                <a:solidFill>
                  <a:srgbClr val="7030A0"/>
                </a:solidFill>
              </a:rPr>
              <a:t>Пифагора</a:t>
            </a:r>
            <a:r>
              <a:rPr lang="ru-RU" sz="5400" b="1" i="1" dirty="0">
                <a:solidFill>
                  <a:srgbClr val="002060"/>
                </a:solidFill>
              </a:rPr>
              <a:t>».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Иоганн Кеплер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yle174"/>
          <p:cNvPicPr>
            <a:picLocks noChangeAspect="1" noChangeArrowheads="1" noCrop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1428728" y="1142984"/>
            <a:ext cx="6143668" cy="4991731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85982" y="-1500222"/>
            <a:ext cx="2149687" cy="127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2643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Полянка </a:t>
            </a:r>
          </a:p>
          <a:p>
            <a:pPr algn="ctr"/>
            <a:r>
              <a:rPr lang="ru-RU" sz="4800" b="1" dirty="0" smtClean="0"/>
              <a:t>Здоровья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0955 -0.00348 0.01719 -0.00973 0.02673 -0.01482 C 0.03298 -0.025 0.03923 -0.02755 0.04583 -0.03449 C 0.14653 -0.0301 0.12795 -0.06274 0.175 -0.01482 C 0.18298 0.0074 0.19201 0.02222 0.20017 0.04398 C 0.20451 0.05532 0.20625 0.07222 0.21094 0.0787 C 0.21684 0.11365 0.2092 0.07176 0.21823 0.10833 C 0.22083 0.11921 0.22292 0.13171 0.22552 0.14259 C 0.22639 0.15393 0.22743 0.16481 0.22795 0.17615 C 0.2283 0.18101 0.22951 0.23634 0.23038 0.24467 C 0.23229 0.26412 0.23489 0.26412 0.23767 0.27939 C 0.23871 0.28518 0.23854 0.29467 0.2401 0.29907 C 0.24375 0.31088 0.24878 0.31736 0.2533 0.32338 C 0.27465 0.38796 0.31667 0.35138 0.3342 0.35301 C 0.33542 0.35439 0.33663 0.35648 0.33785 0.35787 C 0.33976 0.35995 0.34305 0.35486 0.34392 0.36273 C 0.34878 0.40717 0.34045 0.40138 0.33542 0.4118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ome-edu.ru/user/f/00000012/kursy/anonsy/Image/Pifagor_for_Borovkov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404813"/>
            <a:ext cx="4033838" cy="6121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57752" y="3857628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200" b="1" i="0" dirty="0">
                <a:solidFill>
                  <a:srgbClr val="94244C"/>
                </a:solidFill>
                <a:latin typeface="Times New Roman" pitchFamily="18" charset="0"/>
              </a:rPr>
              <a:t>(580 - 500 г. до н.э.)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1571612"/>
            <a:ext cx="50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Пифагор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95288" y="206057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519113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Picture 8" descr="pifago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3934189" cy="58579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357166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Дабы познать науки, Пифагор много путешествовал,  в одной из греческих колоний Южной Италии в городе Кротоне он организовал кружок молодежи из представителей аристократии, куда принимались с большими церемониями после долгих испытаний. Каждый вступающий отрекался от своего имущества и давал клятву хранить в тайне учения основателя. Так возникла  знаменитая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«Пифагорейская школа».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ythago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046417"/>
            <a:ext cx="2525930" cy="35258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Пифагорейцы занимались математикой, философией, естественными науками. Ими было сделано много важных открытий в арифметике и геометрии.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2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Однако, в школе существовал Декрет, по которому авторство всех математических работ приписывалось Пифагору.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Сохранить0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854600" cy="33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1142984"/>
            <a:ext cx="34290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Пентаграмма </a:t>
            </a:r>
            <a:r>
              <a:rPr lang="ru-RU" sz="3200" b="1" i="1" dirty="0" smtClean="0">
                <a:solidFill>
                  <a:srgbClr val="0033CC"/>
                </a:solidFill>
              </a:rPr>
              <a:t>– это звездчатый пятиугольник, который образован диагоналями правильного пятиугольника. 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2910" y="1428736"/>
            <a:ext cx="4535487" cy="4321175"/>
            <a:chOff x="1565" y="1162"/>
            <a:chExt cx="2857" cy="272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65" y="1162"/>
              <a:ext cx="2857" cy="2722"/>
              <a:chOff x="1565" y="1162"/>
              <a:chExt cx="2857" cy="2722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1565" y="1162"/>
                <a:ext cx="2857" cy="2722"/>
              </a:xfrm>
              <a:prstGeom prst="ellipse">
                <a:avLst/>
              </a:prstGeom>
              <a:solidFill>
                <a:srgbClr val="92D050"/>
              </a:solidFill>
              <a:ln w="63500">
                <a:gradFill flip="none" rotWithShape="1">
                  <a:gsLst>
                    <a:gs pos="0">
                      <a:srgbClr val="FFFF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1655" y="1162"/>
                <a:ext cx="2677" cy="2450"/>
              </a:xfrm>
              <a:prstGeom prst="pentagon">
                <a:avLst/>
              </a:prstGeom>
              <a:solidFill>
                <a:srgbClr val="92D050"/>
              </a:solidFill>
              <a:ln w="63500">
                <a:gradFill flip="none" rotWithShape="1">
                  <a:gsLst>
                    <a:gs pos="0">
                      <a:srgbClr val="FFFF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2150" y="1162"/>
              <a:ext cx="862" cy="2450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971" y="1162"/>
              <a:ext cx="862" cy="2450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655" y="2115"/>
              <a:ext cx="2677" cy="0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655" y="2115"/>
              <a:ext cx="2178" cy="1497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154" y="2115"/>
              <a:ext cx="2178" cy="1497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Вид пятиконечной звезды имеют цветы, морские звезды и многие другие создания природы.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53250" name="Picture 2" descr="Шиповник коричне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1857388" cy="291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Лапчатка гуси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6517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Виш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500330" cy="23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Морская звез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00438"/>
            <a:ext cx="2571768" cy="2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и документы\Ирина\Коллекция картинок (Microsoft)\j039812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843196" cy="3071834"/>
          </a:xfrm>
          <a:prstGeom prst="rect">
            <a:avLst/>
          </a:prstGeom>
          <a:noFill/>
        </p:spPr>
      </p:pic>
      <p:pic>
        <p:nvPicPr>
          <p:cNvPr id="5" name="Picture 5" descr="551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766" y="1571612"/>
            <a:ext cx="5488302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50017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«Штурмуем»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286256"/>
            <a:ext cx="4370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Крепость Формул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857916" cy="100012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друга!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BOOK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232025" cy="249078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857364"/>
          <a:ext cx="83582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6861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</a:tr>
              <a:tr h="109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20см</a:t>
                      </a:r>
                      <a:r>
                        <a:rPr lang="ru-RU" sz="4000" b="1" baseline="300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30см</a:t>
                      </a:r>
                      <a:r>
                        <a:rPr lang="ru-RU" sz="4000" b="1" baseline="300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14678" y="928670"/>
            <a:ext cx="2656496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вариант</a:t>
            </a:r>
            <a:endParaRPr lang="ru-RU" sz="4400" b="1" dirty="0">
              <a:solidFill>
                <a:srgbClr val="0033CC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8358245" cy="202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71216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</a:tr>
              <a:tr h="930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36см</a:t>
                      </a:r>
                      <a:r>
                        <a:rPr lang="ru-RU" sz="4000" b="1" baseline="300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64см</a:t>
                      </a:r>
                      <a:r>
                        <a:rPr lang="ru-RU" sz="4000" b="1" baseline="300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00364" y="3786190"/>
            <a:ext cx="3017173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II  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вариант</a:t>
            </a:r>
            <a:endParaRPr lang="ru-RU" sz="4400" b="1" dirty="0">
              <a:solidFill>
                <a:srgbClr val="0033CC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86446" y="214290"/>
            <a:ext cx="3143272" cy="2143140"/>
            <a:chOff x="6429388" y="5500702"/>
            <a:chExt cx="2500330" cy="19288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29388" y="5572140"/>
              <a:ext cx="2428892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J:\Ирина\Коллекция картинок (Microsoft)\Все картинки\j043489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2034" y="5715016"/>
              <a:ext cx="1317684" cy="1713887"/>
            </a:xfrm>
            <a:prstGeom prst="rect">
              <a:avLst/>
            </a:prstGeom>
            <a:noFill/>
          </p:spPr>
        </p:pic>
        <p:pic>
          <p:nvPicPr>
            <p:cNvPr id="9" name="Picture 3" descr="J:\Ирина\Коллекция картинок (Microsoft)\Все картинки\j043488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0826" y="5786454"/>
              <a:ext cx="1500182" cy="164305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572264" y="550070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Город Мастеров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5" descr="треугол"/>
          <p:cNvPicPr>
            <a:picLocks noChangeAspect="1" noChangeArrowheads="1"/>
          </p:cNvPicPr>
          <p:nvPr/>
        </p:nvPicPr>
        <p:blipFill>
          <a:blip r:embed="rId4"/>
          <a:srcRect l="2843" t="3445" r="2362" b="3496"/>
          <a:stretch>
            <a:fillRect/>
          </a:stretch>
        </p:blipFill>
        <p:spPr bwMode="auto">
          <a:xfrm>
            <a:off x="214282" y="3143248"/>
            <a:ext cx="3870372" cy="33089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Ещё землемеры Древнего Египта для построения прямого угла использовали веревку, разделенную узлами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12 равных частей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32" descr="мальч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2814"/>
            <a:ext cx="3714776" cy="27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1714488"/>
            <a:ext cx="89374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 решить задачи :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54, 55         № 495  ( б , в)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№  515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Старинную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задачу 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см. рис.)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osk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1816086" cy="242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b="1" u="sng" dirty="0" smtClean="0">
                <a:solidFill>
                  <a:srgbClr val="00B050"/>
                </a:solidFill>
              </a:rPr>
              <a:t>Закончите предложение:</a:t>
            </a:r>
            <a:endParaRPr lang="ru-RU" sz="5300" b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714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Прямоугольным треугольником называется треугольник, у которого один из углов равен   ____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8429652" y="-1071594"/>
            <a:ext cx="1024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90°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415 0.7844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1928802"/>
            <a:ext cx="421301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урок!</a:t>
            </a:r>
            <a:endParaRPr lang="ru-RU" sz="80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G:\Мои документы\Ирина\Коллекция картинок (Microsoft)\j043577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785950" cy="3884442"/>
          </a:xfrm>
          <a:prstGeom prst="rect">
            <a:avLst/>
          </a:prstGeom>
          <a:noFill/>
        </p:spPr>
      </p:pic>
      <p:pic>
        <p:nvPicPr>
          <p:cNvPr id="1028" name="Picture 4" descr="G:\Мои документы\Ирина\Коллекция картинок (Microsoft)\j043584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8802" y="2285992"/>
            <a:ext cx="1891217" cy="422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Стороны треугольника, образующие прямой угол, называются _________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800" b="1" u="sng" dirty="0" smtClean="0">
                <a:solidFill>
                  <a:srgbClr val="00B050"/>
                </a:solidFill>
              </a:rPr>
              <a:t>Закончите предложение:</a:t>
            </a:r>
            <a:endParaRPr lang="ru-RU" sz="4800" b="1" u="sng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7768" y="-830997"/>
            <a:ext cx="2716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катетами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6233 0.6969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840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Сторона  треугольника, лежащая против прямого угла, называется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____________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8604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Закончите </a:t>
            </a:r>
            <a:r>
              <a:rPr lang="ru-RU" sz="4800" b="1" u="sng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предложе</a:t>
            </a:r>
            <a:r>
              <a:rPr kumimoji="0" lang="ru-RU" sz="4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ние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-928717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гипотенузой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33975 0.7953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840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В прямоугольном треугольнике квадрат гипотенузы равен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____________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8604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Закончите предложение: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-928718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сумме квадратов катетов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4931 L -0.2658 0.7997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840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Сформулированное выше предложение носит название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____________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769441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Теорема Пифагора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5784" y="-769441"/>
            <a:ext cx="29289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c² = a² + b²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-0.09393 0.660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7014 0.86759 " pathEditMode="relative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3929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Если в треугольнике квадрат </a:t>
            </a:r>
            <a:r>
              <a:rPr lang="ru-RU" sz="4800" b="1" dirty="0" smtClean="0">
                <a:solidFill>
                  <a:srgbClr val="7030A0"/>
                </a:solidFill>
              </a:rPr>
              <a:t>одной </a:t>
            </a:r>
            <a:r>
              <a:rPr lang="ru-RU" sz="4800" b="1" dirty="0" smtClean="0">
                <a:solidFill>
                  <a:srgbClr val="7030A0"/>
                </a:solidFill>
              </a:rPr>
              <a:t>стороны равен сумме квадратов двух других сторон , то такой треугольник –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____________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8604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Закончите предложение: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-1593899"/>
            <a:ext cx="4635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прямоугольный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6754 0.9766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285720" y="2500306"/>
            <a:ext cx="1000133" cy="1000132"/>
          </a:xfrm>
          <a:prstGeom prst="triangle">
            <a:avLst>
              <a:gd name="adj" fmla="val 425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  </a:t>
            </a:r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0" y="1928802"/>
            <a:ext cx="1428728" cy="500066"/>
          </a:xfrm>
          <a:prstGeom prst="parallelogram">
            <a:avLst>
              <a:gd name="adj" fmla="val 52950"/>
            </a:avLst>
          </a:prstGeom>
          <a:solidFill>
            <a:srgbClr val="0660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r>
              <a:rPr lang="ru-RU" dirty="0"/>
              <a:t>   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285720" y="1071546"/>
            <a:ext cx="857256" cy="50006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      </a:t>
            </a:r>
          </a:p>
          <a:p>
            <a:r>
              <a:rPr lang="ru-RU" dirty="0"/>
              <a:t>      </a:t>
            </a:r>
          </a:p>
        </p:txBody>
      </p:sp>
      <p:sp>
        <p:nvSpPr>
          <p:cNvPr id="250887" name="AutoShape 7"/>
          <p:cNvSpPr>
            <a:spLocks noChangeArrowheads="1"/>
          </p:cNvSpPr>
          <p:nvPr/>
        </p:nvSpPr>
        <p:spPr bwMode="auto">
          <a:xfrm rot="3782100">
            <a:off x="450029" y="3896162"/>
            <a:ext cx="874132" cy="1545881"/>
          </a:xfrm>
          <a:prstGeom prst="diamond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428596" y="3571876"/>
            <a:ext cx="714380" cy="642942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r>
              <a:rPr lang="ru-RU" dirty="0"/>
              <a:t>     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285720" y="5214950"/>
            <a:ext cx="1071603" cy="571504"/>
          </a:xfrm>
          <a:prstGeom prst="trapezoid">
            <a:avLst/>
          </a:prstGeom>
          <a:solidFill>
            <a:srgbClr val="942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2571744"/>
            <a:ext cx="257176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1 </a:t>
            </a:r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endParaRPr lang="en-US" sz="1000" b="1" baseline="-25000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1142984"/>
            <a:ext cx="25717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3429000"/>
            <a:ext cx="26432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4214818"/>
            <a:ext cx="26432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1857364"/>
            <a:ext cx="25717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42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Проведите линии так, чтобы соответствие между фигурой и формулой вычисления её площади было верным</a:t>
            </a:r>
            <a:endParaRPr lang="ru-RU" sz="24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5857892"/>
            <a:ext cx="25717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=½</a:t>
            </a:r>
            <a:r>
              <a:rPr lang="ru-RU" sz="3200" b="1" dirty="0" smtClean="0">
                <a:solidFill>
                  <a:srgbClr val="002060"/>
                </a:solidFill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r>
              <a:rPr lang="ru-RU" sz="3200" b="1" dirty="0" smtClean="0">
                <a:solidFill>
                  <a:srgbClr val="002060"/>
                </a:solidFill>
              </a:rPr>
              <a:t> +</a:t>
            </a:r>
            <a:r>
              <a:rPr lang="en-US" sz="3200" b="1" dirty="0" smtClean="0">
                <a:solidFill>
                  <a:srgbClr val="002060"/>
                </a:solidFill>
              </a:rPr>
              <a:t>b)h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428596" y="5786454"/>
            <a:ext cx="642942" cy="107157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929322" y="5000636"/>
            <a:ext cx="26432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½ a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250886" idx="3"/>
            <a:endCxn id="11" idx="1"/>
          </p:cNvCxnSpPr>
          <p:nvPr/>
        </p:nvCxnSpPr>
        <p:spPr>
          <a:xfrm>
            <a:off x="1142976" y="1321580"/>
            <a:ext cx="4786346" cy="2399808"/>
          </a:xfrm>
          <a:prstGeom prst="straightConnector1">
            <a:avLst/>
          </a:prstGeom>
          <a:ln w="889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0885" idx="2"/>
            <a:endCxn id="13" idx="1"/>
          </p:cNvCxnSpPr>
          <p:nvPr/>
        </p:nvCxnSpPr>
        <p:spPr>
          <a:xfrm flipV="1">
            <a:off x="1296336" y="2149752"/>
            <a:ext cx="4632986" cy="29083"/>
          </a:xfrm>
          <a:prstGeom prst="straightConnector1">
            <a:avLst/>
          </a:prstGeom>
          <a:ln w="889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50884" idx="5"/>
            <a:endCxn id="12" idx="1"/>
          </p:cNvCxnSpPr>
          <p:nvPr/>
        </p:nvCxnSpPr>
        <p:spPr>
          <a:xfrm>
            <a:off x="998590" y="3000372"/>
            <a:ext cx="4930732" cy="1506834"/>
          </a:xfrm>
          <a:prstGeom prst="straightConnector1">
            <a:avLst/>
          </a:prstGeom>
          <a:ln w="889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50888" idx="3"/>
            <a:endCxn id="9" idx="1"/>
          </p:cNvCxnSpPr>
          <p:nvPr/>
        </p:nvCxnSpPr>
        <p:spPr>
          <a:xfrm flipV="1">
            <a:off x="1142976" y="1435372"/>
            <a:ext cx="4786346" cy="2457975"/>
          </a:xfrm>
          <a:prstGeom prst="straightConnector1">
            <a:avLst/>
          </a:prstGeom>
          <a:ln w="889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" idx="1"/>
          </p:cNvCxnSpPr>
          <p:nvPr/>
        </p:nvCxnSpPr>
        <p:spPr>
          <a:xfrm flipV="1">
            <a:off x="1285852" y="2941076"/>
            <a:ext cx="4643470" cy="1773808"/>
          </a:xfrm>
          <a:prstGeom prst="straightConnector1">
            <a:avLst/>
          </a:prstGeom>
          <a:ln w="889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3"/>
            <a:endCxn id="14" idx="1"/>
          </p:cNvCxnSpPr>
          <p:nvPr/>
        </p:nvCxnSpPr>
        <p:spPr>
          <a:xfrm>
            <a:off x="1285885" y="5500702"/>
            <a:ext cx="4714875" cy="649578"/>
          </a:xfrm>
          <a:prstGeom prst="straightConnector1">
            <a:avLst/>
          </a:prstGeom>
          <a:ln w="88900">
            <a:solidFill>
              <a:srgbClr val="94244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7" idx="1"/>
          </p:cNvCxnSpPr>
          <p:nvPr/>
        </p:nvCxnSpPr>
        <p:spPr>
          <a:xfrm flipV="1">
            <a:off x="1214414" y="5293024"/>
            <a:ext cx="4714908" cy="1064934"/>
          </a:xfrm>
          <a:prstGeom prst="straightConnector1">
            <a:avLst/>
          </a:prstGeom>
          <a:ln w="8890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142976" y="6500834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496</Words>
  <PresentationFormat>Экран (4:3)</PresentationFormat>
  <Paragraphs>136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 Закончите предложение:</vt:lpstr>
      <vt:lpstr> Закончите предложение: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Проверь друга!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82</cp:revision>
  <dcterms:modified xsi:type="dcterms:W3CDTF">2009-12-16T19:28:55Z</dcterms:modified>
</cp:coreProperties>
</file>