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30"/>
  </p:notesMasterIdLst>
  <p:sldIdLst>
    <p:sldId id="283" r:id="rId2"/>
    <p:sldId id="256" r:id="rId3"/>
    <p:sldId id="259" r:id="rId4"/>
    <p:sldId id="260" r:id="rId5"/>
    <p:sldId id="261" r:id="rId6"/>
    <p:sldId id="262" r:id="rId7"/>
    <p:sldId id="263" r:id="rId8"/>
    <p:sldId id="270" r:id="rId9"/>
    <p:sldId id="269" r:id="rId10"/>
    <p:sldId id="264" r:id="rId11"/>
    <p:sldId id="265" r:id="rId12"/>
    <p:sldId id="266" r:id="rId13"/>
    <p:sldId id="267" r:id="rId14"/>
    <p:sldId id="268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7" r:id="rId28"/>
    <p:sldId id="28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127" autoAdjust="0"/>
    <p:restoredTop sz="94660"/>
  </p:normalViewPr>
  <p:slideViewPr>
    <p:cSldViewPr>
      <p:cViewPr varScale="1">
        <p:scale>
          <a:sx n="68" d="100"/>
          <a:sy n="68" d="100"/>
        </p:scale>
        <p:origin x="-2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09104-A141-4064-9519-8233C120219B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ED023-4BF6-497F-9CBD-1493E7DBCD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Шевцова В.Ю.</a:t>
            </a: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учитель математики высшей кв. категории.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Заринская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СОШ им. М.А.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Аверина</a:t>
            </a:r>
            <a:r>
              <a:rPr lang="ru-RU" sz="120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ED023-4BF6-497F-9CBD-1493E7DBCD8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13E0B06-4572-48FA-9EEC-A96001657C5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FBE0583-BD52-4ACD-B506-B3DD959C61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3;&#1080;&#1082;&#1086;&#1083;&#1072;&#1081;\Desktop\&#1064;&#1077;&#1074;&#1094;&#1086;&#1074;&#1072;%20&#1042;.&#1070;\117.%20&#1055;&#1088;&#1077;&#1076;&#1084;&#1077;&#1090;%20&#1089;&#1090;&#1077;&#1088;&#1077;&#1086;&#1084;&#1077;&#1090;&#1088;&#1080;&#1080;.avi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3;&#1080;&#1082;&#1086;&#1083;&#1072;&#1081;\Desktop\&#1064;&#1077;&#1074;&#1094;&#1086;&#1074;&#1072;%20&#1042;.&#1070;\Vvedenie.av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3;&#1080;&#1082;&#1086;&#1083;&#1072;&#1081;\Desktop\&#1064;&#1077;&#1074;&#1094;&#1086;&#1074;&#1072;%20&#1042;.&#1070;\1_naxileny%20paralelepipied.avi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7" Type="http://schemas.openxmlformats.org/officeDocument/2006/relationships/slide" Target="slide26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5.xml"/><Relationship Id="rId5" Type="http://schemas.openxmlformats.org/officeDocument/2006/relationships/slide" Target="slide24.xml"/><Relationship Id="rId4" Type="http://schemas.openxmlformats.org/officeDocument/2006/relationships/slide" Target="slide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71480"/>
            <a:ext cx="7772400" cy="1829761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4200" b="1" dirty="0" smtClean="0"/>
              <a:t>Шевцова В.Ю.</a:t>
            </a:r>
          </a:p>
          <a:p>
            <a:r>
              <a:rPr lang="ru-RU" b="1" dirty="0" smtClean="0"/>
              <a:t>Учитель математики</a:t>
            </a:r>
          </a:p>
          <a:p>
            <a:r>
              <a:rPr lang="ru-RU" b="1" dirty="0" smtClean="0"/>
              <a:t>МБОУ «</a:t>
            </a:r>
            <a:r>
              <a:rPr lang="ru-RU" b="1" dirty="0" err="1" smtClean="0"/>
              <a:t>Заринская</a:t>
            </a:r>
            <a:r>
              <a:rPr lang="ru-RU" b="1" dirty="0" smtClean="0"/>
              <a:t> СОШ</a:t>
            </a:r>
          </a:p>
          <a:p>
            <a:r>
              <a:rPr lang="ru-RU" b="1" dirty="0" smtClean="0"/>
              <a:t> им. М.А. </a:t>
            </a:r>
            <a:r>
              <a:rPr lang="ru-RU" b="1" dirty="0" err="1" smtClean="0"/>
              <a:t>Аверина</a:t>
            </a:r>
            <a:r>
              <a:rPr lang="ru-RU" b="1" dirty="0" smtClean="0"/>
              <a:t>»</a:t>
            </a:r>
          </a:p>
          <a:p>
            <a:r>
              <a:rPr lang="ru-RU" b="1" dirty="0" smtClean="0"/>
              <a:t>2012 г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428604"/>
            <a:ext cx="7786742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i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Использование информационно-коммуникационных технологий на уроках математики</a:t>
            </a:r>
            <a:endParaRPr lang="ru-RU" sz="3600" b="1" i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9"/>
          <p:cNvGrpSpPr>
            <a:grpSpLocks/>
          </p:cNvGrpSpPr>
          <p:nvPr/>
        </p:nvGrpSpPr>
        <p:grpSpPr bwMode="auto">
          <a:xfrm>
            <a:off x="165100" y="3289300"/>
            <a:ext cx="3937000" cy="3162300"/>
            <a:chOff x="104" y="2080"/>
            <a:chExt cx="2480" cy="1992"/>
          </a:xfrm>
        </p:grpSpPr>
        <p:sp>
          <p:nvSpPr>
            <p:cNvPr id="2151" name="Line 90"/>
            <p:cNvSpPr>
              <a:spLocks noChangeShapeType="1"/>
            </p:cNvSpPr>
            <p:nvPr/>
          </p:nvSpPr>
          <p:spPr bwMode="auto">
            <a:xfrm>
              <a:off x="2576" y="2088"/>
              <a:ext cx="8" cy="19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2" name="Line 91"/>
            <p:cNvSpPr>
              <a:spLocks noChangeShapeType="1"/>
            </p:cNvSpPr>
            <p:nvPr/>
          </p:nvSpPr>
          <p:spPr bwMode="auto">
            <a:xfrm flipV="1">
              <a:off x="104" y="2080"/>
              <a:ext cx="1864" cy="1256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11163" y="785813"/>
            <a:ext cx="7346950" cy="608012"/>
            <a:chOff x="203" y="471"/>
            <a:chExt cx="4628" cy="383"/>
          </a:xfrm>
        </p:grpSpPr>
        <p:sp>
          <p:nvSpPr>
            <p:cNvPr id="66563" name="Text Box 3"/>
            <p:cNvSpPr txBox="1">
              <a:spLocks noChangeArrowheads="1"/>
            </p:cNvSpPr>
            <p:nvPr/>
          </p:nvSpPr>
          <p:spPr bwMode="auto">
            <a:xfrm>
              <a:off x="240" y="527"/>
              <a:ext cx="268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«стереос» - объёмный</a:t>
              </a:r>
            </a:p>
          </p:txBody>
        </p:sp>
        <p:sp>
          <p:nvSpPr>
            <p:cNvPr id="2149" name="WordArt 4"/>
            <p:cNvSpPr>
              <a:spLocks noChangeArrowheads="1" noChangeShapeType="1" noTextEdit="1"/>
            </p:cNvSpPr>
            <p:nvPr/>
          </p:nvSpPr>
          <p:spPr bwMode="auto">
            <a:xfrm>
              <a:off x="203" y="471"/>
              <a:ext cx="1370" cy="137"/>
            </a:xfrm>
            <a:prstGeom prst="rect">
              <a:avLst/>
            </a:prstGeom>
          </p:spPr>
          <p:txBody>
            <a:bodyPr vert="wordArtVert"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 fontAlgn="auto"/>
              <a:r>
                <a:rPr lang="ru-RU" sz="36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{</a:t>
              </a:r>
            </a:p>
          </p:txBody>
        </p:sp>
        <p:sp>
          <p:nvSpPr>
            <p:cNvPr id="66565" name="Text Box 5"/>
            <p:cNvSpPr txBox="1">
              <a:spLocks noChangeArrowheads="1"/>
            </p:cNvSpPr>
            <p:nvPr/>
          </p:nvSpPr>
          <p:spPr bwMode="auto">
            <a:xfrm>
              <a:off x="3017" y="527"/>
              <a:ext cx="181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Греческий язык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654050" y="3492500"/>
            <a:ext cx="8489950" cy="3086100"/>
            <a:chOff x="333" y="2240"/>
            <a:chExt cx="5348" cy="1944"/>
          </a:xfrm>
        </p:grpSpPr>
        <p:sp>
          <p:nvSpPr>
            <p:cNvPr id="2134" name="AutoShape 9"/>
            <p:cNvSpPr>
              <a:spLocks noChangeArrowheads="1"/>
            </p:cNvSpPr>
            <p:nvPr/>
          </p:nvSpPr>
          <p:spPr bwMode="auto">
            <a:xfrm rot="8620115">
              <a:off x="3958" y="2268"/>
              <a:ext cx="1197" cy="935"/>
            </a:xfrm>
            <a:custGeom>
              <a:avLst/>
              <a:gdLst>
                <a:gd name="T0" fmla="*/ 1197 w 21600"/>
                <a:gd name="T1" fmla="*/ 468 h 21600"/>
                <a:gd name="T2" fmla="*/ 599 w 21600"/>
                <a:gd name="T3" fmla="*/ 935 h 21600"/>
                <a:gd name="T4" fmla="*/ 0 w 21600"/>
                <a:gd name="T5" fmla="*/ 468 h 21600"/>
                <a:gd name="T6" fmla="*/ 599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805 w 21600"/>
                <a:gd name="T13" fmla="*/ 1802 h 21600"/>
                <a:gd name="T14" fmla="*/ 19795 w 21600"/>
                <a:gd name="T15" fmla="*/ 19798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6D6D">
                    <a:alpha val="57999"/>
                  </a:srgbClr>
                </a:gs>
                <a:gs pos="100000">
                  <a:srgbClr val="FFE4E4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333" y="2425"/>
              <a:ext cx="967" cy="767"/>
              <a:chOff x="333" y="2425"/>
              <a:chExt cx="967" cy="767"/>
            </a:xfrm>
          </p:grpSpPr>
          <p:sp>
            <p:nvSpPr>
              <p:cNvPr id="2143" name="Oval 11"/>
              <p:cNvSpPr>
                <a:spLocks noChangeArrowheads="1"/>
              </p:cNvSpPr>
              <p:nvPr/>
            </p:nvSpPr>
            <p:spPr bwMode="auto">
              <a:xfrm rot="-6496672">
                <a:off x="334" y="3048"/>
                <a:ext cx="120" cy="121"/>
              </a:xfrm>
              <a:prstGeom prst="ellipse">
                <a:avLst/>
              </a:prstGeom>
              <a:solidFill>
                <a:srgbClr val="0000CC"/>
              </a:solidFill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44" name="Oval 12"/>
              <p:cNvSpPr>
                <a:spLocks noChangeArrowheads="1"/>
              </p:cNvSpPr>
              <p:nvPr/>
            </p:nvSpPr>
            <p:spPr bwMode="auto">
              <a:xfrm rot="-6496672">
                <a:off x="701" y="3131"/>
                <a:ext cx="60" cy="6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45" name="Oval 13"/>
              <p:cNvSpPr>
                <a:spLocks noChangeArrowheads="1"/>
              </p:cNvSpPr>
              <p:nvPr/>
            </p:nvSpPr>
            <p:spPr bwMode="auto">
              <a:xfrm rot="-6496672">
                <a:off x="1239" y="2842"/>
                <a:ext cx="60" cy="6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46" name="Oval 14"/>
              <p:cNvSpPr>
                <a:spLocks noChangeArrowheads="1"/>
              </p:cNvSpPr>
              <p:nvPr/>
            </p:nvSpPr>
            <p:spPr bwMode="auto">
              <a:xfrm rot="-6496672">
                <a:off x="842" y="2424"/>
                <a:ext cx="60" cy="62"/>
              </a:xfrm>
              <a:prstGeom prst="ellipse">
                <a:avLst/>
              </a:prstGeom>
              <a:solidFill>
                <a:srgbClr val="0000CC"/>
              </a:solidFill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47" name="Oval 15"/>
              <p:cNvSpPr>
                <a:spLocks noChangeArrowheads="1"/>
              </p:cNvSpPr>
              <p:nvPr/>
            </p:nvSpPr>
            <p:spPr bwMode="auto">
              <a:xfrm rot="-6496672">
                <a:off x="993" y="2505"/>
                <a:ext cx="60" cy="62"/>
              </a:xfrm>
              <a:prstGeom prst="ellipse">
                <a:avLst/>
              </a:prstGeom>
              <a:solidFill>
                <a:srgbClr val="0000CC"/>
              </a:solidFill>
              <a:ln w="9525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136" name="Line 16"/>
            <p:cNvSpPr>
              <a:spLocks noChangeShapeType="1"/>
            </p:cNvSpPr>
            <p:nvPr/>
          </p:nvSpPr>
          <p:spPr bwMode="auto">
            <a:xfrm flipV="1">
              <a:off x="1768" y="2320"/>
              <a:ext cx="1696" cy="92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7" name="Line 17"/>
            <p:cNvSpPr>
              <a:spLocks noChangeShapeType="1"/>
            </p:cNvSpPr>
            <p:nvPr/>
          </p:nvSpPr>
          <p:spPr bwMode="auto">
            <a:xfrm>
              <a:off x="1936" y="2672"/>
              <a:ext cx="1368" cy="92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38" name="Line 18"/>
            <p:cNvSpPr>
              <a:spLocks noChangeShapeType="1"/>
            </p:cNvSpPr>
            <p:nvPr/>
          </p:nvSpPr>
          <p:spPr bwMode="auto">
            <a:xfrm flipV="1">
              <a:off x="1960" y="2864"/>
              <a:ext cx="1576" cy="864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579" name="AutoShape 19"/>
            <p:cNvSpPr>
              <a:spLocks noChangeArrowheads="1"/>
            </p:cNvSpPr>
            <p:nvPr/>
          </p:nvSpPr>
          <p:spPr bwMode="auto">
            <a:xfrm>
              <a:off x="4248" y="2240"/>
              <a:ext cx="1152" cy="1944"/>
            </a:xfrm>
            <a:prstGeom prst="parallelogram">
              <a:avLst>
                <a:gd name="adj" fmla="val 25000"/>
              </a:avLst>
            </a:prstGeom>
            <a:gradFill rotWithShape="1">
              <a:gsLst>
                <a:gs pos="0">
                  <a:srgbClr val="0000CC">
                    <a:alpha val="17999"/>
                  </a:srgbClr>
                </a:gs>
                <a:gs pos="50000">
                  <a:srgbClr val="0000CC">
                    <a:gamma/>
                    <a:tint val="16078"/>
                    <a:invGamma/>
                  </a:srgbClr>
                </a:gs>
                <a:gs pos="100000">
                  <a:srgbClr val="0000CC">
                    <a:alpha val="17999"/>
                  </a:srgbClr>
                </a:gs>
              </a:gsLst>
              <a:lin ang="18900000" scaled="1"/>
            </a:gra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42" name="AutoShape 20"/>
            <p:cNvSpPr>
              <a:spLocks noChangeArrowheads="1"/>
            </p:cNvSpPr>
            <p:nvPr/>
          </p:nvSpPr>
          <p:spPr bwMode="auto">
            <a:xfrm rot="-2179885">
              <a:off x="4484" y="3034"/>
              <a:ext cx="1197" cy="843"/>
            </a:xfrm>
            <a:prstGeom prst="flowChartDocument">
              <a:avLst/>
            </a:prstGeom>
            <a:gradFill rotWithShape="1">
              <a:gsLst>
                <a:gs pos="0">
                  <a:srgbClr val="FF6D6D">
                    <a:alpha val="57999"/>
                  </a:srgbClr>
                </a:gs>
                <a:gs pos="100000">
                  <a:srgbClr val="FFE4E4"/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57" name="WordArt 21"/>
          <p:cNvSpPr>
            <a:spLocks noChangeArrowheads="1" noChangeShapeType="1" noTextEdit="1"/>
          </p:cNvSpPr>
          <p:nvPr/>
        </p:nvSpPr>
        <p:spPr bwMode="auto">
          <a:xfrm>
            <a:off x="419100" y="149225"/>
            <a:ext cx="4678363" cy="736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3300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Стереометрия -</a:t>
            </a:r>
          </a:p>
        </p:txBody>
      </p: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884238" y="241300"/>
            <a:ext cx="7431087" cy="1433513"/>
            <a:chOff x="557" y="168"/>
            <a:chExt cx="4681" cy="903"/>
          </a:xfrm>
        </p:grpSpPr>
        <p:sp>
          <p:nvSpPr>
            <p:cNvPr id="2132" name="Text Box 23"/>
            <p:cNvSpPr txBox="1">
              <a:spLocks noChangeArrowheads="1"/>
            </p:cNvSpPr>
            <p:nvPr/>
          </p:nvSpPr>
          <p:spPr bwMode="auto">
            <a:xfrm>
              <a:off x="557" y="475"/>
              <a:ext cx="4681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latin typeface="Tahoma" pitchFamily="34" charset="0"/>
                </a:rPr>
                <a:t>геометрии, изучающий свойства фигур в пространстве.</a:t>
              </a:r>
              <a:r>
                <a:rPr lang="ru-RU" sz="2400">
                  <a:latin typeface="Tahoma" pitchFamily="34" charset="0"/>
                </a:rPr>
                <a:t> </a:t>
              </a:r>
            </a:p>
          </p:txBody>
        </p:sp>
        <p:sp>
          <p:nvSpPr>
            <p:cNvPr id="2133" name="Rectangle 24"/>
            <p:cNvSpPr>
              <a:spLocks noChangeArrowheads="1"/>
            </p:cNvSpPr>
            <p:nvPr/>
          </p:nvSpPr>
          <p:spPr bwMode="auto">
            <a:xfrm>
              <a:off x="3346" y="168"/>
              <a:ext cx="17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 b="1">
                  <a:latin typeface="Tahoma" pitchFamily="34" charset="0"/>
                </a:rPr>
                <a:t>это подраздел</a:t>
              </a:r>
            </a:p>
          </p:txBody>
        </p:sp>
      </p:grpSp>
      <p:sp>
        <p:nvSpPr>
          <p:cNvPr id="66585" name="WordArt 25"/>
          <p:cNvSpPr>
            <a:spLocks noChangeArrowheads="1" noChangeShapeType="1" noTextEdit="1"/>
          </p:cNvSpPr>
          <p:nvPr/>
        </p:nvSpPr>
        <p:spPr bwMode="auto">
          <a:xfrm>
            <a:off x="874713" y="1676400"/>
            <a:ext cx="7272337" cy="96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Простейшие фигуры</a:t>
            </a:r>
          </a:p>
        </p:txBody>
      </p:sp>
      <p:sp>
        <p:nvSpPr>
          <p:cNvPr id="66586" name="Text Box 26"/>
          <p:cNvSpPr txBox="1">
            <a:spLocks noChangeArrowheads="1"/>
          </p:cNvSpPr>
          <p:nvPr/>
        </p:nvSpPr>
        <p:spPr bwMode="auto">
          <a:xfrm>
            <a:off x="736600" y="2613025"/>
            <a:ext cx="1581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Точки</a:t>
            </a:r>
          </a:p>
        </p:txBody>
      </p:sp>
      <p:sp>
        <p:nvSpPr>
          <p:cNvPr id="66587" name="Text Box 27"/>
          <p:cNvSpPr txBox="1">
            <a:spLocks noChangeArrowheads="1"/>
          </p:cNvSpPr>
          <p:nvPr/>
        </p:nvSpPr>
        <p:spPr bwMode="auto">
          <a:xfrm>
            <a:off x="3492500" y="2562225"/>
            <a:ext cx="1746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Прямые</a:t>
            </a:r>
          </a:p>
        </p:txBody>
      </p:sp>
      <p:sp>
        <p:nvSpPr>
          <p:cNvPr id="66588" name="Text Box 28"/>
          <p:cNvSpPr txBox="1">
            <a:spLocks noChangeArrowheads="1"/>
          </p:cNvSpPr>
          <p:nvPr/>
        </p:nvSpPr>
        <p:spPr bwMode="auto">
          <a:xfrm>
            <a:off x="6616700" y="2549525"/>
            <a:ext cx="218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>
                <a:solidFill>
                  <a:srgbClr val="33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Плоскости</a:t>
            </a:r>
          </a:p>
        </p:txBody>
      </p:sp>
      <p:sp>
        <p:nvSpPr>
          <p:cNvPr id="66610" name="WordArt 50"/>
          <p:cNvSpPr>
            <a:spLocks noChangeArrowheads="1" noChangeShapeType="1" noTextEdit="1"/>
          </p:cNvSpPr>
          <p:nvPr/>
        </p:nvSpPr>
        <p:spPr bwMode="auto">
          <a:xfrm>
            <a:off x="233363" y="1587500"/>
            <a:ext cx="8682037" cy="1041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Обозначение   Изображение</a:t>
            </a:r>
          </a:p>
        </p:txBody>
      </p:sp>
      <p:grpSp>
        <p:nvGrpSpPr>
          <p:cNvPr id="7" name="Group 51"/>
          <p:cNvGrpSpPr>
            <a:grpSpLocks/>
          </p:cNvGrpSpPr>
          <p:nvPr/>
        </p:nvGrpSpPr>
        <p:grpSpPr bwMode="auto">
          <a:xfrm>
            <a:off x="576263" y="3844925"/>
            <a:ext cx="8280400" cy="2193925"/>
            <a:chOff x="363" y="2422"/>
            <a:chExt cx="5216" cy="1382"/>
          </a:xfrm>
        </p:grpSpPr>
        <p:sp>
          <p:nvSpPr>
            <p:cNvPr id="2121" name="Line 52"/>
            <p:cNvSpPr>
              <a:spLocks noChangeShapeType="1"/>
            </p:cNvSpPr>
            <p:nvPr/>
          </p:nvSpPr>
          <p:spPr bwMode="auto">
            <a:xfrm flipV="1">
              <a:off x="1695" y="2616"/>
              <a:ext cx="1696" cy="928"/>
            </a:xfrm>
            <a:prstGeom prst="line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22" name="Line 53"/>
            <p:cNvSpPr>
              <a:spLocks noChangeShapeType="1"/>
            </p:cNvSpPr>
            <p:nvPr/>
          </p:nvSpPr>
          <p:spPr bwMode="auto">
            <a:xfrm>
              <a:off x="2015" y="2672"/>
              <a:ext cx="1368" cy="920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6614" name="AutoShape 54"/>
            <p:cNvSpPr>
              <a:spLocks noChangeArrowheads="1"/>
            </p:cNvSpPr>
            <p:nvPr/>
          </p:nvSpPr>
          <p:spPr bwMode="auto">
            <a:xfrm rot="4806081">
              <a:off x="4031" y="2256"/>
              <a:ext cx="1152" cy="1944"/>
            </a:xfrm>
            <a:prstGeom prst="parallelogram">
              <a:avLst>
                <a:gd name="adj" fmla="val 25000"/>
              </a:avLst>
            </a:prstGeom>
            <a:gradFill rotWithShape="1">
              <a:gsLst>
                <a:gs pos="0">
                  <a:srgbClr val="0000CC">
                    <a:alpha val="17999"/>
                  </a:srgbClr>
                </a:gs>
                <a:gs pos="50000">
                  <a:srgbClr val="0000CC">
                    <a:gamma/>
                    <a:tint val="16078"/>
                    <a:invGamma/>
                  </a:srgbClr>
                </a:gs>
                <a:gs pos="100000">
                  <a:srgbClr val="0000CC">
                    <a:alpha val="17999"/>
                  </a:srgbClr>
                </a:gs>
              </a:gsLst>
              <a:lin ang="18900000" scaled="1"/>
            </a:gradFill>
            <a:ln w="9525">
              <a:solidFill>
                <a:srgbClr val="0000CC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26" name="Oval 55"/>
            <p:cNvSpPr>
              <a:spLocks noChangeArrowheads="1"/>
            </p:cNvSpPr>
            <p:nvPr/>
          </p:nvSpPr>
          <p:spPr bwMode="auto">
            <a:xfrm rot="-1018477">
              <a:off x="4296" y="2569"/>
              <a:ext cx="109" cy="106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7" name="Oval 56"/>
            <p:cNvSpPr>
              <a:spLocks noChangeArrowheads="1"/>
            </p:cNvSpPr>
            <p:nvPr/>
          </p:nvSpPr>
          <p:spPr bwMode="auto">
            <a:xfrm rot="-1018477">
              <a:off x="4005" y="3250"/>
              <a:ext cx="55" cy="55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8" name="Oval 57"/>
            <p:cNvSpPr>
              <a:spLocks noChangeArrowheads="1"/>
            </p:cNvSpPr>
            <p:nvPr/>
          </p:nvSpPr>
          <p:spPr bwMode="auto">
            <a:xfrm rot="-1018477">
              <a:off x="2551" y="2422"/>
              <a:ext cx="54" cy="54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9" name="Oval 58"/>
            <p:cNvSpPr>
              <a:spLocks noChangeArrowheads="1"/>
            </p:cNvSpPr>
            <p:nvPr/>
          </p:nvSpPr>
          <p:spPr bwMode="auto">
            <a:xfrm rot="-1018477">
              <a:off x="2533" y="2996"/>
              <a:ext cx="109" cy="106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0" name="Oval 59"/>
            <p:cNvSpPr>
              <a:spLocks noChangeArrowheads="1"/>
            </p:cNvSpPr>
            <p:nvPr/>
          </p:nvSpPr>
          <p:spPr bwMode="auto">
            <a:xfrm rot="-1018477">
              <a:off x="1067" y="2596"/>
              <a:ext cx="110" cy="106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31" name="Oval 60"/>
            <p:cNvSpPr>
              <a:spLocks noChangeArrowheads="1"/>
            </p:cNvSpPr>
            <p:nvPr/>
          </p:nvSpPr>
          <p:spPr bwMode="auto">
            <a:xfrm rot="-1018477">
              <a:off x="363" y="3076"/>
              <a:ext cx="110" cy="106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8" name="Group 68"/>
          <p:cNvGrpSpPr>
            <a:grpSpLocks/>
          </p:cNvGrpSpPr>
          <p:nvPr/>
        </p:nvGrpSpPr>
        <p:grpSpPr bwMode="auto">
          <a:xfrm>
            <a:off x="200025" y="3460750"/>
            <a:ext cx="6565900" cy="1785938"/>
            <a:chOff x="126" y="2180"/>
            <a:chExt cx="4136" cy="1125"/>
          </a:xfrm>
        </p:grpSpPr>
        <p:sp>
          <p:nvSpPr>
            <p:cNvPr id="66629" name="Text Box 69"/>
            <p:cNvSpPr txBox="1">
              <a:spLocks noChangeArrowheads="1"/>
            </p:cNvSpPr>
            <p:nvPr/>
          </p:nvSpPr>
          <p:spPr bwMode="auto">
            <a:xfrm>
              <a:off x="886" y="2180"/>
              <a:ext cx="29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320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rPr>
                <a:t>М</a:t>
              </a:r>
            </a:p>
          </p:txBody>
        </p:sp>
        <p:sp>
          <p:nvSpPr>
            <p:cNvPr id="66630" name="Text Box 70"/>
            <p:cNvSpPr txBox="1">
              <a:spLocks noChangeArrowheads="1"/>
            </p:cNvSpPr>
            <p:nvPr/>
          </p:nvSpPr>
          <p:spPr bwMode="auto">
            <a:xfrm>
              <a:off x="2638" y="2196"/>
              <a:ext cx="29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rPr>
                <a:t>N</a:t>
              </a:r>
              <a:endParaRPr lang="ru-RU" sz="32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66631" name="Text Box 71"/>
            <p:cNvSpPr txBox="1">
              <a:spLocks noChangeArrowheads="1"/>
            </p:cNvSpPr>
            <p:nvPr/>
          </p:nvSpPr>
          <p:spPr bwMode="auto">
            <a:xfrm>
              <a:off x="126" y="2676"/>
              <a:ext cx="29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rPr>
                <a:t>C</a:t>
              </a:r>
              <a:endParaRPr lang="ru-RU" sz="32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66632" name="Text Box 72"/>
            <p:cNvSpPr txBox="1">
              <a:spLocks noChangeArrowheads="1"/>
            </p:cNvSpPr>
            <p:nvPr/>
          </p:nvSpPr>
          <p:spPr bwMode="auto">
            <a:xfrm>
              <a:off x="2718" y="2892"/>
              <a:ext cx="29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rPr>
                <a:t>P</a:t>
              </a:r>
              <a:endParaRPr lang="ru-RU" sz="32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66633" name="Text Box 73"/>
            <p:cNvSpPr txBox="1">
              <a:spLocks noChangeArrowheads="1"/>
            </p:cNvSpPr>
            <p:nvPr/>
          </p:nvSpPr>
          <p:spPr bwMode="auto">
            <a:xfrm>
              <a:off x="3966" y="2284"/>
              <a:ext cx="29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rPr>
                <a:t>D</a:t>
              </a:r>
              <a:endParaRPr lang="ru-RU" sz="32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66634" name="Text Box 74"/>
            <p:cNvSpPr txBox="1">
              <a:spLocks noChangeArrowheads="1"/>
            </p:cNvSpPr>
            <p:nvPr/>
          </p:nvSpPr>
          <p:spPr bwMode="auto">
            <a:xfrm>
              <a:off x="3654" y="2940"/>
              <a:ext cx="29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rPr>
                <a:t>G</a:t>
              </a:r>
              <a:endParaRPr lang="ru-RU" sz="32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</p:grpSp>
      <p:grpSp>
        <p:nvGrpSpPr>
          <p:cNvPr id="9" name="Group 84"/>
          <p:cNvGrpSpPr>
            <a:grpSpLocks/>
          </p:cNvGrpSpPr>
          <p:nvPr/>
        </p:nvGrpSpPr>
        <p:grpSpPr bwMode="auto">
          <a:xfrm>
            <a:off x="566738" y="3803650"/>
            <a:ext cx="7875587" cy="1835150"/>
            <a:chOff x="357" y="2396"/>
            <a:chExt cx="4961" cy="1156"/>
          </a:xfrm>
        </p:grpSpPr>
        <p:sp>
          <p:nvSpPr>
            <p:cNvPr id="66645" name="Text Box 85"/>
            <p:cNvSpPr txBox="1">
              <a:spLocks noChangeArrowheads="1"/>
            </p:cNvSpPr>
            <p:nvPr/>
          </p:nvSpPr>
          <p:spPr bwMode="auto">
            <a:xfrm rot="-2054930">
              <a:off x="357" y="2562"/>
              <a:ext cx="194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320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rPr>
                <a:t>Прямая </a:t>
              </a:r>
              <a:r>
                <a:rPr lang="en-US" sz="320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rPr>
                <a:t>CM</a:t>
              </a:r>
              <a:endParaRPr lang="ru-RU" sz="32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66646" name="Text Box 86"/>
            <p:cNvSpPr txBox="1">
              <a:spLocks noChangeArrowheads="1"/>
            </p:cNvSpPr>
            <p:nvPr/>
          </p:nvSpPr>
          <p:spPr bwMode="auto">
            <a:xfrm rot="1842690">
              <a:off x="2038" y="2396"/>
              <a:ext cx="29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rPr>
                <a:t>b</a:t>
              </a:r>
              <a:endParaRPr lang="ru-RU" sz="32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66647" name="Text Box 87"/>
            <p:cNvSpPr txBox="1">
              <a:spLocks noChangeArrowheads="1"/>
            </p:cNvSpPr>
            <p:nvPr/>
          </p:nvSpPr>
          <p:spPr bwMode="auto">
            <a:xfrm rot="-1979863">
              <a:off x="1520" y="3187"/>
              <a:ext cx="35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rPr>
                <a:t>m</a:t>
              </a:r>
              <a:endParaRPr lang="ru-RU" sz="32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66648" name="Text Box 88"/>
            <p:cNvSpPr txBox="1">
              <a:spLocks noChangeArrowheads="1"/>
            </p:cNvSpPr>
            <p:nvPr/>
          </p:nvSpPr>
          <p:spPr bwMode="auto">
            <a:xfrm rot="-150189">
              <a:off x="4960" y="2771"/>
              <a:ext cx="35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rPr>
                <a:t>p</a:t>
              </a:r>
              <a:endParaRPr lang="ru-RU" sz="32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</p:grpSp>
      <p:grpSp>
        <p:nvGrpSpPr>
          <p:cNvPr id="10" name="Group 92"/>
          <p:cNvGrpSpPr>
            <a:grpSpLocks/>
          </p:cNvGrpSpPr>
          <p:nvPr/>
        </p:nvGrpSpPr>
        <p:grpSpPr bwMode="auto">
          <a:xfrm>
            <a:off x="5702300" y="3441700"/>
            <a:ext cx="2971800" cy="3251200"/>
            <a:chOff x="3592" y="2168"/>
            <a:chExt cx="1872" cy="2048"/>
          </a:xfrm>
        </p:grpSpPr>
        <p:grpSp>
          <p:nvGrpSpPr>
            <p:cNvPr id="11" name="Group 93"/>
            <p:cNvGrpSpPr>
              <a:grpSpLocks/>
            </p:cNvGrpSpPr>
            <p:nvPr/>
          </p:nvGrpSpPr>
          <p:grpSpPr bwMode="auto">
            <a:xfrm>
              <a:off x="3592" y="2168"/>
              <a:ext cx="968" cy="2048"/>
              <a:chOff x="3592" y="2168"/>
              <a:chExt cx="968" cy="2048"/>
            </a:xfrm>
          </p:grpSpPr>
          <p:sp>
            <p:nvSpPr>
              <p:cNvPr id="2107" name="Line 94"/>
              <p:cNvSpPr>
                <a:spLocks noChangeShapeType="1"/>
              </p:cNvSpPr>
              <p:nvPr/>
            </p:nvSpPr>
            <p:spPr bwMode="auto">
              <a:xfrm flipH="1">
                <a:off x="4032" y="2168"/>
                <a:ext cx="528" cy="1120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8" name="Line 95"/>
              <p:cNvSpPr>
                <a:spLocks noChangeShapeType="1"/>
              </p:cNvSpPr>
              <p:nvPr/>
            </p:nvSpPr>
            <p:spPr bwMode="auto">
              <a:xfrm flipH="1">
                <a:off x="4048" y="2672"/>
                <a:ext cx="272" cy="576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09" name="Line 96"/>
              <p:cNvSpPr>
                <a:spLocks noChangeShapeType="1"/>
              </p:cNvSpPr>
              <p:nvPr/>
            </p:nvSpPr>
            <p:spPr bwMode="auto">
              <a:xfrm flipH="1">
                <a:off x="3752" y="3304"/>
                <a:ext cx="272" cy="576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10" name="Line 97"/>
              <p:cNvSpPr>
                <a:spLocks noChangeShapeType="1"/>
              </p:cNvSpPr>
              <p:nvPr/>
            </p:nvSpPr>
            <p:spPr bwMode="auto">
              <a:xfrm flipH="1">
                <a:off x="3592" y="3640"/>
                <a:ext cx="272" cy="576"/>
              </a:xfrm>
              <a:prstGeom prst="line">
                <a:avLst/>
              </a:prstGeom>
              <a:noFill/>
              <a:ln w="38100">
                <a:solidFill>
                  <a:srgbClr val="0000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106" name="Line 98"/>
            <p:cNvSpPr>
              <a:spLocks noChangeShapeType="1"/>
            </p:cNvSpPr>
            <p:nvPr/>
          </p:nvSpPr>
          <p:spPr bwMode="auto">
            <a:xfrm flipV="1">
              <a:off x="3824" y="3104"/>
              <a:ext cx="1640" cy="192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" name="Group 99"/>
          <p:cNvGrpSpPr>
            <a:grpSpLocks/>
          </p:cNvGrpSpPr>
          <p:nvPr/>
        </p:nvGrpSpPr>
        <p:grpSpPr bwMode="auto">
          <a:xfrm>
            <a:off x="736600" y="3790950"/>
            <a:ext cx="7810500" cy="1835150"/>
            <a:chOff x="464" y="2388"/>
            <a:chExt cx="4920" cy="1156"/>
          </a:xfrm>
        </p:grpSpPr>
        <p:sp>
          <p:nvSpPr>
            <p:cNvPr id="2103" name="AutoShape 100"/>
            <p:cNvSpPr>
              <a:spLocks noChangeArrowheads="1"/>
            </p:cNvSpPr>
            <p:nvPr/>
          </p:nvSpPr>
          <p:spPr bwMode="auto">
            <a:xfrm rot="5042939">
              <a:off x="843" y="2009"/>
              <a:ext cx="1118" cy="1875"/>
            </a:xfrm>
            <a:prstGeom prst="parallelogram">
              <a:avLst>
                <a:gd name="adj" fmla="val 25000"/>
              </a:avLst>
            </a:prstGeom>
            <a:gradFill rotWithShape="1">
              <a:gsLst>
                <a:gs pos="0">
                  <a:srgbClr val="008000">
                    <a:alpha val="12000"/>
                  </a:srgbClr>
                </a:gs>
                <a:gs pos="100000">
                  <a:srgbClr val="A7D3A7"/>
                </a:gs>
              </a:gsLst>
              <a:lin ang="540000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4" name="Freeform 101"/>
            <p:cNvSpPr>
              <a:spLocks/>
            </p:cNvSpPr>
            <p:nvPr/>
          </p:nvSpPr>
          <p:spPr bwMode="auto">
            <a:xfrm>
              <a:off x="3083" y="2453"/>
              <a:ext cx="2301" cy="1091"/>
            </a:xfrm>
            <a:custGeom>
              <a:avLst/>
              <a:gdLst>
                <a:gd name="T0" fmla="*/ 2541 w 2597"/>
                <a:gd name="T1" fmla="*/ 542 h 1363"/>
                <a:gd name="T2" fmla="*/ 2310 w 2597"/>
                <a:gd name="T3" fmla="*/ 776 h 1363"/>
                <a:gd name="T4" fmla="*/ 1920 w 2597"/>
                <a:gd name="T5" fmla="*/ 1047 h 1363"/>
                <a:gd name="T6" fmla="*/ 1623 w 2597"/>
                <a:gd name="T7" fmla="*/ 1219 h 1363"/>
                <a:gd name="T8" fmla="*/ 1409 w 2597"/>
                <a:gd name="T9" fmla="*/ 1284 h 1363"/>
                <a:gd name="T10" fmla="*/ 1028 w 2597"/>
                <a:gd name="T11" fmla="*/ 1347 h 1363"/>
                <a:gd name="T12" fmla="*/ 500 w 2597"/>
                <a:gd name="T13" fmla="*/ 1360 h 1363"/>
                <a:gd name="T14" fmla="*/ 270 w 2597"/>
                <a:gd name="T15" fmla="*/ 1209 h 1363"/>
                <a:gd name="T16" fmla="*/ 140 w 2597"/>
                <a:gd name="T17" fmla="*/ 982 h 1363"/>
                <a:gd name="T18" fmla="*/ 71 w 2597"/>
                <a:gd name="T19" fmla="*/ 833 h 1363"/>
                <a:gd name="T20" fmla="*/ 6 w 2597"/>
                <a:gd name="T21" fmla="*/ 611 h 1363"/>
                <a:gd name="T22" fmla="*/ 60 w 2597"/>
                <a:gd name="T23" fmla="*/ 361 h 1363"/>
                <a:gd name="T24" fmla="*/ 314 w 2597"/>
                <a:gd name="T25" fmla="*/ 118 h 1363"/>
                <a:gd name="T26" fmla="*/ 631 w 2597"/>
                <a:gd name="T27" fmla="*/ 18 h 1363"/>
                <a:gd name="T28" fmla="*/ 951 w 2597"/>
                <a:gd name="T29" fmla="*/ 13 h 1363"/>
                <a:gd name="T30" fmla="*/ 1266 w 2597"/>
                <a:gd name="T31" fmla="*/ 96 h 1363"/>
                <a:gd name="T32" fmla="*/ 1884 w 2597"/>
                <a:gd name="T33" fmla="*/ 128 h 1363"/>
                <a:gd name="T34" fmla="*/ 2261 w 2597"/>
                <a:gd name="T35" fmla="*/ 67 h 1363"/>
                <a:gd name="T36" fmla="*/ 2541 w 2597"/>
                <a:gd name="T37" fmla="*/ 195 h 1363"/>
                <a:gd name="T38" fmla="*/ 2541 w 2597"/>
                <a:gd name="T39" fmla="*/ 542 h 136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597"/>
                <a:gd name="T61" fmla="*/ 0 h 1363"/>
                <a:gd name="T62" fmla="*/ 2597 w 2597"/>
                <a:gd name="T63" fmla="*/ 1363 h 136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597" h="1363">
                  <a:moveTo>
                    <a:pt x="2541" y="542"/>
                  </a:moveTo>
                  <a:cubicBezTo>
                    <a:pt x="2506" y="585"/>
                    <a:pt x="2358" y="738"/>
                    <a:pt x="2310" y="776"/>
                  </a:cubicBezTo>
                  <a:cubicBezTo>
                    <a:pt x="2216" y="848"/>
                    <a:pt x="2035" y="974"/>
                    <a:pt x="1920" y="1047"/>
                  </a:cubicBezTo>
                  <a:cubicBezTo>
                    <a:pt x="1855" y="1090"/>
                    <a:pt x="1709" y="1180"/>
                    <a:pt x="1623" y="1219"/>
                  </a:cubicBezTo>
                  <a:cubicBezTo>
                    <a:pt x="1547" y="1248"/>
                    <a:pt x="1492" y="1272"/>
                    <a:pt x="1409" y="1284"/>
                  </a:cubicBezTo>
                  <a:cubicBezTo>
                    <a:pt x="1295" y="1334"/>
                    <a:pt x="1147" y="1337"/>
                    <a:pt x="1028" y="1347"/>
                  </a:cubicBezTo>
                  <a:cubicBezTo>
                    <a:pt x="852" y="1351"/>
                    <a:pt x="676" y="1363"/>
                    <a:pt x="500" y="1360"/>
                  </a:cubicBezTo>
                  <a:cubicBezTo>
                    <a:pt x="374" y="1337"/>
                    <a:pt x="316" y="1247"/>
                    <a:pt x="270" y="1209"/>
                  </a:cubicBezTo>
                  <a:cubicBezTo>
                    <a:pt x="210" y="1146"/>
                    <a:pt x="174" y="1045"/>
                    <a:pt x="140" y="982"/>
                  </a:cubicBezTo>
                  <a:cubicBezTo>
                    <a:pt x="116" y="933"/>
                    <a:pt x="103" y="878"/>
                    <a:pt x="71" y="833"/>
                  </a:cubicBezTo>
                  <a:cubicBezTo>
                    <a:pt x="48" y="770"/>
                    <a:pt x="8" y="690"/>
                    <a:pt x="6" y="611"/>
                  </a:cubicBezTo>
                  <a:cubicBezTo>
                    <a:pt x="0" y="558"/>
                    <a:pt x="20" y="411"/>
                    <a:pt x="60" y="361"/>
                  </a:cubicBezTo>
                  <a:cubicBezTo>
                    <a:pt x="112" y="278"/>
                    <a:pt x="235" y="172"/>
                    <a:pt x="314" y="118"/>
                  </a:cubicBezTo>
                  <a:cubicBezTo>
                    <a:pt x="413" y="66"/>
                    <a:pt x="524" y="35"/>
                    <a:pt x="631" y="18"/>
                  </a:cubicBezTo>
                  <a:cubicBezTo>
                    <a:pt x="737" y="0"/>
                    <a:pt x="866" y="7"/>
                    <a:pt x="951" y="13"/>
                  </a:cubicBezTo>
                  <a:cubicBezTo>
                    <a:pt x="1056" y="26"/>
                    <a:pt x="1165" y="67"/>
                    <a:pt x="1266" y="96"/>
                  </a:cubicBezTo>
                  <a:cubicBezTo>
                    <a:pt x="1422" y="115"/>
                    <a:pt x="1719" y="141"/>
                    <a:pt x="1884" y="128"/>
                  </a:cubicBezTo>
                  <a:cubicBezTo>
                    <a:pt x="1947" y="123"/>
                    <a:pt x="2198" y="73"/>
                    <a:pt x="2261" y="67"/>
                  </a:cubicBezTo>
                  <a:cubicBezTo>
                    <a:pt x="2386" y="81"/>
                    <a:pt x="2494" y="108"/>
                    <a:pt x="2541" y="195"/>
                  </a:cubicBezTo>
                  <a:cubicBezTo>
                    <a:pt x="2597" y="307"/>
                    <a:pt x="2592" y="433"/>
                    <a:pt x="2541" y="54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DADA">
                    <a:alpha val="85001"/>
                  </a:srgbClr>
                </a:gs>
                <a:gs pos="100000">
                  <a:srgbClr val="FF6D6D">
                    <a:alpha val="75998"/>
                  </a:srgbClr>
                </a:gs>
              </a:gsLst>
              <a:lin ang="18900000" scaled="1"/>
            </a:gradFill>
            <a:ln w="9525">
              <a:solidFill>
                <a:srgbClr val="CC33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" name="Group 102"/>
          <p:cNvGrpSpPr>
            <a:grpSpLocks/>
          </p:cNvGrpSpPr>
          <p:nvPr/>
        </p:nvGrpSpPr>
        <p:grpSpPr bwMode="auto">
          <a:xfrm>
            <a:off x="758825" y="2578100"/>
            <a:ext cx="5862638" cy="2089150"/>
            <a:chOff x="478" y="1624"/>
            <a:chExt cx="3693" cy="1316"/>
          </a:xfrm>
        </p:grpSpPr>
        <p:sp>
          <p:nvSpPr>
            <p:cNvPr id="2100" name="Rectangle 103"/>
            <p:cNvSpPr>
              <a:spLocks noChangeArrowheads="1"/>
            </p:cNvSpPr>
            <p:nvPr/>
          </p:nvSpPr>
          <p:spPr bwMode="auto">
            <a:xfrm>
              <a:off x="3185" y="2633"/>
              <a:ext cx="261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ru-RU" sz="3200" b="1" i="1">
                  <a:solidFill>
                    <a:srgbClr val="000000"/>
                  </a:solidFill>
                  <a:latin typeface="Symbol" pitchFamily="18" charset="2"/>
                </a:rPr>
                <a:t>b</a:t>
              </a:r>
              <a:endParaRPr lang="ru-RU" b="1"/>
            </a:p>
          </p:txBody>
        </p:sp>
        <p:sp>
          <p:nvSpPr>
            <p:cNvPr id="2101" name="Rectangle 104"/>
            <p:cNvSpPr>
              <a:spLocks noChangeArrowheads="1"/>
            </p:cNvSpPr>
            <p:nvPr/>
          </p:nvSpPr>
          <p:spPr bwMode="auto">
            <a:xfrm>
              <a:off x="478" y="2416"/>
              <a:ext cx="20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4000" b="1" i="1">
                  <a:solidFill>
                    <a:srgbClr val="000000"/>
                  </a:solidFill>
                  <a:latin typeface="Symbol" pitchFamily="18" charset="2"/>
                </a:rPr>
                <a:t>a</a:t>
              </a:r>
              <a:endParaRPr lang="ru-RU" b="1"/>
            </a:p>
          </p:txBody>
        </p:sp>
        <p:sp>
          <p:nvSpPr>
            <p:cNvPr id="2102" name="Rectangle 105"/>
            <p:cNvSpPr>
              <a:spLocks noChangeArrowheads="1"/>
            </p:cNvSpPr>
            <p:nvPr/>
          </p:nvSpPr>
          <p:spPr bwMode="auto">
            <a:xfrm>
              <a:off x="3932" y="1624"/>
              <a:ext cx="239" cy="3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ru-RU" sz="4100" b="1" i="1">
                  <a:solidFill>
                    <a:srgbClr val="000000"/>
                  </a:solidFill>
                  <a:latin typeface="Symbol" pitchFamily="18" charset="2"/>
                </a:rPr>
                <a:t>g</a:t>
              </a:r>
              <a:endParaRPr lang="ru-RU" b="1"/>
            </a:p>
          </p:txBody>
        </p:sp>
      </p:grpSp>
      <p:grpSp>
        <p:nvGrpSpPr>
          <p:cNvPr id="14" name="Group 116"/>
          <p:cNvGrpSpPr>
            <a:grpSpLocks/>
          </p:cNvGrpSpPr>
          <p:nvPr/>
        </p:nvGrpSpPr>
        <p:grpSpPr bwMode="auto">
          <a:xfrm>
            <a:off x="19050" y="5702300"/>
            <a:ext cx="9124950" cy="1346200"/>
            <a:chOff x="83" y="3504"/>
            <a:chExt cx="5748" cy="848"/>
          </a:xfrm>
        </p:grpSpPr>
        <p:sp>
          <p:nvSpPr>
            <p:cNvPr id="2096" name="Rectangle 117"/>
            <p:cNvSpPr>
              <a:spLocks noChangeArrowheads="1"/>
            </p:cNvSpPr>
            <p:nvPr/>
          </p:nvSpPr>
          <p:spPr bwMode="auto">
            <a:xfrm>
              <a:off x="1282" y="3592"/>
              <a:ext cx="45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 b="1">
                  <a:latin typeface="Tahoma" pitchFamily="34" charset="0"/>
                </a:rPr>
                <a:t>Плоскость     проходит через точку </a:t>
              </a:r>
              <a:r>
                <a:rPr lang="en-US" sz="2800" b="1">
                  <a:latin typeface="Tahoma" pitchFamily="34" charset="0"/>
                </a:rPr>
                <a:t> </a:t>
              </a:r>
              <a:r>
                <a:rPr lang="en-US" sz="2800">
                  <a:solidFill>
                    <a:srgbClr val="CC0000"/>
                  </a:solidFill>
                  <a:latin typeface="Tahoma" pitchFamily="34" charset="0"/>
                </a:rPr>
                <a:t>M</a:t>
              </a:r>
              <a:r>
                <a:rPr lang="en-US" sz="2800">
                  <a:latin typeface="Tahoma" pitchFamily="34" charset="0"/>
                </a:rPr>
                <a:t>.</a:t>
              </a:r>
              <a:endParaRPr lang="ru-RU" sz="2800">
                <a:latin typeface="Tahoma" pitchFamily="34" charset="0"/>
              </a:endParaRPr>
            </a:p>
          </p:txBody>
        </p:sp>
        <p:graphicFrame>
          <p:nvGraphicFramePr>
            <p:cNvPr id="2052" name="Object 118"/>
            <p:cNvGraphicFramePr>
              <a:graphicFrameLocks noChangeAspect="1"/>
            </p:cNvGraphicFramePr>
            <p:nvPr/>
          </p:nvGraphicFramePr>
          <p:xfrm>
            <a:off x="92" y="3504"/>
            <a:ext cx="1100" cy="440"/>
          </p:xfrm>
          <a:graphic>
            <a:graphicData uri="http://schemas.openxmlformats.org/presentationml/2006/ole">
              <p:oleObj spid="_x0000_s1028" name="Формула" r:id="rId3" imgW="444240" imgH="177480" progId="Equation.3">
                <p:embed/>
              </p:oleObj>
            </a:graphicData>
          </a:graphic>
        </p:graphicFrame>
        <p:sp>
          <p:nvSpPr>
            <p:cNvPr id="2097" name="Rectangle 119"/>
            <p:cNvSpPr>
              <a:spLocks noChangeArrowheads="1"/>
            </p:cNvSpPr>
            <p:nvPr/>
          </p:nvSpPr>
          <p:spPr bwMode="auto">
            <a:xfrm>
              <a:off x="2558" y="3536"/>
              <a:ext cx="20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4000" b="1" i="1">
                  <a:solidFill>
                    <a:srgbClr val="CC0000"/>
                  </a:solidFill>
                  <a:latin typeface="Symbol" pitchFamily="18" charset="2"/>
                </a:rPr>
                <a:t>a</a:t>
              </a:r>
              <a:endParaRPr lang="ru-RU" b="1">
                <a:solidFill>
                  <a:srgbClr val="CC0000"/>
                </a:solidFill>
              </a:endParaRPr>
            </a:p>
          </p:txBody>
        </p:sp>
        <p:graphicFrame>
          <p:nvGraphicFramePr>
            <p:cNvPr id="2053" name="Object 120"/>
            <p:cNvGraphicFramePr>
              <a:graphicFrameLocks noChangeAspect="1"/>
            </p:cNvGraphicFramePr>
            <p:nvPr/>
          </p:nvGraphicFramePr>
          <p:xfrm>
            <a:off x="83" y="3849"/>
            <a:ext cx="974" cy="503"/>
          </p:xfrm>
          <a:graphic>
            <a:graphicData uri="http://schemas.openxmlformats.org/presentationml/2006/ole">
              <p:oleObj spid="_x0000_s1029" name="Формула" r:id="rId4" imgW="393480" imgH="203040" progId="Equation.3">
                <p:embed/>
              </p:oleObj>
            </a:graphicData>
          </a:graphic>
        </p:graphicFrame>
        <p:sp>
          <p:nvSpPr>
            <p:cNvPr id="2098" name="Rectangle 121"/>
            <p:cNvSpPr>
              <a:spLocks noChangeArrowheads="1"/>
            </p:cNvSpPr>
            <p:nvPr/>
          </p:nvSpPr>
          <p:spPr bwMode="auto">
            <a:xfrm>
              <a:off x="1274" y="3944"/>
              <a:ext cx="410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 b="1">
                  <a:latin typeface="Tahoma" pitchFamily="34" charset="0"/>
                </a:rPr>
                <a:t>Точка </a:t>
              </a:r>
              <a:r>
                <a:rPr lang="en-US" sz="2800">
                  <a:solidFill>
                    <a:srgbClr val="CC0000"/>
                  </a:solidFill>
                  <a:latin typeface="Tahoma" pitchFamily="34" charset="0"/>
                </a:rPr>
                <a:t>B</a:t>
              </a:r>
              <a:r>
                <a:rPr lang="en-US" sz="2800" b="1">
                  <a:latin typeface="Tahoma" pitchFamily="34" charset="0"/>
                </a:rPr>
                <a:t> </a:t>
              </a:r>
              <a:r>
                <a:rPr lang="ru-RU" sz="2800" b="1">
                  <a:latin typeface="Tahoma" pitchFamily="34" charset="0"/>
                </a:rPr>
                <a:t>не лежит в плоскости      </a:t>
              </a:r>
              <a:r>
                <a:rPr lang="en-US" sz="2800">
                  <a:latin typeface="Tahoma" pitchFamily="34" charset="0"/>
                </a:rPr>
                <a:t>.</a:t>
              </a:r>
              <a:endParaRPr lang="ru-RU" sz="2800">
                <a:latin typeface="Tahoma" pitchFamily="34" charset="0"/>
              </a:endParaRPr>
            </a:p>
          </p:txBody>
        </p:sp>
        <p:sp>
          <p:nvSpPr>
            <p:cNvPr id="2099" name="Rectangle 122"/>
            <p:cNvSpPr>
              <a:spLocks noChangeArrowheads="1"/>
            </p:cNvSpPr>
            <p:nvPr/>
          </p:nvSpPr>
          <p:spPr bwMode="auto">
            <a:xfrm>
              <a:off x="4809" y="3953"/>
              <a:ext cx="261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ru-RU" sz="3200" b="1" i="1">
                  <a:solidFill>
                    <a:srgbClr val="CC0000"/>
                  </a:solidFill>
                  <a:latin typeface="Symbol" pitchFamily="18" charset="2"/>
                </a:rPr>
                <a:t>b</a:t>
              </a:r>
              <a:endParaRPr lang="ru-RU" b="1">
                <a:solidFill>
                  <a:srgbClr val="CC0000"/>
                </a:solidFill>
              </a:endParaRPr>
            </a:p>
          </p:txBody>
        </p:sp>
      </p:grpSp>
      <p:grpSp>
        <p:nvGrpSpPr>
          <p:cNvPr id="15" name="Group 123"/>
          <p:cNvGrpSpPr>
            <a:grpSpLocks/>
          </p:cNvGrpSpPr>
          <p:nvPr/>
        </p:nvGrpSpPr>
        <p:grpSpPr bwMode="auto">
          <a:xfrm>
            <a:off x="762000" y="2997200"/>
            <a:ext cx="7604125" cy="2679700"/>
            <a:chOff x="480" y="1888"/>
            <a:chExt cx="4790" cy="1688"/>
          </a:xfrm>
        </p:grpSpPr>
        <p:sp>
          <p:nvSpPr>
            <p:cNvPr id="66684" name="Text Box 124"/>
            <p:cNvSpPr txBox="1">
              <a:spLocks noChangeArrowheads="1"/>
            </p:cNvSpPr>
            <p:nvPr/>
          </p:nvSpPr>
          <p:spPr bwMode="auto">
            <a:xfrm>
              <a:off x="1310" y="2140"/>
              <a:ext cx="29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rPr>
                <a:t>m</a:t>
              </a:r>
              <a:endParaRPr lang="ru-RU" sz="32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66685" name="Text Box 125"/>
            <p:cNvSpPr txBox="1">
              <a:spLocks noChangeArrowheads="1"/>
            </p:cNvSpPr>
            <p:nvPr/>
          </p:nvSpPr>
          <p:spPr bwMode="auto">
            <a:xfrm>
              <a:off x="1966" y="2748"/>
              <a:ext cx="29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rPr>
                <a:t>p</a:t>
              </a:r>
              <a:endParaRPr lang="ru-RU" sz="32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66686" name="Text Box 126"/>
            <p:cNvSpPr txBox="1">
              <a:spLocks noChangeArrowheads="1"/>
            </p:cNvSpPr>
            <p:nvPr/>
          </p:nvSpPr>
          <p:spPr bwMode="auto">
            <a:xfrm>
              <a:off x="4974" y="2476"/>
              <a:ext cx="29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rPr>
                <a:t>a</a:t>
              </a:r>
              <a:endParaRPr lang="ru-RU" sz="32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grpSp>
          <p:nvGrpSpPr>
            <p:cNvPr id="16" name="Group 127"/>
            <p:cNvGrpSpPr>
              <a:grpSpLocks/>
            </p:cNvGrpSpPr>
            <p:nvPr/>
          </p:nvGrpSpPr>
          <p:grpSpPr bwMode="auto">
            <a:xfrm>
              <a:off x="480" y="1888"/>
              <a:ext cx="1688" cy="1688"/>
              <a:chOff x="480" y="1888"/>
              <a:chExt cx="1688" cy="1688"/>
            </a:xfrm>
          </p:grpSpPr>
          <p:sp>
            <p:nvSpPr>
              <p:cNvPr id="2092" name="Line 128"/>
              <p:cNvSpPr>
                <a:spLocks noChangeShapeType="1"/>
              </p:cNvSpPr>
              <p:nvPr/>
            </p:nvSpPr>
            <p:spPr bwMode="auto">
              <a:xfrm flipH="1">
                <a:off x="1120" y="1888"/>
                <a:ext cx="1032" cy="105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3" name="Line 129"/>
              <p:cNvSpPr>
                <a:spLocks noChangeShapeType="1"/>
              </p:cNvSpPr>
              <p:nvPr/>
            </p:nvSpPr>
            <p:spPr bwMode="auto">
              <a:xfrm>
                <a:off x="576" y="2840"/>
                <a:ext cx="1592" cy="3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4" name="Line 130"/>
              <p:cNvSpPr>
                <a:spLocks noChangeShapeType="1"/>
              </p:cNvSpPr>
              <p:nvPr/>
            </p:nvSpPr>
            <p:spPr bwMode="auto">
              <a:xfrm flipH="1">
                <a:off x="728" y="2832"/>
                <a:ext cx="496" cy="5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95" name="Line 131"/>
              <p:cNvSpPr>
                <a:spLocks noChangeShapeType="1"/>
              </p:cNvSpPr>
              <p:nvPr/>
            </p:nvSpPr>
            <p:spPr bwMode="auto">
              <a:xfrm flipH="1">
                <a:off x="480" y="3328"/>
                <a:ext cx="264" cy="24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089" name="Line 132"/>
            <p:cNvSpPr>
              <a:spLocks noChangeShapeType="1"/>
            </p:cNvSpPr>
            <p:nvPr/>
          </p:nvSpPr>
          <p:spPr bwMode="auto">
            <a:xfrm flipH="1">
              <a:off x="3776" y="2080"/>
              <a:ext cx="1192" cy="10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0" name="Line 133"/>
            <p:cNvSpPr>
              <a:spLocks noChangeShapeType="1"/>
            </p:cNvSpPr>
            <p:nvPr/>
          </p:nvSpPr>
          <p:spPr bwMode="auto">
            <a:xfrm flipV="1">
              <a:off x="3256" y="2688"/>
              <a:ext cx="1688" cy="6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91" name="Line 134"/>
            <p:cNvSpPr>
              <a:spLocks noChangeShapeType="1"/>
            </p:cNvSpPr>
            <p:nvPr/>
          </p:nvSpPr>
          <p:spPr bwMode="auto">
            <a:xfrm flipH="1">
              <a:off x="3280" y="3112"/>
              <a:ext cx="496" cy="4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" name="Group 106"/>
          <p:cNvGrpSpPr>
            <a:grpSpLocks/>
          </p:cNvGrpSpPr>
          <p:nvPr/>
        </p:nvGrpSpPr>
        <p:grpSpPr bwMode="auto">
          <a:xfrm>
            <a:off x="1695450" y="3054350"/>
            <a:ext cx="5919788" cy="2065338"/>
            <a:chOff x="1068" y="1924"/>
            <a:chExt cx="3729" cy="1301"/>
          </a:xfrm>
        </p:grpSpPr>
        <p:sp>
          <p:nvSpPr>
            <p:cNvPr id="66667" name="Text Box 107"/>
            <p:cNvSpPr txBox="1">
              <a:spLocks noChangeArrowheads="1"/>
            </p:cNvSpPr>
            <p:nvPr/>
          </p:nvSpPr>
          <p:spPr bwMode="auto">
            <a:xfrm>
              <a:off x="1974" y="1924"/>
              <a:ext cx="29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rPr>
                <a:t>D</a:t>
              </a:r>
              <a:endParaRPr lang="ru-RU" sz="32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2078" name="Oval 108"/>
            <p:cNvSpPr>
              <a:spLocks noChangeArrowheads="1"/>
            </p:cNvSpPr>
            <p:nvPr/>
          </p:nvSpPr>
          <p:spPr bwMode="auto">
            <a:xfrm rot="-6496672">
              <a:off x="1069" y="2872"/>
              <a:ext cx="120" cy="121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9" name="Oval 109"/>
            <p:cNvSpPr>
              <a:spLocks noChangeArrowheads="1"/>
            </p:cNvSpPr>
            <p:nvPr/>
          </p:nvSpPr>
          <p:spPr bwMode="auto">
            <a:xfrm rot="-6496672">
              <a:off x="1773" y="2160"/>
              <a:ext cx="120" cy="12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0" name="Oval 110"/>
            <p:cNvSpPr>
              <a:spLocks noChangeArrowheads="1"/>
            </p:cNvSpPr>
            <p:nvPr/>
          </p:nvSpPr>
          <p:spPr bwMode="auto">
            <a:xfrm rot="-6496672">
              <a:off x="3749" y="3040"/>
              <a:ext cx="120" cy="121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1" name="Oval 111"/>
            <p:cNvSpPr>
              <a:spLocks noChangeArrowheads="1"/>
            </p:cNvSpPr>
            <p:nvPr/>
          </p:nvSpPr>
          <p:spPr bwMode="auto">
            <a:xfrm rot="-6496672">
              <a:off x="4677" y="2208"/>
              <a:ext cx="120" cy="121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rgbClr val="0000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6672" name="Text Box 112"/>
            <p:cNvSpPr txBox="1">
              <a:spLocks noChangeArrowheads="1"/>
            </p:cNvSpPr>
            <p:nvPr/>
          </p:nvSpPr>
          <p:spPr bwMode="auto">
            <a:xfrm>
              <a:off x="1238" y="2668"/>
              <a:ext cx="29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rPr>
                <a:t>M</a:t>
              </a:r>
              <a:endParaRPr lang="ru-RU" sz="32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66673" name="Text Box 113"/>
            <p:cNvSpPr txBox="1">
              <a:spLocks noChangeArrowheads="1"/>
            </p:cNvSpPr>
            <p:nvPr/>
          </p:nvSpPr>
          <p:spPr bwMode="auto">
            <a:xfrm>
              <a:off x="4342" y="2036"/>
              <a:ext cx="29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rPr>
                <a:t>B</a:t>
              </a:r>
              <a:endParaRPr lang="ru-RU" sz="32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66674" name="Text Box 114"/>
            <p:cNvSpPr txBox="1">
              <a:spLocks noChangeArrowheads="1"/>
            </p:cNvSpPr>
            <p:nvPr/>
          </p:nvSpPr>
          <p:spPr bwMode="auto">
            <a:xfrm>
              <a:off x="3406" y="2860"/>
              <a:ext cx="29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3200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rPr>
                <a:t>A</a:t>
              </a:r>
              <a:endParaRPr lang="ru-RU" sz="320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</p:grpSp>
      <p:grpSp>
        <p:nvGrpSpPr>
          <p:cNvPr id="18" name="Group 135"/>
          <p:cNvGrpSpPr>
            <a:grpSpLocks/>
          </p:cNvGrpSpPr>
          <p:nvPr/>
        </p:nvGrpSpPr>
        <p:grpSpPr bwMode="auto">
          <a:xfrm>
            <a:off x="614363" y="5675313"/>
            <a:ext cx="8021637" cy="1182687"/>
            <a:chOff x="139" y="3543"/>
            <a:chExt cx="5053" cy="745"/>
          </a:xfrm>
        </p:grpSpPr>
        <p:sp>
          <p:nvSpPr>
            <p:cNvPr id="2074" name="Rectangle 136"/>
            <p:cNvSpPr>
              <a:spLocks noChangeArrowheads="1"/>
            </p:cNvSpPr>
            <p:nvPr/>
          </p:nvSpPr>
          <p:spPr bwMode="auto">
            <a:xfrm>
              <a:off x="1211" y="3560"/>
              <a:ext cx="398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 b="1">
                  <a:latin typeface="Tahoma" pitchFamily="34" charset="0"/>
                </a:rPr>
                <a:t>Плоскость     содержит прямую </a:t>
              </a:r>
              <a:r>
                <a:rPr lang="en-US" sz="2800">
                  <a:solidFill>
                    <a:srgbClr val="CC0000"/>
                  </a:solidFill>
                  <a:latin typeface="Tahoma" pitchFamily="34" charset="0"/>
                </a:rPr>
                <a:t>p</a:t>
              </a:r>
              <a:r>
                <a:rPr lang="en-US" sz="2800">
                  <a:latin typeface="Tahoma" pitchFamily="34" charset="0"/>
                </a:rPr>
                <a:t>.</a:t>
              </a:r>
              <a:endParaRPr lang="ru-RU" sz="2800">
                <a:latin typeface="Tahoma" pitchFamily="34" charset="0"/>
              </a:endParaRPr>
            </a:p>
          </p:txBody>
        </p:sp>
        <p:graphicFrame>
          <p:nvGraphicFramePr>
            <p:cNvPr id="2050" name="Object 137"/>
            <p:cNvGraphicFramePr>
              <a:graphicFrameLocks noChangeAspect="1"/>
            </p:cNvGraphicFramePr>
            <p:nvPr/>
          </p:nvGraphicFramePr>
          <p:xfrm>
            <a:off x="140" y="3543"/>
            <a:ext cx="974" cy="409"/>
          </p:xfrm>
          <a:graphic>
            <a:graphicData uri="http://schemas.openxmlformats.org/presentationml/2006/ole">
              <p:oleObj spid="_x0000_s1026" name="Формула" r:id="rId5" imgW="393480" imgH="164880" progId="Equation.3">
                <p:embed/>
              </p:oleObj>
            </a:graphicData>
          </a:graphic>
        </p:graphicFrame>
        <p:sp>
          <p:nvSpPr>
            <p:cNvPr id="2075" name="Rectangle 138"/>
            <p:cNvSpPr>
              <a:spLocks noChangeArrowheads="1"/>
            </p:cNvSpPr>
            <p:nvPr/>
          </p:nvSpPr>
          <p:spPr bwMode="auto">
            <a:xfrm>
              <a:off x="2495" y="3568"/>
              <a:ext cx="226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ru-RU" sz="3200" b="1" i="1">
                  <a:solidFill>
                    <a:srgbClr val="CC0000"/>
                  </a:solidFill>
                  <a:latin typeface="Symbol" pitchFamily="18" charset="2"/>
                </a:rPr>
                <a:t>a</a:t>
              </a:r>
              <a:endParaRPr lang="ru-RU" sz="3200" b="1">
                <a:solidFill>
                  <a:srgbClr val="CC0000"/>
                </a:solidFill>
              </a:endParaRPr>
            </a:p>
          </p:txBody>
        </p:sp>
        <p:graphicFrame>
          <p:nvGraphicFramePr>
            <p:cNvPr id="2051" name="Object 139"/>
            <p:cNvGraphicFramePr>
              <a:graphicFrameLocks noChangeAspect="1"/>
            </p:cNvGraphicFramePr>
            <p:nvPr/>
          </p:nvGraphicFramePr>
          <p:xfrm>
            <a:off x="139" y="3848"/>
            <a:ext cx="911" cy="440"/>
          </p:xfrm>
          <a:graphic>
            <a:graphicData uri="http://schemas.openxmlformats.org/presentationml/2006/ole">
              <p:oleObj spid="_x0000_s1027" name="Формула" r:id="rId6" imgW="368280" imgH="177480" progId="Equation.3">
                <p:embed/>
              </p:oleObj>
            </a:graphicData>
          </a:graphic>
        </p:graphicFrame>
        <p:sp>
          <p:nvSpPr>
            <p:cNvPr id="2076" name="Rectangle 140"/>
            <p:cNvSpPr>
              <a:spLocks noChangeArrowheads="1"/>
            </p:cNvSpPr>
            <p:nvPr/>
          </p:nvSpPr>
          <p:spPr bwMode="auto">
            <a:xfrm>
              <a:off x="1203" y="3912"/>
              <a:ext cx="364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 b="1">
                  <a:latin typeface="Tahoma" pitchFamily="34" charset="0"/>
                </a:rPr>
                <a:t>Точка </a:t>
              </a:r>
              <a:r>
                <a:rPr lang="en-US" sz="2800">
                  <a:solidFill>
                    <a:srgbClr val="CC0000"/>
                  </a:solidFill>
                  <a:latin typeface="Tahoma" pitchFamily="34" charset="0"/>
                </a:rPr>
                <a:t>B</a:t>
              </a:r>
              <a:r>
                <a:rPr lang="en-US" sz="2800" b="1">
                  <a:latin typeface="Tahoma" pitchFamily="34" charset="0"/>
                </a:rPr>
                <a:t> </a:t>
              </a:r>
              <a:r>
                <a:rPr lang="ru-RU" sz="2800" b="1">
                  <a:latin typeface="Tahoma" pitchFamily="34" charset="0"/>
                </a:rPr>
                <a:t>не лежит на прямой  </a:t>
              </a:r>
              <a:r>
                <a:rPr lang="en-US" sz="2800">
                  <a:solidFill>
                    <a:srgbClr val="CC0000"/>
                  </a:solidFill>
                  <a:latin typeface="Tahoma" pitchFamily="34" charset="0"/>
                </a:rPr>
                <a:t>a</a:t>
              </a:r>
              <a:r>
                <a:rPr lang="en-US" sz="2800">
                  <a:latin typeface="Tahoma" pitchFamily="34" charset="0"/>
                </a:rPr>
                <a:t>.</a:t>
              </a:r>
              <a:endParaRPr lang="ru-RU" sz="2800">
                <a:latin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6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6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6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6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6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6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6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6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6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6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6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6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6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6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6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665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66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66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6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66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000" fill="hold"/>
                                        <p:tgtEl>
                                          <p:spTgt spid="66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66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8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2000" fill="hold"/>
                                        <p:tgtEl>
                                          <p:spTgt spid="66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1" dur="2000" fill="hold"/>
                                        <p:tgtEl>
                                          <p:spTgt spid="66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000"/>
                            </p:stCondLst>
                            <p:childTnLst>
                              <p:par>
                                <p:cTn id="17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000"/>
                            </p:stCondLst>
                            <p:childTnLst>
                              <p:par>
                                <p:cTn id="18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"/>
                            </p:stCondLst>
                            <p:childTnLst>
                              <p:par>
                                <p:cTn id="2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85" grpId="0" animBg="1"/>
      <p:bldP spid="66585" grpId="1" animBg="1"/>
      <p:bldP spid="66586" grpId="0" build="allAtOnce"/>
      <p:bldP spid="66586" grpId="1" build="allAtOnce"/>
      <p:bldP spid="66587" grpId="0" build="allAtOnce"/>
      <p:bldP spid="66587" grpId="1" build="allAtOnce"/>
      <p:bldP spid="66588" grpId="0" build="allAtOnce"/>
      <p:bldP spid="66588" grpId="1" build="allAtOnce"/>
      <p:bldP spid="666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WordArt 8" descr="Белый мрамор"/>
          <p:cNvSpPr>
            <a:spLocks noChangeArrowheads="1" noChangeShapeType="1" noTextEdit="1"/>
          </p:cNvSpPr>
          <p:nvPr/>
        </p:nvSpPr>
        <p:spPr bwMode="auto">
          <a:xfrm>
            <a:off x="1146175" y="160338"/>
            <a:ext cx="6846888" cy="1020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Геометрические</a:t>
            </a:r>
          </a:p>
        </p:txBody>
      </p:sp>
      <p:sp>
        <p:nvSpPr>
          <p:cNvPr id="15369" name="WordArt 9"/>
          <p:cNvSpPr>
            <a:spLocks noChangeArrowheads="1" noChangeShapeType="1" noTextEdit="1"/>
          </p:cNvSpPr>
          <p:nvPr/>
        </p:nvSpPr>
        <p:spPr bwMode="auto">
          <a:xfrm>
            <a:off x="1498600" y="1258888"/>
            <a:ext cx="1971675" cy="511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3300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тела</a:t>
            </a:r>
          </a:p>
        </p:txBody>
      </p:sp>
      <p:sp>
        <p:nvSpPr>
          <p:cNvPr id="15370" name="WordArt 10"/>
          <p:cNvSpPr>
            <a:spLocks noChangeArrowheads="1" noChangeShapeType="1" noTextEdit="1"/>
          </p:cNvSpPr>
          <p:nvPr/>
        </p:nvSpPr>
        <p:spPr bwMode="auto">
          <a:xfrm>
            <a:off x="4953000" y="1093788"/>
            <a:ext cx="3279775" cy="815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3300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фигуры</a:t>
            </a: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1206500" y="5991225"/>
            <a:ext cx="7499350" cy="569913"/>
            <a:chOff x="760" y="3774"/>
            <a:chExt cx="4724" cy="359"/>
          </a:xfrm>
        </p:grpSpPr>
        <p:sp>
          <p:nvSpPr>
            <p:cNvPr id="15381" name="Text Box 21"/>
            <p:cNvSpPr txBox="1">
              <a:spLocks noChangeArrowheads="1"/>
            </p:cNvSpPr>
            <p:nvPr/>
          </p:nvSpPr>
          <p:spPr bwMode="auto">
            <a:xfrm>
              <a:off x="760" y="3806"/>
              <a:ext cx="178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2800" b="1">
                  <a:solidFill>
                    <a:srgbClr val="FF6D6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Поверхность</a:t>
              </a:r>
            </a:p>
          </p:txBody>
        </p:sp>
        <p:sp>
          <p:nvSpPr>
            <p:cNvPr id="15382" name="Text Box 22"/>
            <p:cNvSpPr txBox="1">
              <a:spLocks noChangeArrowheads="1"/>
            </p:cNvSpPr>
            <p:nvPr/>
          </p:nvSpPr>
          <p:spPr bwMode="auto">
            <a:xfrm>
              <a:off x="3320" y="3774"/>
              <a:ext cx="216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2800" b="1">
                  <a:solidFill>
                    <a:srgbClr val="FF6D6D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Прямоугольники</a:t>
              </a:r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215900" y="1952625"/>
            <a:ext cx="8763000" cy="3787775"/>
            <a:chOff x="136" y="1230"/>
            <a:chExt cx="5520" cy="2386"/>
          </a:xfrm>
        </p:grpSpPr>
        <p:pic>
          <p:nvPicPr>
            <p:cNvPr id="17419" name="Picture 12" descr="SDC1119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6" y="1868"/>
              <a:ext cx="2799" cy="1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27"/>
            <p:cNvGrpSpPr>
              <a:grpSpLocks/>
            </p:cNvGrpSpPr>
            <p:nvPr/>
          </p:nvGrpSpPr>
          <p:grpSpPr bwMode="auto">
            <a:xfrm>
              <a:off x="632" y="1230"/>
              <a:ext cx="5024" cy="596"/>
              <a:chOff x="632" y="1230"/>
              <a:chExt cx="5024" cy="596"/>
            </a:xfrm>
          </p:grpSpPr>
          <p:sp>
            <p:nvSpPr>
              <p:cNvPr id="15373" name="Text Box 13"/>
              <p:cNvSpPr txBox="1">
                <a:spLocks noChangeArrowheads="1"/>
              </p:cNvSpPr>
              <p:nvPr/>
            </p:nvSpPr>
            <p:spPr bwMode="auto">
              <a:xfrm>
                <a:off x="632" y="1342"/>
                <a:ext cx="169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ru-RU" sz="2800" b="1">
                    <a:solidFill>
                      <a:srgbClr val="3366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Комната</a:t>
                </a:r>
              </a:p>
            </p:txBody>
          </p:sp>
          <p:sp>
            <p:nvSpPr>
              <p:cNvPr id="15380" name="Text Box 20"/>
              <p:cNvSpPr txBox="1">
                <a:spLocks noChangeArrowheads="1"/>
              </p:cNvSpPr>
              <p:nvPr/>
            </p:nvSpPr>
            <p:spPr bwMode="auto">
              <a:xfrm>
                <a:off x="2812" y="1230"/>
                <a:ext cx="2844" cy="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ru-RU" sz="2800" b="1">
                    <a:solidFill>
                      <a:srgbClr val="3366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ahoma" pitchFamily="34" charset="0"/>
                  </a:rPr>
                  <a:t>Прямоугольный параллелепипед</a:t>
                </a:r>
              </a:p>
            </p:txBody>
          </p:sp>
        </p:grpSp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3481" y="2054"/>
              <a:ext cx="1998" cy="1503"/>
              <a:chOff x="3456" y="2309"/>
              <a:chExt cx="1998" cy="1503"/>
            </a:xfrm>
          </p:grpSpPr>
          <p:sp>
            <p:nvSpPr>
              <p:cNvPr id="15389" name="AutoShape 29"/>
              <p:cNvSpPr>
                <a:spLocks noChangeArrowheads="1"/>
              </p:cNvSpPr>
              <p:nvPr/>
            </p:nvSpPr>
            <p:spPr bwMode="auto">
              <a:xfrm>
                <a:off x="3456" y="2313"/>
                <a:ext cx="1983" cy="1499"/>
              </a:xfrm>
              <a:prstGeom prst="cube">
                <a:avLst>
                  <a:gd name="adj" fmla="val 25000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1765"/>
                      <a:invGamma/>
                    </a:schemeClr>
                  </a:gs>
                </a:gsLst>
                <a:lin ang="5400000" scaled="1"/>
              </a:gra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423" name="Line 30"/>
              <p:cNvSpPr>
                <a:spLocks noChangeShapeType="1"/>
              </p:cNvSpPr>
              <p:nvPr/>
            </p:nvSpPr>
            <p:spPr bwMode="auto">
              <a:xfrm flipH="1">
                <a:off x="3830" y="2309"/>
                <a:ext cx="8" cy="113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4" name="Line 31"/>
              <p:cNvSpPr>
                <a:spLocks noChangeShapeType="1"/>
              </p:cNvSpPr>
              <p:nvPr/>
            </p:nvSpPr>
            <p:spPr bwMode="auto">
              <a:xfrm flipV="1">
                <a:off x="3456" y="3425"/>
                <a:ext cx="355" cy="38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425" name="Line 32"/>
              <p:cNvSpPr>
                <a:spLocks noChangeShapeType="1"/>
              </p:cNvSpPr>
              <p:nvPr/>
            </p:nvSpPr>
            <p:spPr bwMode="auto">
              <a:xfrm>
                <a:off x="3826" y="3417"/>
                <a:ext cx="1628" cy="2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5398" name="Rectangle 38"/>
          <p:cNvSpPr>
            <a:spLocks noChangeArrowheads="1"/>
          </p:cNvSpPr>
          <p:nvPr/>
        </p:nvSpPr>
        <p:spPr bwMode="auto">
          <a:xfrm>
            <a:off x="5526088" y="3862388"/>
            <a:ext cx="2540000" cy="1765300"/>
          </a:xfrm>
          <a:prstGeom prst="rect">
            <a:avLst/>
          </a:prstGeom>
          <a:gradFill rotWithShape="1">
            <a:gsLst>
              <a:gs pos="0">
                <a:srgbClr val="FFFFE2"/>
              </a:gs>
              <a:gs pos="100000">
                <a:srgbClr val="FFFFBD">
                  <a:alpha val="78998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399" name="AutoShape 39"/>
          <p:cNvSpPr>
            <a:spLocks noChangeArrowheads="1"/>
          </p:cNvSpPr>
          <p:nvPr/>
        </p:nvSpPr>
        <p:spPr bwMode="auto">
          <a:xfrm>
            <a:off x="5513388" y="3265488"/>
            <a:ext cx="3162300" cy="584200"/>
          </a:xfrm>
          <a:prstGeom prst="parallelogram">
            <a:avLst>
              <a:gd name="adj" fmla="val 105153"/>
            </a:avLst>
          </a:prstGeom>
          <a:gradFill rotWithShape="1">
            <a:gsLst>
              <a:gs pos="0">
                <a:srgbClr val="FFE8E8"/>
              </a:gs>
              <a:gs pos="100000">
                <a:srgbClr val="FF6D6D">
                  <a:alpha val="39998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6D6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400" name="AutoShape 40"/>
          <p:cNvSpPr>
            <a:spLocks noChangeArrowheads="1"/>
          </p:cNvSpPr>
          <p:nvPr/>
        </p:nvSpPr>
        <p:spPr bwMode="auto">
          <a:xfrm rot="5400000" flipH="1">
            <a:off x="7202488" y="4154488"/>
            <a:ext cx="2336800" cy="596900"/>
          </a:xfrm>
          <a:prstGeom prst="parallelogram">
            <a:avLst>
              <a:gd name="adj" fmla="val 99014"/>
            </a:avLst>
          </a:prstGeom>
          <a:gradFill rotWithShape="1">
            <a:gsLst>
              <a:gs pos="0">
                <a:srgbClr val="BFFBBF"/>
              </a:gs>
              <a:gs pos="100000">
                <a:srgbClr val="00EE00">
                  <a:alpha val="39998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401" name="WordArt 41"/>
          <p:cNvSpPr>
            <a:spLocks noChangeArrowheads="1" noChangeShapeType="1" noTextEdit="1"/>
          </p:cNvSpPr>
          <p:nvPr/>
        </p:nvSpPr>
        <p:spPr bwMode="auto">
          <a:xfrm>
            <a:off x="1930400" y="177800"/>
            <a:ext cx="5507038" cy="952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Многогранник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5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5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 animBg="1"/>
      <p:bldP spid="15369" grpId="0" animBg="1"/>
      <p:bldP spid="15370" grpId="0" animBg="1"/>
      <p:bldP spid="15398" grpId="0" animBg="1"/>
      <p:bldP spid="15399" grpId="0" animBg="1"/>
      <p:bldP spid="15400" grpId="0" animBg="1"/>
      <p:bldP spid="1540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865188" y="1839913"/>
            <a:ext cx="7391400" cy="3910012"/>
            <a:chOff x="552" y="1166"/>
            <a:chExt cx="4656" cy="2463"/>
          </a:xfrm>
        </p:grpSpPr>
        <p:sp>
          <p:nvSpPr>
            <p:cNvPr id="14402" name="Text Box 66"/>
            <p:cNvSpPr txBox="1">
              <a:spLocks noChangeArrowheads="1"/>
            </p:cNvSpPr>
            <p:nvPr/>
          </p:nvSpPr>
          <p:spPr bwMode="auto">
            <a:xfrm>
              <a:off x="552" y="1230"/>
              <a:ext cx="165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2800" b="1">
                  <a:solidFill>
                    <a:srgbClr val="33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Карандаш</a:t>
              </a:r>
            </a:p>
          </p:txBody>
        </p:sp>
        <p:sp>
          <p:nvSpPr>
            <p:cNvPr id="14403" name="Text Box 67"/>
            <p:cNvSpPr txBox="1">
              <a:spLocks noChangeArrowheads="1"/>
            </p:cNvSpPr>
            <p:nvPr/>
          </p:nvSpPr>
          <p:spPr bwMode="auto">
            <a:xfrm>
              <a:off x="3091" y="1166"/>
              <a:ext cx="2117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2800" b="1">
                  <a:solidFill>
                    <a:srgbClr val="33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Шестиугольная призма</a:t>
              </a:r>
            </a:p>
          </p:txBody>
        </p:sp>
        <p:grpSp>
          <p:nvGrpSpPr>
            <p:cNvPr id="3" name="Group 68"/>
            <p:cNvGrpSpPr>
              <a:grpSpLocks/>
            </p:cNvGrpSpPr>
            <p:nvPr/>
          </p:nvGrpSpPr>
          <p:grpSpPr bwMode="auto">
            <a:xfrm rot="12491904" flipH="1">
              <a:off x="1192" y="1444"/>
              <a:ext cx="808" cy="2185"/>
              <a:chOff x="3797" y="754"/>
              <a:chExt cx="852" cy="1931"/>
            </a:xfrm>
          </p:grpSpPr>
          <p:sp>
            <p:nvSpPr>
              <p:cNvPr id="18473" name="Freeform 69"/>
              <p:cNvSpPr>
                <a:spLocks/>
              </p:cNvSpPr>
              <p:nvPr/>
            </p:nvSpPr>
            <p:spPr bwMode="auto">
              <a:xfrm rot="78698">
                <a:off x="3797" y="754"/>
                <a:ext cx="852" cy="1909"/>
              </a:xfrm>
              <a:custGeom>
                <a:avLst/>
                <a:gdLst>
                  <a:gd name="T0" fmla="*/ 0 w 1252"/>
                  <a:gd name="T1" fmla="*/ 90 h 3125"/>
                  <a:gd name="T2" fmla="*/ 227 w 1252"/>
                  <a:gd name="T3" fmla="*/ 0 h 3125"/>
                  <a:gd name="T4" fmla="*/ 1179 w 1252"/>
                  <a:gd name="T5" fmla="*/ 2540 h 3125"/>
                  <a:gd name="T6" fmla="*/ 1252 w 1252"/>
                  <a:gd name="T7" fmla="*/ 3125 h 3125"/>
                  <a:gd name="T8" fmla="*/ 952 w 1252"/>
                  <a:gd name="T9" fmla="*/ 2630 h 3125"/>
                  <a:gd name="T10" fmla="*/ 0 w 1252"/>
                  <a:gd name="T11" fmla="*/ 90 h 31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52"/>
                  <a:gd name="T19" fmla="*/ 0 h 3125"/>
                  <a:gd name="T20" fmla="*/ 1252 w 1252"/>
                  <a:gd name="T21" fmla="*/ 3125 h 31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52" h="3125">
                    <a:moveTo>
                      <a:pt x="0" y="90"/>
                    </a:moveTo>
                    <a:lnTo>
                      <a:pt x="227" y="0"/>
                    </a:lnTo>
                    <a:lnTo>
                      <a:pt x="1179" y="2540"/>
                    </a:lnTo>
                    <a:lnTo>
                      <a:pt x="1252" y="3125"/>
                    </a:lnTo>
                    <a:lnTo>
                      <a:pt x="952" y="263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74" name="Freeform 70"/>
              <p:cNvSpPr>
                <a:spLocks/>
              </p:cNvSpPr>
              <p:nvPr/>
            </p:nvSpPr>
            <p:spPr bwMode="auto">
              <a:xfrm rot="78698">
                <a:off x="4428" y="2314"/>
                <a:ext cx="215" cy="371"/>
              </a:xfrm>
              <a:custGeom>
                <a:avLst/>
                <a:gdLst>
                  <a:gd name="T0" fmla="*/ 316 w 316"/>
                  <a:gd name="T1" fmla="*/ 608 h 608"/>
                  <a:gd name="T2" fmla="*/ 227 w 316"/>
                  <a:gd name="T3" fmla="*/ 0 h 608"/>
                  <a:gd name="T4" fmla="*/ 0 w 316"/>
                  <a:gd name="T5" fmla="*/ 90 h 608"/>
                  <a:gd name="T6" fmla="*/ 316 w 316"/>
                  <a:gd name="T7" fmla="*/ 608 h 60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6"/>
                  <a:gd name="T13" fmla="*/ 0 h 608"/>
                  <a:gd name="T14" fmla="*/ 316 w 316"/>
                  <a:gd name="T15" fmla="*/ 608 h 60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6" h="608">
                    <a:moveTo>
                      <a:pt x="316" y="608"/>
                    </a:moveTo>
                    <a:lnTo>
                      <a:pt x="227" y="0"/>
                    </a:lnTo>
                    <a:lnTo>
                      <a:pt x="0" y="90"/>
                    </a:lnTo>
                    <a:lnTo>
                      <a:pt x="316" y="608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75" name="Freeform 71"/>
              <p:cNvSpPr>
                <a:spLocks/>
              </p:cNvSpPr>
              <p:nvPr/>
            </p:nvSpPr>
            <p:spPr bwMode="auto">
              <a:xfrm rot="78698">
                <a:off x="4554" y="2536"/>
                <a:ext cx="82" cy="141"/>
              </a:xfrm>
              <a:custGeom>
                <a:avLst/>
                <a:gdLst>
                  <a:gd name="T0" fmla="*/ 85 w 121"/>
                  <a:gd name="T1" fmla="*/ 0 h 230"/>
                  <a:gd name="T2" fmla="*/ 0 w 121"/>
                  <a:gd name="T3" fmla="*/ 25 h 230"/>
                  <a:gd name="T4" fmla="*/ 121 w 121"/>
                  <a:gd name="T5" fmla="*/ 230 h 230"/>
                  <a:gd name="T6" fmla="*/ 85 w 121"/>
                  <a:gd name="T7" fmla="*/ 0 h 2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1"/>
                  <a:gd name="T13" fmla="*/ 0 h 230"/>
                  <a:gd name="T14" fmla="*/ 121 w 121"/>
                  <a:gd name="T15" fmla="*/ 230 h 2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1" h="230">
                    <a:moveTo>
                      <a:pt x="85" y="0"/>
                    </a:moveTo>
                    <a:lnTo>
                      <a:pt x="0" y="25"/>
                    </a:lnTo>
                    <a:lnTo>
                      <a:pt x="121" y="230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76" name="Freeform 72"/>
              <p:cNvSpPr>
                <a:spLocks/>
              </p:cNvSpPr>
              <p:nvPr/>
            </p:nvSpPr>
            <p:spPr bwMode="auto">
              <a:xfrm rot="78698">
                <a:off x="3866" y="765"/>
                <a:ext cx="744" cy="1595"/>
              </a:xfrm>
              <a:custGeom>
                <a:avLst/>
                <a:gdLst>
                  <a:gd name="T0" fmla="*/ 867 w 1094"/>
                  <a:gd name="T1" fmla="*/ 2612 h 2612"/>
                  <a:gd name="T2" fmla="*/ 1094 w 1094"/>
                  <a:gd name="T3" fmla="*/ 2522 h 2612"/>
                  <a:gd name="T4" fmla="*/ 1016 w 1094"/>
                  <a:gd name="T5" fmla="*/ 2554 h 2612"/>
                  <a:gd name="T6" fmla="*/ 84 w 1094"/>
                  <a:gd name="T7" fmla="*/ 0 h 2612"/>
                  <a:gd name="T8" fmla="*/ 0 w 1094"/>
                  <a:gd name="T9" fmla="*/ 30 h 2612"/>
                  <a:gd name="T10" fmla="*/ 940 w 1094"/>
                  <a:gd name="T11" fmla="*/ 2584 h 26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94"/>
                  <a:gd name="T19" fmla="*/ 0 h 2612"/>
                  <a:gd name="T20" fmla="*/ 1094 w 1094"/>
                  <a:gd name="T21" fmla="*/ 2612 h 26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94" h="2612">
                    <a:moveTo>
                      <a:pt x="867" y="2612"/>
                    </a:moveTo>
                    <a:lnTo>
                      <a:pt x="1094" y="2522"/>
                    </a:lnTo>
                    <a:lnTo>
                      <a:pt x="1016" y="2554"/>
                    </a:lnTo>
                    <a:lnTo>
                      <a:pt x="84" y="0"/>
                    </a:lnTo>
                    <a:lnTo>
                      <a:pt x="0" y="30"/>
                    </a:lnTo>
                    <a:lnTo>
                      <a:pt x="940" y="2584"/>
                    </a:lnTo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4" name="Group 73"/>
            <p:cNvGrpSpPr>
              <a:grpSpLocks/>
            </p:cNvGrpSpPr>
            <p:nvPr/>
          </p:nvGrpSpPr>
          <p:grpSpPr bwMode="auto">
            <a:xfrm>
              <a:off x="3620" y="1824"/>
              <a:ext cx="1033" cy="1672"/>
              <a:chOff x="3380" y="1904"/>
              <a:chExt cx="1105" cy="1816"/>
            </a:xfrm>
          </p:grpSpPr>
          <p:grpSp>
            <p:nvGrpSpPr>
              <p:cNvPr id="5" name="Group 74"/>
              <p:cNvGrpSpPr>
                <a:grpSpLocks/>
              </p:cNvGrpSpPr>
              <p:nvPr/>
            </p:nvGrpSpPr>
            <p:grpSpPr bwMode="auto">
              <a:xfrm rot="-147411">
                <a:off x="3413" y="1914"/>
                <a:ext cx="1072" cy="1771"/>
                <a:chOff x="2242" y="1764"/>
                <a:chExt cx="1393" cy="2286"/>
              </a:xfrm>
            </p:grpSpPr>
            <p:sp>
              <p:nvSpPr>
                <p:cNvPr id="18465" name="Freeform 75"/>
                <p:cNvSpPr>
                  <a:spLocks/>
                </p:cNvSpPr>
                <p:nvPr/>
              </p:nvSpPr>
              <p:spPr bwMode="auto">
                <a:xfrm>
                  <a:off x="2393" y="1764"/>
                  <a:ext cx="400" cy="1352"/>
                </a:xfrm>
                <a:custGeom>
                  <a:avLst/>
                  <a:gdLst>
                    <a:gd name="T0" fmla="*/ 400 w 400"/>
                    <a:gd name="T1" fmla="*/ 0 h 1352"/>
                    <a:gd name="T2" fmla="*/ 333 w 400"/>
                    <a:gd name="T3" fmla="*/ 1199 h 1352"/>
                    <a:gd name="T4" fmla="*/ 0 w 400"/>
                    <a:gd name="T5" fmla="*/ 1352 h 1352"/>
                    <a:gd name="T6" fmla="*/ 61 w 400"/>
                    <a:gd name="T7" fmla="*/ 153 h 1352"/>
                    <a:gd name="T8" fmla="*/ 400 w 400"/>
                    <a:gd name="T9" fmla="*/ 0 h 135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0"/>
                    <a:gd name="T16" fmla="*/ 0 h 1352"/>
                    <a:gd name="T17" fmla="*/ 400 w 400"/>
                    <a:gd name="T18" fmla="*/ 1352 h 135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0" h="1352">
                      <a:moveTo>
                        <a:pt x="400" y="0"/>
                      </a:moveTo>
                      <a:lnTo>
                        <a:pt x="333" y="1199"/>
                      </a:lnTo>
                      <a:lnTo>
                        <a:pt x="0" y="1352"/>
                      </a:lnTo>
                      <a:lnTo>
                        <a:pt x="61" y="153"/>
                      </a:lnTo>
                      <a:lnTo>
                        <a:pt x="4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4FFF8">
                        <a:alpha val="45000"/>
                      </a:srgbClr>
                    </a:gs>
                    <a:gs pos="100000">
                      <a:srgbClr val="66FF99">
                        <a:alpha val="14998"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66" name="Freeform 76"/>
                <p:cNvSpPr>
                  <a:spLocks/>
                </p:cNvSpPr>
                <p:nvPr/>
              </p:nvSpPr>
              <p:spPr bwMode="auto">
                <a:xfrm>
                  <a:off x="2242" y="1922"/>
                  <a:ext cx="210" cy="1542"/>
                </a:xfrm>
                <a:custGeom>
                  <a:avLst/>
                  <a:gdLst>
                    <a:gd name="T0" fmla="*/ 218 w 218"/>
                    <a:gd name="T1" fmla="*/ 0 h 1573"/>
                    <a:gd name="T2" fmla="*/ 156 w 218"/>
                    <a:gd name="T3" fmla="*/ 1222 h 1573"/>
                    <a:gd name="T4" fmla="*/ 0 w 218"/>
                    <a:gd name="T5" fmla="*/ 1573 h 1573"/>
                    <a:gd name="T6" fmla="*/ 62 w 218"/>
                    <a:gd name="T7" fmla="*/ 366 h 1573"/>
                    <a:gd name="T8" fmla="*/ 218 w 218"/>
                    <a:gd name="T9" fmla="*/ 0 h 157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8"/>
                    <a:gd name="T16" fmla="*/ 0 h 1573"/>
                    <a:gd name="T17" fmla="*/ 218 w 218"/>
                    <a:gd name="T18" fmla="*/ 1573 h 157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8" h="1573">
                      <a:moveTo>
                        <a:pt x="218" y="0"/>
                      </a:moveTo>
                      <a:lnTo>
                        <a:pt x="156" y="1222"/>
                      </a:lnTo>
                      <a:lnTo>
                        <a:pt x="0" y="1573"/>
                      </a:lnTo>
                      <a:lnTo>
                        <a:pt x="62" y="366"/>
                      </a:lnTo>
                      <a:lnTo>
                        <a:pt x="218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4FFF8">
                        <a:alpha val="45000"/>
                      </a:srgbClr>
                    </a:gs>
                    <a:gs pos="100000">
                      <a:srgbClr val="66FF99">
                        <a:alpha val="14998"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67" name="AutoShape 77"/>
                <p:cNvSpPr>
                  <a:spLocks noChangeArrowheads="1"/>
                </p:cNvSpPr>
                <p:nvPr/>
              </p:nvSpPr>
              <p:spPr bwMode="auto">
                <a:xfrm rot="5610868">
                  <a:off x="2383" y="2149"/>
                  <a:ext cx="1413" cy="683"/>
                </a:xfrm>
                <a:prstGeom prst="parallelogram">
                  <a:avLst>
                    <a:gd name="adj" fmla="val 29538"/>
                  </a:avLst>
                </a:prstGeom>
                <a:gradFill rotWithShape="1">
                  <a:gsLst>
                    <a:gs pos="0">
                      <a:srgbClr val="F4FFF8">
                        <a:alpha val="45000"/>
                      </a:srgbClr>
                    </a:gs>
                    <a:gs pos="100000">
                      <a:srgbClr val="66FF99">
                        <a:alpha val="14998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68" name="Freeform 78"/>
                <p:cNvSpPr>
                  <a:spLocks/>
                </p:cNvSpPr>
                <p:nvPr/>
              </p:nvSpPr>
              <p:spPr bwMode="auto">
                <a:xfrm>
                  <a:off x="3405" y="2374"/>
                  <a:ext cx="200" cy="1542"/>
                </a:xfrm>
                <a:custGeom>
                  <a:avLst/>
                  <a:gdLst>
                    <a:gd name="T0" fmla="*/ 200 w 200"/>
                    <a:gd name="T1" fmla="*/ 0 h 1542"/>
                    <a:gd name="T2" fmla="*/ 152 w 200"/>
                    <a:gd name="T3" fmla="*/ 1160 h 1542"/>
                    <a:gd name="T4" fmla="*/ 12 w 200"/>
                    <a:gd name="T5" fmla="*/ 1542 h 1542"/>
                    <a:gd name="T6" fmla="*/ 80 w 200"/>
                    <a:gd name="T7" fmla="*/ 319 h 1542"/>
                    <a:gd name="T8" fmla="*/ 200 w 200"/>
                    <a:gd name="T9" fmla="*/ 0 h 15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0"/>
                    <a:gd name="T16" fmla="*/ 0 h 1542"/>
                    <a:gd name="T17" fmla="*/ 200 w 200"/>
                    <a:gd name="T18" fmla="*/ 1542 h 15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0" h="1542">
                      <a:moveTo>
                        <a:pt x="200" y="0"/>
                      </a:moveTo>
                      <a:lnTo>
                        <a:pt x="152" y="1160"/>
                      </a:lnTo>
                      <a:cubicBezTo>
                        <a:pt x="128" y="1280"/>
                        <a:pt x="36" y="1490"/>
                        <a:pt x="12" y="1542"/>
                      </a:cubicBezTo>
                      <a:cubicBezTo>
                        <a:pt x="0" y="1413"/>
                        <a:pt x="50" y="573"/>
                        <a:pt x="80" y="319"/>
                      </a:cubicBezTo>
                      <a:lnTo>
                        <a:pt x="20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4FFF8">
                        <a:alpha val="45000"/>
                      </a:srgbClr>
                    </a:gs>
                    <a:gs pos="100000">
                      <a:srgbClr val="66FF99">
                        <a:alpha val="14998"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69" name="Freeform 79"/>
                <p:cNvSpPr>
                  <a:spLocks/>
                </p:cNvSpPr>
                <p:nvPr/>
              </p:nvSpPr>
              <p:spPr bwMode="auto">
                <a:xfrm>
                  <a:off x="3397" y="2016"/>
                  <a:ext cx="238" cy="1557"/>
                </a:xfrm>
                <a:custGeom>
                  <a:avLst/>
                  <a:gdLst>
                    <a:gd name="T0" fmla="*/ 238 w 238"/>
                    <a:gd name="T1" fmla="*/ 319 h 1557"/>
                    <a:gd name="T2" fmla="*/ 175 w 238"/>
                    <a:gd name="T3" fmla="*/ 1557 h 1557"/>
                    <a:gd name="T4" fmla="*/ 0 w 238"/>
                    <a:gd name="T5" fmla="*/ 1182 h 1557"/>
                    <a:gd name="T6" fmla="*/ 56 w 238"/>
                    <a:gd name="T7" fmla="*/ 0 h 1557"/>
                    <a:gd name="T8" fmla="*/ 238 w 238"/>
                    <a:gd name="T9" fmla="*/ 319 h 15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8"/>
                    <a:gd name="T16" fmla="*/ 0 h 1557"/>
                    <a:gd name="T17" fmla="*/ 238 w 238"/>
                    <a:gd name="T18" fmla="*/ 1557 h 155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8" h="1557">
                      <a:moveTo>
                        <a:pt x="238" y="319"/>
                      </a:moveTo>
                      <a:lnTo>
                        <a:pt x="175" y="1557"/>
                      </a:lnTo>
                      <a:lnTo>
                        <a:pt x="0" y="1182"/>
                      </a:lnTo>
                      <a:lnTo>
                        <a:pt x="56" y="0"/>
                      </a:lnTo>
                      <a:lnTo>
                        <a:pt x="238" y="319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4FFF8">
                        <a:alpha val="45000"/>
                      </a:srgbClr>
                    </a:gs>
                    <a:gs pos="100000">
                      <a:srgbClr val="66FF99">
                        <a:alpha val="14998"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70" name="AutoShape 80"/>
                <p:cNvSpPr>
                  <a:spLocks noChangeArrowheads="1"/>
                </p:cNvSpPr>
                <p:nvPr/>
              </p:nvSpPr>
              <p:spPr bwMode="auto">
                <a:xfrm rot="5610868">
                  <a:off x="2074" y="2986"/>
                  <a:ext cx="1379" cy="703"/>
                </a:xfrm>
                <a:prstGeom prst="parallelogram">
                  <a:avLst>
                    <a:gd name="adj" fmla="val 28007"/>
                  </a:avLst>
                </a:prstGeom>
                <a:gradFill rotWithShape="1">
                  <a:gsLst>
                    <a:gs pos="0">
                      <a:srgbClr val="F4FFF8">
                        <a:alpha val="45000"/>
                      </a:srgbClr>
                    </a:gs>
                    <a:gs pos="100000">
                      <a:srgbClr val="66FF99">
                        <a:alpha val="14998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71" name="Freeform 81"/>
                <p:cNvSpPr>
                  <a:spLocks/>
                </p:cNvSpPr>
                <p:nvPr/>
              </p:nvSpPr>
              <p:spPr bwMode="auto">
                <a:xfrm>
                  <a:off x="2242" y="2265"/>
                  <a:ext cx="202" cy="1549"/>
                </a:xfrm>
                <a:custGeom>
                  <a:avLst/>
                  <a:gdLst>
                    <a:gd name="T0" fmla="*/ 202 w 202"/>
                    <a:gd name="T1" fmla="*/ 311 h 1549"/>
                    <a:gd name="T2" fmla="*/ 147 w 202"/>
                    <a:gd name="T3" fmla="*/ 1549 h 1549"/>
                    <a:gd name="T4" fmla="*/ 0 w 202"/>
                    <a:gd name="T5" fmla="*/ 1214 h 1549"/>
                    <a:gd name="T6" fmla="*/ 54 w 202"/>
                    <a:gd name="T7" fmla="*/ 0 h 1549"/>
                    <a:gd name="T8" fmla="*/ 202 w 202"/>
                    <a:gd name="T9" fmla="*/ 311 h 15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02"/>
                    <a:gd name="T16" fmla="*/ 0 h 1549"/>
                    <a:gd name="T17" fmla="*/ 202 w 202"/>
                    <a:gd name="T18" fmla="*/ 1549 h 15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02" h="1549">
                      <a:moveTo>
                        <a:pt x="202" y="311"/>
                      </a:moveTo>
                      <a:lnTo>
                        <a:pt x="147" y="1549"/>
                      </a:lnTo>
                      <a:lnTo>
                        <a:pt x="0" y="1214"/>
                      </a:lnTo>
                      <a:lnTo>
                        <a:pt x="54" y="0"/>
                      </a:lnTo>
                      <a:lnTo>
                        <a:pt x="202" y="31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4FFF8">
                        <a:alpha val="45000"/>
                      </a:srgbClr>
                    </a:gs>
                    <a:gs pos="100000">
                      <a:srgbClr val="66FF99">
                        <a:alpha val="14998"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72" name="Freeform 82"/>
                <p:cNvSpPr>
                  <a:spLocks/>
                </p:cNvSpPr>
                <p:nvPr/>
              </p:nvSpPr>
              <p:spPr bwMode="auto">
                <a:xfrm>
                  <a:off x="3072" y="2724"/>
                  <a:ext cx="401" cy="1326"/>
                </a:xfrm>
                <a:custGeom>
                  <a:avLst/>
                  <a:gdLst>
                    <a:gd name="T0" fmla="*/ 401 w 401"/>
                    <a:gd name="T1" fmla="*/ 0 h 1326"/>
                    <a:gd name="T2" fmla="*/ 339 w 401"/>
                    <a:gd name="T3" fmla="*/ 1207 h 1326"/>
                    <a:gd name="T4" fmla="*/ 0 w 401"/>
                    <a:gd name="T5" fmla="*/ 1326 h 1326"/>
                    <a:gd name="T6" fmla="*/ 78 w 401"/>
                    <a:gd name="T7" fmla="*/ 143 h 1326"/>
                    <a:gd name="T8" fmla="*/ 401 w 401"/>
                    <a:gd name="T9" fmla="*/ 0 h 13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1"/>
                    <a:gd name="T16" fmla="*/ 0 h 1326"/>
                    <a:gd name="T17" fmla="*/ 401 w 401"/>
                    <a:gd name="T18" fmla="*/ 1326 h 13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1" h="1326">
                      <a:moveTo>
                        <a:pt x="401" y="0"/>
                      </a:moveTo>
                      <a:lnTo>
                        <a:pt x="339" y="1207"/>
                      </a:lnTo>
                      <a:lnTo>
                        <a:pt x="0" y="1326"/>
                      </a:lnTo>
                      <a:lnTo>
                        <a:pt x="78" y="143"/>
                      </a:lnTo>
                      <a:lnTo>
                        <a:pt x="401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4FFF8">
                        <a:alpha val="45000"/>
                      </a:srgbClr>
                    </a:gs>
                    <a:gs pos="100000">
                      <a:srgbClr val="66FF99">
                        <a:alpha val="14998"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6" name="Group 83"/>
              <p:cNvGrpSpPr>
                <a:grpSpLocks/>
              </p:cNvGrpSpPr>
              <p:nvPr/>
            </p:nvGrpSpPr>
            <p:grpSpPr bwMode="auto">
              <a:xfrm rot="-146695">
                <a:off x="3380" y="1904"/>
                <a:ext cx="1103" cy="1816"/>
                <a:chOff x="505" y="1882"/>
                <a:chExt cx="1435" cy="2344"/>
              </a:xfrm>
            </p:grpSpPr>
            <p:sp>
              <p:nvSpPr>
                <p:cNvPr id="18451" name="AutoShape 84"/>
                <p:cNvSpPr>
                  <a:spLocks noChangeAspect="1" noChangeArrowheads="1"/>
                </p:cNvSpPr>
                <p:nvPr/>
              </p:nvSpPr>
              <p:spPr bwMode="auto">
                <a:xfrm rot="1220523">
                  <a:off x="563" y="3183"/>
                  <a:ext cx="1264" cy="912"/>
                </a:xfrm>
                <a:prstGeom prst="octagon">
                  <a:avLst>
                    <a:gd name="adj" fmla="val 26500"/>
                  </a:avLst>
                </a:prstGeom>
                <a:gradFill rotWithShape="1">
                  <a:gsLst>
                    <a:gs pos="0">
                      <a:srgbClr val="F4FFF8">
                        <a:alpha val="45000"/>
                      </a:srgbClr>
                    </a:gs>
                    <a:gs pos="100000">
                      <a:srgbClr val="66FF99">
                        <a:alpha val="14998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52" name="AutoShape 85"/>
                <p:cNvSpPr>
                  <a:spLocks noChangeAspect="1" noChangeArrowheads="1"/>
                </p:cNvSpPr>
                <p:nvPr/>
              </p:nvSpPr>
              <p:spPr bwMode="auto">
                <a:xfrm rot="1220523">
                  <a:off x="624" y="1979"/>
                  <a:ext cx="1264" cy="912"/>
                </a:xfrm>
                <a:prstGeom prst="octagon">
                  <a:avLst>
                    <a:gd name="adj" fmla="val 29287"/>
                  </a:avLst>
                </a:prstGeom>
                <a:gradFill rotWithShape="1">
                  <a:gsLst>
                    <a:gs pos="0">
                      <a:srgbClr val="F4FFF8">
                        <a:alpha val="45000"/>
                      </a:srgbClr>
                    </a:gs>
                    <a:gs pos="100000">
                      <a:srgbClr val="66FF99">
                        <a:alpha val="14998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8453" name="Line 86"/>
                <p:cNvSpPr>
                  <a:spLocks noChangeShapeType="1"/>
                </p:cNvSpPr>
                <p:nvPr/>
              </p:nvSpPr>
              <p:spPr bwMode="auto">
                <a:xfrm rot="457097">
                  <a:off x="1353" y="2990"/>
                  <a:ext cx="124" cy="120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54" name="Line 87"/>
                <p:cNvSpPr>
                  <a:spLocks noChangeShapeType="1"/>
                </p:cNvSpPr>
                <p:nvPr/>
              </p:nvSpPr>
              <p:spPr bwMode="auto">
                <a:xfrm rot="457097">
                  <a:off x="1705" y="2828"/>
                  <a:ext cx="93" cy="1217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55" name="Line 88"/>
                <p:cNvSpPr>
                  <a:spLocks noChangeShapeType="1"/>
                </p:cNvSpPr>
                <p:nvPr/>
              </p:nvSpPr>
              <p:spPr bwMode="auto">
                <a:xfrm rot="457097">
                  <a:off x="1837" y="2488"/>
                  <a:ext cx="103" cy="116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56" name="Line 89"/>
                <p:cNvSpPr>
                  <a:spLocks noChangeShapeType="1"/>
                </p:cNvSpPr>
                <p:nvPr/>
              </p:nvSpPr>
              <p:spPr bwMode="auto">
                <a:xfrm rot="457097">
                  <a:off x="1676" y="2140"/>
                  <a:ext cx="116" cy="121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57" name="Line 90"/>
                <p:cNvSpPr>
                  <a:spLocks noChangeShapeType="1"/>
                </p:cNvSpPr>
                <p:nvPr/>
              </p:nvSpPr>
              <p:spPr bwMode="auto">
                <a:xfrm rot="457097">
                  <a:off x="991" y="1882"/>
                  <a:ext cx="85" cy="1195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58" name="Line 91"/>
                <p:cNvSpPr>
                  <a:spLocks noChangeShapeType="1"/>
                </p:cNvSpPr>
                <p:nvPr/>
              </p:nvSpPr>
              <p:spPr bwMode="auto">
                <a:xfrm rot="457097">
                  <a:off x="651" y="2036"/>
                  <a:ext cx="101" cy="118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59" name="Line 92"/>
                <p:cNvSpPr>
                  <a:spLocks noChangeShapeType="1"/>
                </p:cNvSpPr>
                <p:nvPr/>
              </p:nvSpPr>
              <p:spPr bwMode="auto">
                <a:xfrm rot="457097">
                  <a:off x="511" y="2381"/>
                  <a:ext cx="94" cy="124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60" name="Line 93"/>
                <p:cNvSpPr>
                  <a:spLocks noChangeShapeType="1"/>
                </p:cNvSpPr>
                <p:nvPr/>
              </p:nvSpPr>
              <p:spPr bwMode="auto">
                <a:xfrm rot="457097">
                  <a:off x="668" y="2738"/>
                  <a:ext cx="83" cy="11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61" name="Line 94"/>
                <p:cNvSpPr>
                  <a:spLocks noChangeShapeType="1"/>
                </p:cNvSpPr>
                <p:nvPr/>
              </p:nvSpPr>
              <p:spPr bwMode="auto">
                <a:xfrm rot="457097">
                  <a:off x="505" y="3633"/>
                  <a:ext cx="184" cy="28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62" name="Line 95"/>
                <p:cNvSpPr>
                  <a:spLocks noChangeShapeType="1"/>
                </p:cNvSpPr>
                <p:nvPr/>
              </p:nvSpPr>
              <p:spPr bwMode="auto">
                <a:xfrm rot="457097">
                  <a:off x="655" y="3978"/>
                  <a:ext cx="747" cy="17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63" name="Line 96"/>
                <p:cNvSpPr>
                  <a:spLocks noChangeShapeType="1"/>
                </p:cNvSpPr>
                <p:nvPr/>
              </p:nvSpPr>
              <p:spPr bwMode="auto">
                <a:xfrm rot="457097" flipV="1">
                  <a:off x="1415" y="4030"/>
                  <a:ext cx="295" cy="1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64" name="Line 97"/>
                <p:cNvSpPr>
                  <a:spLocks noChangeShapeType="1"/>
                </p:cNvSpPr>
                <p:nvPr/>
              </p:nvSpPr>
              <p:spPr bwMode="auto">
                <a:xfrm rot="457097" flipV="1">
                  <a:off x="1744" y="3635"/>
                  <a:ext cx="97" cy="42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18435" name="WordArt 11"/>
          <p:cNvSpPr>
            <a:spLocks noChangeArrowheads="1" noChangeShapeType="1" noTextEdit="1"/>
          </p:cNvSpPr>
          <p:nvPr/>
        </p:nvSpPr>
        <p:spPr bwMode="auto">
          <a:xfrm>
            <a:off x="1498600" y="1258888"/>
            <a:ext cx="1971675" cy="511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3300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тела</a:t>
            </a:r>
          </a:p>
        </p:txBody>
      </p:sp>
      <p:sp>
        <p:nvSpPr>
          <p:cNvPr id="18436" name="WordArt 12"/>
          <p:cNvSpPr>
            <a:spLocks noChangeArrowheads="1" noChangeShapeType="1" noTextEdit="1"/>
          </p:cNvSpPr>
          <p:nvPr/>
        </p:nvSpPr>
        <p:spPr bwMode="auto">
          <a:xfrm>
            <a:off x="4953000" y="1093788"/>
            <a:ext cx="3279775" cy="815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3300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фигуры</a:t>
            </a:r>
          </a:p>
        </p:txBody>
      </p:sp>
      <p:sp>
        <p:nvSpPr>
          <p:cNvPr id="14393" name="Text Box 57"/>
          <p:cNvSpPr txBox="1">
            <a:spLocks noChangeArrowheads="1"/>
          </p:cNvSpPr>
          <p:nvPr/>
        </p:nvSpPr>
        <p:spPr bwMode="auto">
          <a:xfrm>
            <a:off x="1016000" y="5661025"/>
            <a:ext cx="2838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>
                <a:solidFill>
                  <a:srgbClr val="FF6D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Поверхность</a:t>
            </a:r>
          </a:p>
        </p:txBody>
      </p:sp>
      <p:sp>
        <p:nvSpPr>
          <p:cNvPr id="14394" name="Text Box 58"/>
          <p:cNvSpPr txBox="1">
            <a:spLocks noChangeArrowheads="1"/>
          </p:cNvSpPr>
          <p:nvPr/>
        </p:nvSpPr>
        <p:spPr bwMode="auto">
          <a:xfrm>
            <a:off x="5080000" y="5610225"/>
            <a:ext cx="3435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>
                <a:solidFill>
                  <a:srgbClr val="FF6D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Прямоугольники</a:t>
            </a:r>
          </a:p>
        </p:txBody>
      </p:sp>
      <p:sp>
        <p:nvSpPr>
          <p:cNvPr id="14395" name="Text Box 59"/>
          <p:cNvSpPr txBox="1">
            <a:spLocks noChangeArrowheads="1"/>
          </p:cNvSpPr>
          <p:nvPr/>
        </p:nvSpPr>
        <p:spPr bwMode="auto">
          <a:xfrm>
            <a:off x="5080000" y="6122988"/>
            <a:ext cx="3435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>
                <a:solidFill>
                  <a:srgbClr val="FF6D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Шестиугольники</a:t>
            </a:r>
          </a:p>
        </p:txBody>
      </p:sp>
      <p:sp>
        <p:nvSpPr>
          <p:cNvPr id="14397" name="AutoShape 61"/>
          <p:cNvSpPr>
            <a:spLocks noChangeArrowheads="1"/>
          </p:cNvSpPr>
          <p:nvPr/>
        </p:nvSpPr>
        <p:spPr bwMode="auto">
          <a:xfrm rot="5400000" flipH="1">
            <a:off x="6180138" y="4541838"/>
            <a:ext cx="1612900" cy="368300"/>
          </a:xfrm>
          <a:prstGeom prst="parallelogram">
            <a:avLst>
              <a:gd name="adj" fmla="val 61067"/>
            </a:avLst>
          </a:prstGeom>
          <a:gradFill rotWithShape="1">
            <a:gsLst>
              <a:gs pos="0">
                <a:srgbClr val="BFFBBF"/>
              </a:gs>
              <a:gs pos="100000">
                <a:srgbClr val="00EE00">
                  <a:alpha val="39998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00" name="AutoShape 64"/>
          <p:cNvSpPr>
            <a:spLocks noChangeArrowheads="1"/>
          </p:cNvSpPr>
          <p:nvPr/>
        </p:nvSpPr>
        <p:spPr bwMode="auto">
          <a:xfrm rot="-5400000">
            <a:off x="5570538" y="4275138"/>
            <a:ext cx="1651000" cy="812800"/>
          </a:xfrm>
          <a:prstGeom prst="parallelogram">
            <a:avLst>
              <a:gd name="adj" fmla="val 33393"/>
            </a:avLst>
          </a:prstGeom>
          <a:solidFill>
            <a:srgbClr val="CC3300">
              <a:alpha val="39999"/>
            </a:srgbClr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434" name="Freeform 98"/>
          <p:cNvSpPr>
            <a:spLocks/>
          </p:cNvSpPr>
          <p:nvPr/>
        </p:nvSpPr>
        <p:spPr bwMode="auto">
          <a:xfrm>
            <a:off x="5800725" y="2881313"/>
            <a:ext cx="1514475" cy="1257300"/>
          </a:xfrm>
          <a:custGeom>
            <a:avLst/>
            <a:gdLst>
              <a:gd name="T0" fmla="*/ 0 w 954"/>
              <a:gd name="T1" fmla="*/ 387 h 792"/>
              <a:gd name="T2" fmla="*/ 87 w 954"/>
              <a:gd name="T3" fmla="*/ 129 h 792"/>
              <a:gd name="T4" fmla="*/ 327 w 954"/>
              <a:gd name="T5" fmla="*/ 0 h 792"/>
              <a:gd name="T6" fmla="*/ 834 w 954"/>
              <a:gd name="T7" fmla="*/ 162 h 792"/>
              <a:gd name="T8" fmla="*/ 954 w 954"/>
              <a:gd name="T9" fmla="*/ 399 h 792"/>
              <a:gd name="T10" fmla="*/ 873 w 954"/>
              <a:gd name="T11" fmla="*/ 675 h 792"/>
              <a:gd name="T12" fmla="*/ 627 w 954"/>
              <a:gd name="T13" fmla="*/ 792 h 792"/>
              <a:gd name="T14" fmla="*/ 123 w 954"/>
              <a:gd name="T15" fmla="*/ 624 h 792"/>
              <a:gd name="T16" fmla="*/ 0 w 954"/>
              <a:gd name="T17" fmla="*/ 387 h 7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54"/>
              <a:gd name="T28" fmla="*/ 0 h 792"/>
              <a:gd name="T29" fmla="*/ 954 w 954"/>
              <a:gd name="T30" fmla="*/ 792 h 79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54" h="792">
                <a:moveTo>
                  <a:pt x="0" y="387"/>
                </a:moveTo>
                <a:lnTo>
                  <a:pt x="87" y="129"/>
                </a:lnTo>
                <a:lnTo>
                  <a:pt x="327" y="0"/>
                </a:lnTo>
                <a:lnTo>
                  <a:pt x="834" y="162"/>
                </a:lnTo>
                <a:lnTo>
                  <a:pt x="954" y="399"/>
                </a:lnTo>
                <a:lnTo>
                  <a:pt x="873" y="675"/>
                </a:lnTo>
                <a:lnTo>
                  <a:pt x="627" y="792"/>
                </a:lnTo>
                <a:lnTo>
                  <a:pt x="123" y="624"/>
                </a:lnTo>
                <a:lnTo>
                  <a:pt x="0" y="387"/>
                </a:lnTo>
                <a:close/>
              </a:path>
            </a:pathLst>
          </a:custGeom>
          <a:gradFill rotWithShape="1">
            <a:gsLst>
              <a:gs pos="0">
                <a:srgbClr val="F1F1FF"/>
              </a:gs>
              <a:gs pos="100000">
                <a:srgbClr val="A7A7FF">
                  <a:alpha val="60001"/>
                </a:srgbClr>
              </a:gs>
            </a:gsLst>
            <a:path path="rect">
              <a:fillToRect l="50000" t="50000" r="50000" b="50000"/>
            </a:path>
          </a:gradFill>
          <a:ln w="9525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435" name="WordArt 99" descr="Белый мрамор"/>
          <p:cNvSpPr>
            <a:spLocks noChangeArrowheads="1" noChangeShapeType="1" noTextEdit="1"/>
          </p:cNvSpPr>
          <p:nvPr/>
        </p:nvSpPr>
        <p:spPr bwMode="auto">
          <a:xfrm>
            <a:off x="1146175" y="160338"/>
            <a:ext cx="6846888" cy="1020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Геометрические</a:t>
            </a:r>
          </a:p>
        </p:txBody>
      </p:sp>
      <p:sp>
        <p:nvSpPr>
          <p:cNvPr id="14436" name="WordArt 100"/>
          <p:cNvSpPr>
            <a:spLocks noChangeArrowheads="1" noChangeShapeType="1" noTextEdit="1"/>
          </p:cNvSpPr>
          <p:nvPr/>
        </p:nvSpPr>
        <p:spPr bwMode="auto">
          <a:xfrm>
            <a:off x="1930400" y="177800"/>
            <a:ext cx="5507038" cy="952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Многогранник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4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1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D6D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4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44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14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4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4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4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4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4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4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4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93" grpId="0"/>
      <p:bldP spid="14394" grpId="0"/>
      <p:bldP spid="14394" grpId="1"/>
      <p:bldP spid="14394" grpId="2"/>
      <p:bldP spid="14395" grpId="0"/>
      <p:bldP spid="14395" grpId="1"/>
      <p:bldP spid="14397" grpId="0" animBg="1"/>
      <p:bldP spid="14397" grpId="1" animBg="1"/>
      <p:bldP spid="14400" grpId="0" animBg="1"/>
      <p:bldP spid="14400" grpId="1" animBg="1"/>
      <p:bldP spid="14434" grpId="0" animBg="1"/>
      <p:bldP spid="14435" grpId="0" animBg="1"/>
      <p:bldP spid="1443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3"/>
          <p:cNvSpPr>
            <a:spLocks noChangeArrowheads="1" noChangeShapeType="1" noTextEdit="1"/>
          </p:cNvSpPr>
          <p:nvPr/>
        </p:nvSpPr>
        <p:spPr bwMode="auto">
          <a:xfrm>
            <a:off x="1536700" y="1157288"/>
            <a:ext cx="1971675" cy="511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3300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тела</a:t>
            </a:r>
          </a:p>
        </p:txBody>
      </p:sp>
      <p:sp>
        <p:nvSpPr>
          <p:cNvPr id="19459" name="WordArt 4"/>
          <p:cNvSpPr>
            <a:spLocks noChangeArrowheads="1" noChangeShapeType="1" noTextEdit="1"/>
          </p:cNvSpPr>
          <p:nvPr/>
        </p:nvSpPr>
        <p:spPr bwMode="auto">
          <a:xfrm>
            <a:off x="5003800" y="992188"/>
            <a:ext cx="3279775" cy="815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3300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фигуры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355600" y="1736725"/>
            <a:ext cx="8610600" cy="4129088"/>
            <a:chOff x="240" y="1134"/>
            <a:chExt cx="5424" cy="2601"/>
          </a:xfrm>
        </p:grpSpPr>
        <p:pic>
          <p:nvPicPr>
            <p:cNvPr id="19469" name="Рисунок 14" descr="Пирамиды Древнего Египта, египетские пирамиды  Хеопса, Египет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0" y="1760"/>
              <a:ext cx="2492" cy="1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79" name="Text Box 7"/>
            <p:cNvSpPr txBox="1">
              <a:spLocks noChangeArrowheads="1"/>
            </p:cNvSpPr>
            <p:nvPr/>
          </p:nvSpPr>
          <p:spPr bwMode="auto">
            <a:xfrm>
              <a:off x="672" y="1142"/>
              <a:ext cx="1692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2800" b="1">
                  <a:solidFill>
                    <a:srgbClr val="33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Пирамида в Египте</a:t>
              </a:r>
            </a:p>
          </p:txBody>
        </p:sp>
        <p:sp>
          <p:nvSpPr>
            <p:cNvPr id="28680" name="Text Box 8"/>
            <p:cNvSpPr txBox="1">
              <a:spLocks noChangeArrowheads="1"/>
            </p:cNvSpPr>
            <p:nvPr/>
          </p:nvSpPr>
          <p:spPr bwMode="auto">
            <a:xfrm>
              <a:off x="2820" y="1134"/>
              <a:ext cx="2844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2800" b="1">
                  <a:solidFill>
                    <a:srgbClr val="33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Четырёхугольная пирамида</a:t>
              </a:r>
            </a:p>
          </p:txBody>
        </p:sp>
        <p:grpSp>
          <p:nvGrpSpPr>
            <p:cNvPr id="3" name="Group 24"/>
            <p:cNvGrpSpPr>
              <a:grpSpLocks/>
            </p:cNvGrpSpPr>
            <p:nvPr/>
          </p:nvGrpSpPr>
          <p:grpSpPr bwMode="auto">
            <a:xfrm>
              <a:off x="3400" y="1769"/>
              <a:ext cx="1985" cy="1911"/>
              <a:chOff x="3400" y="1769"/>
              <a:chExt cx="1985" cy="1911"/>
            </a:xfrm>
          </p:grpSpPr>
          <p:sp>
            <p:nvSpPr>
              <p:cNvPr id="28691" name="Freeform 19"/>
              <p:cNvSpPr>
                <a:spLocks/>
              </p:cNvSpPr>
              <p:nvPr/>
            </p:nvSpPr>
            <p:spPr bwMode="auto">
              <a:xfrm>
                <a:off x="3405" y="1776"/>
                <a:ext cx="1974" cy="1902"/>
              </a:xfrm>
              <a:custGeom>
                <a:avLst/>
                <a:gdLst/>
                <a:ahLst/>
                <a:cxnLst>
                  <a:cxn ang="0">
                    <a:pos x="1974" y="1302"/>
                  </a:cxn>
                  <a:cxn ang="0">
                    <a:pos x="1476" y="1902"/>
                  </a:cxn>
                  <a:cxn ang="0">
                    <a:pos x="0" y="1902"/>
                  </a:cxn>
                  <a:cxn ang="0">
                    <a:pos x="990" y="0"/>
                  </a:cxn>
                </a:cxnLst>
                <a:rect l="0" t="0" r="r" b="b"/>
                <a:pathLst>
                  <a:path w="1974" h="1902">
                    <a:moveTo>
                      <a:pt x="1974" y="1302"/>
                    </a:moveTo>
                    <a:lnTo>
                      <a:pt x="1476" y="1902"/>
                    </a:lnTo>
                    <a:lnTo>
                      <a:pt x="0" y="1902"/>
                    </a:lnTo>
                    <a:lnTo>
                      <a:pt x="990" y="0"/>
                    </a:lnTo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shade val="75686"/>
                      <a:invGamma/>
                    </a:schemeClr>
                  </a:gs>
                  <a:gs pos="100000">
                    <a:schemeClr val="accent1">
                      <a:alpha val="47000"/>
                    </a:schemeClr>
                  </a:gs>
                </a:gsLst>
                <a:lin ang="2700000" scaled="1"/>
              </a:gradFill>
              <a:ln w="28575" cmpd="sng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474" name="AutoShape 9"/>
              <p:cNvSpPr>
                <a:spLocks noChangeArrowheads="1"/>
              </p:cNvSpPr>
              <p:nvPr/>
            </p:nvSpPr>
            <p:spPr bwMode="auto">
              <a:xfrm>
                <a:off x="3400" y="3075"/>
                <a:ext cx="1984" cy="605"/>
              </a:xfrm>
              <a:prstGeom prst="parallelogram">
                <a:avLst>
                  <a:gd name="adj" fmla="val 81983"/>
                </a:avLst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9475" name="Line 10"/>
              <p:cNvSpPr>
                <a:spLocks noChangeShapeType="1"/>
              </p:cNvSpPr>
              <p:nvPr/>
            </p:nvSpPr>
            <p:spPr bwMode="auto">
              <a:xfrm>
                <a:off x="3901" y="3072"/>
                <a:ext cx="987" cy="6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6" name="Line 11"/>
              <p:cNvSpPr>
                <a:spLocks noChangeShapeType="1"/>
              </p:cNvSpPr>
              <p:nvPr/>
            </p:nvSpPr>
            <p:spPr bwMode="auto">
              <a:xfrm flipV="1">
                <a:off x="3400" y="3079"/>
                <a:ext cx="1977" cy="59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7" name="Line 12"/>
              <p:cNvSpPr>
                <a:spLocks noChangeShapeType="1"/>
              </p:cNvSpPr>
              <p:nvPr/>
            </p:nvSpPr>
            <p:spPr bwMode="auto">
              <a:xfrm flipH="1" flipV="1">
                <a:off x="4397" y="1786"/>
                <a:ext cx="2" cy="15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8" name="Line 13"/>
              <p:cNvSpPr>
                <a:spLocks noChangeShapeType="1"/>
              </p:cNvSpPr>
              <p:nvPr/>
            </p:nvSpPr>
            <p:spPr bwMode="auto">
              <a:xfrm flipH="1">
                <a:off x="3895" y="1780"/>
                <a:ext cx="501" cy="13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79" name="Line 14"/>
              <p:cNvSpPr>
                <a:spLocks noChangeShapeType="1"/>
              </p:cNvSpPr>
              <p:nvPr/>
            </p:nvSpPr>
            <p:spPr bwMode="auto">
              <a:xfrm flipH="1">
                <a:off x="3406" y="1769"/>
                <a:ext cx="990" cy="190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0" name="Line 15"/>
              <p:cNvSpPr>
                <a:spLocks noChangeShapeType="1"/>
              </p:cNvSpPr>
              <p:nvPr/>
            </p:nvSpPr>
            <p:spPr bwMode="auto">
              <a:xfrm>
                <a:off x="4399" y="1774"/>
                <a:ext cx="489" cy="190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1" name="Line 16"/>
              <p:cNvSpPr>
                <a:spLocks noChangeShapeType="1"/>
              </p:cNvSpPr>
              <p:nvPr/>
            </p:nvSpPr>
            <p:spPr bwMode="auto">
              <a:xfrm>
                <a:off x="4404" y="1781"/>
                <a:ext cx="979" cy="12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2" name="Line 20"/>
              <p:cNvSpPr>
                <a:spLocks noChangeShapeType="1"/>
              </p:cNvSpPr>
              <p:nvPr/>
            </p:nvSpPr>
            <p:spPr bwMode="auto">
              <a:xfrm>
                <a:off x="3400" y="3680"/>
                <a:ext cx="149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9483" name="Line 21"/>
              <p:cNvSpPr>
                <a:spLocks noChangeShapeType="1"/>
              </p:cNvSpPr>
              <p:nvPr/>
            </p:nvSpPr>
            <p:spPr bwMode="auto">
              <a:xfrm flipV="1">
                <a:off x="4890" y="3075"/>
                <a:ext cx="495" cy="60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8695" name="AutoShape 23"/>
          <p:cNvSpPr>
            <a:spLocks noChangeArrowheads="1"/>
          </p:cNvSpPr>
          <p:nvPr/>
        </p:nvSpPr>
        <p:spPr bwMode="auto">
          <a:xfrm>
            <a:off x="5384800" y="4805363"/>
            <a:ext cx="3124200" cy="960437"/>
          </a:xfrm>
          <a:prstGeom prst="parallelogram">
            <a:avLst>
              <a:gd name="adj" fmla="val 81322"/>
            </a:avLst>
          </a:prstGeom>
          <a:gradFill rotWithShape="1">
            <a:gsLst>
              <a:gs pos="0">
                <a:srgbClr val="DFFFEA">
                  <a:alpha val="62000"/>
                </a:srgbClr>
              </a:gs>
              <a:gs pos="100000">
                <a:srgbClr val="66FF99">
                  <a:alpha val="32001"/>
                </a:srgbClr>
              </a:gs>
            </a:gsLst>
            <a:path path="shape">
              <a:fillToRect l="50000" t="50000" r="50000" b="50000"/>
            </a:path>
          </a:gradFill>
          <a:ln w="28575">
            <a:noFill/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98" name="Text Box 26"/>
          <p:cNvSpPr txBox="1">
            <a:spLocks noChangeArrowheads="1"/>
          </p:cNvSpPr>
          <p:nvPr/>
        </p:nvSpPr>
        <p:spPr bwMode="auto">
          <a:xfrm>
            <a:off x="508000" y="6105525"/>
            <a:ext cx="2838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>
                <a:solidFill>
                  <a:srgbClr val="FF6D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Поверхность</a:t>
            </a:r>
          </a:p>
        </p:txBody>
      </p:sp>
      <p:sp>
        <p:nvSpPr>
          <p:cNvPr id="28699" name="Text Box 27"/>
          <p:cNvSpPr txBox="1">
            <a:spLocks noChangeArrowheads="1"/>
          </p:cNvSpPr>
          <p:nvPr/>
        </p:nvSpPr>
        <p:spPr bwMode="auto">
          <a:xfrm>
            <a:off x="5041900" y="5826125"/>
            <a:ext cx="3435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>
                <a:solidFill>
                  <a:srgbClr val="FF6D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Прямоугольник</a:t>
            </a:r>
          </a:p>
        </p:txBody>
      </p:sp>
      <p:sp>
        <p:nvSpPr>
          <p:cNvPr id="28700" name="Text Box 28"/>
          <p:cNvSpPr txBox="1">
            <a:spLocks noChangeArrowheads="1"/>
          </p:cNvSpPr>
          <p:nvPr/>
        </p:nvSpPr>
        <p:spPr bwMode="auto">
          <a:xfrm>
            <a:off x="5016500" y="6338888"/>
            <a:ext cx="3435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>
                <a:solidFill>
                  <a:srgbClr val="FF6D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Треугольники</a:t>
            </a:r>
          </a:p>
        </p:txBody>
      </p:sp>
      <p:sp>
        <p:nvSpPr>
          <p:cNvPr id="28702" name="Freeform 30"/>
          <p:cNvSpPr>
            <a:spLocks/>
          </p:cNvSpPr>
          <p:nvPr/>
        </p:nvSpPr>
        <p:spPr bwMode="auto">
          <a:xfrm>
            <a:off x="5362575" y="2755900"/>
            <a:ext cx="2371725" cy="3030538"/>
          </a:xfrm>
          <a:custGeom>
            <a:avLst/>
            <a:gdLst>
              <a:gd name="T0" fmla="*/ 1494 w 1494"/>
              <a:gd name="T1" fmla="*/ 1909 h 1909"/>
              <a:gd name="T2" fmla="*/ 0 w 1494"/>
              <a:gd name="T3" fmla="*/ 1909 h 1909"/>
              <a:gd name="T4" fmla="*/ 1001 w 1494"/>
              <a:gd name="T5" fmla="*/ 0 h 1909"/>
              <a:gd name="T6" fmla="*/ 0 60000 65536"/>
              <a:gd name="T7" fmla="*/ 0 60000 65536"/>
              <a:gd name="T8" fmla="*/ 0 60000 65536"/>
              <a:gd name="T9" fmla="*/ 0 w 1494"/>
              <a:gd name="T10" fmla="*/ 0 h 1909"/>
              <a:gd name="T11" fmla="*/ 1494 w 1494"/>
              <a:gd name="T12" fmla="*/ 1909 h 19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94" h="1909">
                <a:moveTo>
                  <a:pt x="1494" y="1909"/>
                </a:moveTo>
                <a:lnTo>
                  <a:pt x="0" y="1909"/>
                </a:lnTo>
                <a:lnTo>
                  <a:pt x="1001" y="0"/>
                </a:lnTo>
              </a:path>
            </a:pathLst>
          </a:custGeom>
          <a:gradFill rotWithShape="1">
            <a:gsLst>
              <a:gs pos="0">
                <a:srgbClr val="33CC33">
                  <a:alpha val="46999"/>
                </a:srgbClr>
              </a:gs>
              <a:gs pos="100000">
                <a:srgbClr val="D0F3D0"/>
              </a:gs>
            </a:gsLst>
            <a:path path="rect">
              <a:fillToRect l="50000" t="50000" r="50000" b="50000"/>
            </a:path>
          </a:gra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703" name="Freeform 31"/>
          <p:cNvSpPr>
            <a:spLocks/>
          </p:cNvSpPr>
          <p:nvPr/>
        </p:nvSpPr>
        <p:spPr bwMode="auto">
          <a:xfrm>
            <a:off x="6951663" y="2755900"/>
            <a:ext cx="1568450" cy="3011488"/>
          </a:xfrm>
          <a:custGeom>
            <a:avLst/>
            <a:gdLst>
              <a:gd name="T0" fmla="*/ 984 w 988"/>
              <a:gd name="T1" fmla="*/ 1302 h 1897"/>
              <a:gd name="T2" fmla="*/ 988 w 988"/>
              <a:gd name="T3" fmla="*/ 1303 h 1897"/>
              <a:gd name="T4" fmla="*/ 493 w 988"/>
              <a:gd name="T5" fmla="*/ 1897 h 1897"/>
              <a:gd name="T6" fmla="*/ 0 w 988"/>
              <a:gd name="T7" fmla="*/ 0 h 1897"/>
              <a:gd name="T8" fmla="*/ 0 60000 65536"/>
              <a:gd name="T9" fmla="*/ 0 60000 65536"/>
              <a:gd name="T10" fmla="*/ 0 60000 65536"/>
              <a:gd name="T11" fmla="*/ 0 60000 65536"/>
              <a:gd name="T12" fmla="*/ 0 w 988"/>
              <a:gd name="T13" fmla="*/ 0 h 1897"/>
              <a:gd name="T14" fmla="*/ 988 w 988"/>
              <a:gd name="T15" fmla="*/ 1897 h 189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88" h="1897">
                <a:moveTo>
                  <a:pt x="984" y="1302"/>
                </a:moveTo>
                <a:lnTo>
                  <a:pt x="988" y="1303"/>
                </a:lnTo>
                <a:lnTo>
                  <a:pt x="493" y="1897"/>
                </a:lnTo>
                <a:lnTo>
                  <a:pt x="0" y="0"/>
                </a:lnTo>
              </a:path>
            </a:pathLst>
          </a:custGeom>
          <a:solidFill>
            <a:srgbClr val="FF9933">
              <a:alpha val="47058"/>
            </a:srgb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704" name="WordArt 32" descr="Белый мрамор"/>
          <p:cNvSpPr>
            <a:spLocks noChangeArrowheads="1" noChangeShapeType="1" noTextEdit="1"/>
          </p:cNvSpPr>
          <p:nvPr/>
        </p:nvSpPr>
        <p:spPr bwMode="auto">
          <a:xfrm>
            <a:off x="1146175" y="160338"/>
            <a:ext cx="6846888" cy="1020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Геометрические</a:t>
            </a:r>
          </a:p>
        </p:txBody>
      </p:sp>
      <p:sp>
        <p:nvSpPr>
          <p:cNvPr id="28705" name="WordArt 33"/>
          <p:cNvSpPr>
            <a:spLocks noChangeArrowheads="1" noChangeShapeType="1" noTextEdit="1"/>
          </p:cNvSpPr>
          <p:nvPr/>
        </p:nvSpPr>
        <p:spPr bwMode="auto">
          <a:xfrm>
            <a:off x="1930400" y="177800"/>
            <a:ext cx="5507038" cy="952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Многогранник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8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8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33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286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D6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28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2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8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8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8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8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5" grpId="0" animBg="1"/>
      <p:bldP spid="28695" grpId="1" animBg="1"/>
      <p:bldP spid="28698" grpId="0"/>
      <p:bldP spid="28699" grpId="0"/>
      <p:bldP spid="28699" grpId="1"/>
      <p:bldP spid="28699" grpId="2"/>
      <p:bldP spid="28700" grpId="0"/>
      <p:bldP spid="28700" grpId="1"/>
      <p:bldP spid="28702" grpId="0" animBg="1"/>
      <p:bldP spid="28703" grpId="0" animBg="1"/>
      <p:bldP spid="28704" grpId="0" animBg="1"/>
      <p:bldP spid="2870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53" descr="Белый мрамор"/>
          <p:cNvSpPr>
            <a:spLocks noChangeArrowheads="1" noChangeShapeType="1" noTextEdit="1"/>
          </p:cNvSpPr>
          <p:nvPr/>
        </p:nvSpPr>
        <p:spPr bwMode="auto">
          <a:xfrm>
            <a:off x="1146175" y="160338"/>
            <a:ext cx="6846888" cy="1020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Геометрические</a:t>
            </a:r>
          </a:p>
        </p:txBody>
      </p:sp>
      <p:sp>
        <p:nvSpPr>
          <p:cNvPr id="20483" name="WordArt 54"/>
          <p:cNvSpPr>
            <a:spLocks noChangeArrowheads="1" noChangeShapeType="1" noTextEdit="1"/>
          </p:cNvSpPr>
          <p:nvPr/>
        </p:nvSpPr>
        <p:spPr bwMode="auto">
          <a:xfrm>
            <a:off x="1536700" y="1157288"/>
            <a:ext cx="1971675" cy="511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3300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тела</a:t>
            </a:r>
          </a:p>
        </p:txBody>
      </p:sp>
      <p:sp>
        <p:nvSpPr>
          <p:cNvPr id="20484" name="WordArt 55"/>
          <p:cNvSpPr>
            <a:spLocks noChangeArrowheads="1" noChangeShapeType="1" noTextEdit="1"/>
          </p:cNvSpPr>
          <p:nvPr/>
        </p:nvSpPr>
        <p:spPr bwMode="auto">
          <a:xfrm>
            <a:off x="5003800" y="992188"/>
            <a:ext cx="3279775" cy="815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3300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фигуры</a:t>
            </a:r>
          </a:p>
        </p:txBody>
      </p:sp>
      <p:sp>
        <p:nvSpPr>
          <p:cNvPr id="22597" name="Text Box 69"/>
          <p:cNvSpPr txBox="1">
            <a:spLocks noChangeArrowheads="1"/>
          </p:cNvSpPr>
          <p:nvPr/>
        </p:nvSpPr>
        <p:spPr bwMode="auto">
          <a:xfrm>
            <a:off x="1016000" y="5724525"/>
            <a:ext cx="2838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>
                <a:solidFill>
                  <a:srgbClr val="FF6D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Поверхность</a:t>
            </a:r>
          </a:p>
        </p:txBody>
      </p:sp>
      <p:sp>
        <p:nvSpPr>
          <p:cNvPr id="22598" name="Text Box 70"/>
          <p:cNvSpPr txBox="1">
            <a:spLocks noChangeArrowheads="1"/>
          </p:cNvSpPr>
          <p:nvPr/>
        </p:nvSpPr>
        <p:spPr bwMode="auto">
          <a:xfrm>
            <a:off x="4787900" y="5673725"/>
            <a:ext cx="406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>
                <a:solidFill>
                  <a:srgbClr val="FF6D6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Сфера (сферическая поверхность)</a:t>
            </a:r>
          </a:p>
        </p:txBody>
      </p:sp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939800" y="1952625"/>
            <a:ext cx="7112000" cy="3813175"/>
            <a:chOff x="672" y="1214"/>
            <a:chExt cx="4480" cy="2402"/>
          </a:xfrm>
        </p:grpSpPr>
        <p:sp>
          <p:nvSpPr>
            <p:cNvPr id="22567" name="Text Box 39"/>
            <p:cNvSpPr txBox="1">
              <a:spLocks noChangeArrowheads="1"/>
            </p:cNvSpPr>
            <p:nvPr/>
          </p:nvSpPr>
          <p:spPr bwMode="auto">
            <a:xfrm>
              <a:off x="672" y="1214"/>
              <a:ext cx="169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2800" b="1">
                  <a:solidFill>
                    <a:srgbClr val="33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Земля</a:t>
              </a:r>
            </a:p>
          </p:txBody>
        </p:sp>
        <p:sp>
          <p:nvSpPr>
            <p:cNvPr id="22568" name="Text Box 40"/>
            <p:cNvSpPr txBox="1">
              <a:spLocks noChangeArrowheads="1"/>
            </p:cNvSpPr>
            <p:nvPr/>
          </p:nvSpPr>
          <p:spPr bwMode="auto">
            <a:xfrm>
              <a:off x="3556" y="1214"/>
              <a:ext cx="126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2800" b="1">
                  <a:solidFill>
                    <a:srgbClr val="3366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Шар</a:t>
              </a:r>
            </a:p>
          </p:txBody>
        </p:sp>
        <p:grpSp>
          <p:nvGrpSpPr>
            <p:cNvPr id="3" name="Group 57"/>
            <p:cNvGrpSpPr>
              <a:grpSpLocks/>
            </p:cNvGrpSpPr>
            <p:nvPr/>
          </p:nvGrpSpPr>
          <p:grpSpPr bwMode="auto">
            <a:xfrm>
              <a:off x="805" y="1790"/>
              <a:ext cx="1815" cy="1818"/>
              <a:chOff x="1290" y="782"/>
              <a:chExt cx="2743" cy="2746"/>
            </a:xfrm>
          </p:grpSpPr>
          <p:pic>
            <p:nvPicPr>
              <p:cNvPr id="20498" name="Picture 58" descr="7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290" y="782"/>
                <a:ext cx="2740" cy="27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499" name="Oval 59"/>
              <p:cNvSpPr>
                <a:spLocks noChangeArrowheads="1"/>
              </p:cNvSpPr>
              <p:nvPr/>
            </p:nvSpPr>
            <p:spPr bwMode="auto">
              <a:xfrm>
                <a:off x="1302" y="783"/>
                <a:ext cx="2731" cy="2745"/>
              </a:xfrm>
              <a:prstGeom prst="ellipse">
                <a:avLst/>
              </a:prstGeom>
              <a:noFill/>
              <a:ln w="38100">
                <a:solidFill>
                  <a:srgbClr val="5D93D5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0491" name="Oval 60"/>
            <p:cNvSpPr>
              <a:spLocks noChangeArrowheads="1"/>
            </p:cNvSpPr>
            <p:nvPr/>
          </p:nvSpPr>
          <p:spPr bwMode="auto">
            <a:xfrm>
              <a:off x="3344" y="1712"/>
              <a:ext cx="1808" cy="1808"/>
            </a:xfrm>
            <a:prstGeom prst="ellipse">
              <a:avLst/>
            </a:prstGeom>
            <a:gradFill rotWithShape="1">
              <a:gsLst>
                <a:gs pos="0">
                  <a:srgbClr val="DFFFEA">
                    <a:alpha val="62000"/>
                  </a:srgbClr>
                </a:gs>
                <a:gs pos="100000">
                  <a:srgbClr val="66FF99">
                    <a:alpha val="25998"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2" name="Oval 61"/>
            <p:cNvSpPr>
              <a:spLocks noChangeArrowheads="1"/>
            </p:cNvSpPr>
            <p:nvPr/>
          </p:nvSpPr>
          <p:spPr bwMode="auto">
            <a:xfrm>
              <a:off x="3352" y="2264"/>
              <a:ext cx="1792" cy="704"/>
            </a:xfrm>
            <a:prstGeom prst="ellipse">
              <a:avLst/>
            </a:prstGeom>
            <a:noFill/>
            <a:ln w="28575">
              <a:solidFill>
                <a:srgbClr val="33CC33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493" name="Oval 64"/>
            <p:cNvSpPr>
              <a:spLocks noChangeArrowheads="1"/>
            </p:cNvSpPr>
            <p:nvPr/>
          </p:nvSpPr>
          <p:spPr bwMode="auto">
            <a:xfrm>
              <a:off x="4192" y="2548"/>
              <a:ext cx="107" cy="105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" name="Group 66"/>
            <p:cNvGrpSpPr>
              <a:grpSpLocks/>
            </p:cNvGrpSpPr>
            <p:nvPr/>
          </p:nvGrpSpPr>
          <p:grpSpPr bwMode="auto">
            <a:xfrm>
              <a:off x="808" y="1784"/>
              <a:ext cx="1812" cy="1832"/>
              <a:chOff x="808" y="1784"/>
              <a:chExt cx="1812" cy="1832"/>
            </a:xfrm>
          </p:grpSpPr>
          <p:pic>
            <p:nvPicPr>
              <p:cNvPr id="20496" name="Picture 67" descr="Безымянный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08" y="1784"/>
                <a:ext cx="1808" cy="1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497" name="Oval 68"/>
              <p:cNvSpPr>
                <a:spLocks noChangeArrowheads="1"/>
              </p:cNvSpPr>
              <p:nvPr/>
            </p:nvSpPr>
            <p:spPr bwMode="auto">
              <a:xfrm>
                <a:off x="813" y="1791"/>
                <a:ext cx="1807" cy="1817"/>
              </a:xfrm>
              <a:prstGeom prst="ellipse">
                <a:avLst/>
              </a:prstGeom>
              <a:noFill/>
              <a:ln w="38100">
                <a:solidFill>
                  <a:srgbClr val="5D93D5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0495" name="Freeform 72"/>
            <p:cNvSpPr>
              <a:spLocks/>
            </p:cNvSpPr>
            <p:nvPr/>
          </p:nvSpPr>
          <p:spPr bwMode="auto">
            <a:xfrm>
              <a:off x="3342" y="2607"/>
              <a:ext cx="1810" cy="362"/>
            </a:xfrm>
            <a:custGeom>
              <a:avLst/>
              <a:gdLst>
                <a:gd name="T0" fmla="*/ 0 w 1810"/>
                <a:gd name="T1" fmla="*/ 0 h 362"/>
                <a:gd name="T2" fmla="*/ 51 w 1810"/>
                <a:gd name="T3" fmla="*/ 117 h 362"/>
                <a:gd name="T4" fmla="*/ 195 w 1810"/>
                <a:gd name="T5" fmla="*/ 225 h 362"/>
                <a:gd name="T6" fmla="*/ 471 w 1810"/>
                <a:gd name="T7" fmla="*/ 315 h 362"/>
                <a:gd name="T8" fmla="*/ 831 w 1810"/>
                <a:gd name="T9" fmla="*/ 358 h 362"/>
                <a:gd name="T10" fmla="*/ 1218 w 1810"/>
                <a:gd name="T11" fmla="*/ 342 h 362"/>
                <a:gd name="T12" fmla="*/ 1485 w 1810"/>
                <a:gd name="T13" fmla="*/ 279 h 362"/>
                <a:gd name="T14" fmla="*/ 1674 w 1810"/>
                <a:gd name="T15" fmla="*/ 192 h 362"/>
                <a:gd name="T16" fmla="*/ 1770 w 1810"/>
                <a:gd name="T17" fmla="*/ 102 h 362"/>
                <a:gd name="T18" fmla="*/ 1810 w 1810"/>
                <a:gd name="T19" fmla="*/ 16 h 36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810"/>
                <a:gd name="T31" fmla="*/ 0 h 362"/>
                <a:gd name="T32" fmla="*/ 1810 w 1810"/>
                <a:gd name="T33" fmla="*/ 362 h 36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810" h="362">
                  <a:moveTo>
                    <a:pt x="0" y="0"/>
                  </a:moveTo>
                  <a:cubicBezTo>
                    <a:pt x="8" y="19"/>
                    <a:pt x="19" y="80"/>
                    <a:pt x="51" y="117"/>
                  </a:cubicBezTo>
                  <a:cubicBezTo>
                    <a:pt x="83" y="154"/>
                    <a:pt x="125" y="192"/>
                    <a:pt x="195" y="225"/>
                  </a:cubicBezTo>
                  <a:cubicBezTo>
                    <a:pt x="265" y="258"/>
                    <a:pt x="365" y="293"/>
                    <a:pt x="471" y="315"/>
                  </a:cubicBezTo>
                  <a:cubicBezTo>
                    <a:pt x="577" y="337"/>
                    <a:pt x="707" y="354"/>
                    <a:pt x="831" y="358"/>
                  </a:cubicBezTo>
                  <a:cubicBezTo>
                    <a:pt x="955" y="362"/>
                    <a:pt x="1109" y="355"/>
                    <a:pt x="1218" y="342"/>
                  </a:cubicBezTo>
                  <a:cubicBezTo>
                    <a:pt x="1327" y="329"/>
                    <a:pt x="1409" y="304"/>
                    <a:pt x="1485" y="279"/>
                  </a:cubicBezTo>
                  <a:cubicBezTo>
                    <a:pt x="1561" y="254"/>
                    <a:pt x="1627" y="221"/>
                    <a:pt x="1674" y="192"/>
                  </a:cubicBezTo>
                  <a:cubicBezTo>
                    <a:pt x="1721" y="163"/>
                    <a:pt x="1747" y="131"/>
                    <a:pt x="1770" y="102"/>
                  </a:cubicBezTo>
                  <a:cubicBezTo>
                    <a:pt x="1793" y="73"/>
                    <a:pt x="1802" y="34"/>
                    <a:pt x="1810" y="16"/>
                  </a:cubicBezTo>
                </a:path>
              </a:pathLst>
            </a:custGeom>
            <a:noFill/>
            <a:ln w="2857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2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2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225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D6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97" grpId="0"/>
      <p:bldP spid="22598" grpId="0"/>
      <p:bldP spid="2259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24577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  <a:solidFill>
            <a:srgbClr val="CCFFFF"/>
          </a:solidFill>
          <a:ln/>
        </p:spPr>
        <p:txBody>
          <a:bodyPr/>
          <a:lstStyle/>
          <a:p>
            <a:r>
              <a:rPr lang="ru-RU" sz="6500" b="1">
                <a:solidFill>
                  <a:srgbClr val="9900CC"/>
                </a:solidFill>
                <a:latin typeface="Georgia" pitchFamily="18" charset="0"/>
              </a:rPr>
              <a:t>Аксиома</a:t>
            </a:r>
          </a:p>
        </p:txBody>
      </p:sp>
      <p:sp>
        <p:nvSpPr>
          <p:cNvPr id="24579" name="Текст 24578"/>
          <p:cNvSpPr>
            <a:spLocks noGrp="1"/>
          </p:cNvSpPr>
          <p:nvPr>
            <p:ph type="body" idx="4294967295"/>
          </p:nvPr>
        </p:nvSpPr>
        <p:spPr>
          <a:xfrm>
            <a:off x="457200" y="1554163"/>
            <a:ext cx="8686800" cy="4525962"/>
          </a:xfrm>
          <a:ln cap="flat" algn="ctr">
            <a:headEnd type="none" w="med" len="med"/>
            <a:tailEnd type="none" w="med" len="med"/>
          </a:ln>
        </p:spPr>
        <p:txBody>
          <a:bodyPr>
            <a:normAutofit/>
          </a:bodyPr>
          <a:lstStyle/>
          <a:p>
            <a:pPr marL="0" indent="0" algn="ctr" defTabSz="179388">
              <a:buFontTx/>
              <a:buNone/>
            </a:pPr>
            <a:r>
              <a:rPr lang="ru-RU" sz="2800" b="1">
                <a:latin typeface="Georgia" pitchFamily="18" charset="0"/>
              </a:rPr>
              <a:t>(от греч. </a:t>
            </a:r>
            <a:r>
              <a:rPr lang="en-US" sz="2800" b="1">
                <a:latin typeface="Georgia" pitchFamily="18" charset="0"/>
              </a:rPr>
              <a:t>ax</a:t>
            </a:r>
            <a:r>
              <a:rPr lang="ru-RU" sz="2800" b="1">
                <a:latin typeface="Georgia" pitchFamily="18" charset="0"/>
              </a:rPr>
              <a:t>íõ</a:t>
            </a:r>
            <a:r>
              <a:rPr lang="en-US" sz="2800" b="1">
                <a:latin typeface="Georgia" pitchFamily="18" charset="0"/>
              </a:rPr>
              <a:t>ma – </a:t>
            </a:r>
            <a:r>
              <a:rPr lang="ru-RU" sz="2800" b="1">
                <a:latin typeface="Georgia" pitchFamily="18" charset="0"/>
              </a:rPr>
              <a:t>принятие положения)</a:t>
            </a:r>
          </a:p>
          <a:p>
            <a:pPr marL="0" indent="0" algn="ctr" defTabSz="179388">
              <a:buFontTx/>
              <a:buNone/>
            </a:pPr>
            <a:endParaRPr lang="ru-RU" sz="2800" b="1">
              <a:latin typeface="Georgia" pitchFamily="18" charset="0"/>
            </a:endParaRPr>
          </a:p>
        </p:txBody>
      </p:sp>
      <p:sp>
        <p:nvSpPr>
          <p:cNvPr id="24580" name="TextBox 24579"/>
          <p:cNvSpPr txBox="1">
            <a:spLocks noChangeArrowheads="1"/>
          </p:cNvSpPr>
          <p:nvPr/>
        </p:nvSpPr>
        <p:spPr bwMode="auto">
          <a:xfrm>
            <a:off x="611188" y="2997200"/>
            <a:ext cx="8064500" cy="3019425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>
                <a:latin typeface="Georgia" pitchFamily="18" charset="0"/>
              </a:rPr>
              <a:t>исходное положение научной теории, принимаемое без доказательства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  <p:bldP spid="2458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1187450" y="188913"/>
            <a:ext cx="6553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>
                <a:solidFill>
                  <a:srgbClr val="993300"/>
                </a:solidFill>
                <a:latin typeface="Georgia" pitchFamily="18" charset="0"/>
              </a:rPr>
              <a:t>АКСИОМЫ</a:t>
            </a:r>
          </a:p>
        </p:txBody>
      </p:sp>
      <p:sp>
        <p:nvSpPr>
          <p:cNvPr id="29699" name="Line 3"/>
          <p:cNvSpPr>
            <a:spLocks noChangeShapeType="1"/>
          </p:cNvSpPr>
          <p:nvPr/>
        </p:nvSpPr>
        <p:spPr bwMode="auto">
          <a:xfrm>
            <a:off x="1908175" y="692150"/>
            <a:ext cx="51847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7092950" y="69215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1908175" y="69215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827088" y="981075"/>
            <a:ext cx="2376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>
                <a:solidFill>
                  <a:schemeClr val="accent2"/>
                </a:solidFill>
              </a:rPr>
              <a:t>планиметрия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5795963" y="981075"/>
            <a:ext cx="295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>
                <a:solidFill>
                  <a:schemeClr val="accent2"/>
                </a:solidFill>
                <a:latin typeface="Georgia" pitchFamily="18" charset="0"/>
              </a:rPr>
              <a:t>стереометрия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0" y="2060575"/>
            <a:ext cx="40671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latin typeface="Georgia" pitchFamily="18" charset="0"/>
              </a:rPr>
              <a:t>1. Каждой прямой принадлежат по крайней мере две точки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0" y="3068638"/>
            <a:ext cx="48244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latin typeface="Georgia" pitchFamily="18" charset="0"/>
              </a:rPr>
              <a:t>2. Имеются по крайней мере    три точки, не лежащие на    одной прямой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0" y="4076700"/>
            <a:ext cx="47164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latin typeface="Georgia" pitchFamily="18" charset="0"/>
              </a:rPr>
              <a:t>3. Через любые две точки проходит прямая, и притом только одна.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0" y="1412875"/>
            <a:ext cx="500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>
                <a:solidFill>
                  <a:srgbClr val="CC0000"/>
                </a:solidFill>
                <a:latin typeface="Georgia" pitchFamily="18" charset="0"/>
              </a:rPr>
              <a:t>Характеризуют взаимное расположение точек и прямых</a:t>
            </a:r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827088" y="1341438"/>
            <a:ext cx="22320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>
            <a:off x="6084888" y="1341438"/>
            <a:ext cx="23034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0" y="5013325"/>
            <a:ext cx="4643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>
                <a:solidFill>
                  <a:srgbClr val="CC0000"/>
                </a:solidFill>
                <a:latin typeface="Georgia" pitchFamily="18" charset="0"/>
              </a:rPr>
              <a:t>Основное понятие геометрии «лежать между»</a:t>
            </a:r>
          </a:p>
        </p:txBody>
      </p:sp>
      <p:sp>
        <p:nvSpPr>
          <p:cNvPr id="29711" name="Text Box 15"/>
          <p:cNvSpPr txBox="1">
            <a:spLocks noChangeArrowheads="1"/>
          </p:cNvSpPr>
          <p:nvPr/>
        </p:nvSpPr>
        <p:spPr bwMode="auto">
          <a:xfrm>
            <a:off x="0" y="5661025"/>
            <a:ext cx="47529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latin typeface="Georgia" pitchFamily="18" charset="0"/>
              </a:rPr>
              <a:t>4. Из трех точек прямой одна и только одна лежит между двумя другими.</a:t>
            </a: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4643438" y="1484313"/>
            <a:ext cx="46815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latin typeface="Georgia" pitchFamily="18" charset="0"/>
              </a:rPr>
              <a:t>А1. Через любые три точки, не лежащие на одной прямой, проходит плоскость, и притом только одна</a:t>
            </a:r>
          </a:p>
        </p:txBody>
      </p:sp>
      <p:sp>
        <p:nvSpPr>
          <p:cNvPr id="29713" name="Oval 17"/>
          <p:cNvSpPr>
            <a:spLocks noChangeArrowheads="1"/>
          </p:cNvSpPr>
          <p:nvPr/>
        </p:nvSpPr>
        <p:spPr bwMode="auto">
          <a:xfrm>
            <a:off x="7667625" y="2781300"/>
            <a:ext cx="71438" cy="71438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14" name="Oval 18"/>
          <p:cNvSpPr>
            <a:spLocks noChangeArrowheads="1"/>
          </p:cNvSpPr>
          <p:nvPr/>
        </p:nvSpPr>
        <p:spPr bwMode="auto">
          <a:xfrm>
            <a:off x="6948488" y="3141663"/>
            <a:ext cx="71437" cy="71437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15" name="Oval 19"/>
          <p:cNvSpPr>
            <a:spLocks noChangeArrowheads="1"/>
          </p:cNvSpPr>
          <p:nvPr/>
        </p:nvSpPr>
        <p:spPr bwMode="auto">
          <a:xfrm>
            <a:off x="7596188" y="3429000"/>
            <a:ext cx="71437" cy="71438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16" name="Freeform 20"/>
          <p:cNvSpPr>
            <a:spLocks/>
          </p:cNvSpPr>
          <p:nvPr/>
        </p:nvSpPr>
        <p:spPr bwMode="auto">
          <a:xfrm>
            <a:off x="6372225" y="2565400"/>
            <a:ext cx="2316163" cy="1368425"/>
          </a:xfrm>
          <a:custGeom>
            <a:avLst/>
            <a:gdLst/>
            <a:ahLst/>
            <a:cxnLst>
              <a:cxn ang="0">
                <a:pos x="68" y="657"/>
              </a:cxn>
              <a:cxn ang="0">
                <a:pos x="204" y="113"/>
              </a:cxn>
              <a:cxn ang="0">
                <a:pos x="1293" y="68"/>
              </a:cxn>
              <a:cxn ang="0">
                <a:pos x="1202" y="521"/>
              </a:cxn>
              <a:cxn ang="0">
                <a:pos x="385" y="839"/>
              </a:cxn>
              <a:cxn ang="0">
                <a:pos x="68" y="657"/>
              </a:cxn>
            </a:cxnLst>
            <a:rect l="0" t="0" r="r" b="b"/>
            <a:pathLst>
              <a:path w="1459" h="862">
                <a:moveTo>
                  <a:pt x="68" y="657"/>
                </a:moveTo>
                <a:cubicBezTo>
                  <a:pt x="38" y="536"/>
                  <a:pt x="0" y="211"/>
                  <a:pt x="204" y="113"/>
                </a:cubicBezTo>
                <a:cubicBezTo>
                  <a:pt x="408" y="15"/>
                  <a:pt x="1127" y="0"/>
                  <a:pt x="1293" y="68"/>
                </a:cubicBezTo>
                <a:cubicBezTo>
                  <a:pt x="1459" y="136"/>
                  <a:pt x="1353" y="393"/>
                  <a:pt x="1202" y="521"/>
                </a:cubicBezTo>
                <a:cubicBezTo>
                  <a:pt x="1051" y="649"/>
                  <a:pt x="581" y="816"/>
                  <a:pt x="385" y="839"/>
                </a:cubicBezTo>
                <a:cubicBezTo>
                  <a:pt x="189" y="862"/>
                  <a:pt x="98" y="778"/>
                  <a:pt x="68" y="657"/>
                </a:cubicBezTo>
                <a:close/>
              </a:path>
            </a:pathLst>
          </a:custGeom>
          <a:noFill/>
          <a:ln w="38100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4643438" y="2852738"/>
            <a:ext cx="41767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latin typeface="Georgia" pitchFamily="18" charset="0"/>
              </a:rPr>
              <a:t>А2. Если две точки прямой лежат в плоскости, то все точки прямой лежат в этой плоскости</a:t>
            </a:r>
          </a:p>
        </p:txBody>
      </p:sp>
      <p:sp>
        <p:nvSpPr>
          <p:cNvPr id="29718" name="Oval 22"/>
          <p:cNvSpPr>
            <a:spLocks noChangeArrowheads="1"/>
          </p:cNvSpPr>
          <p:nvPr/>
        </p:nvSpPr>
        <p:spPr bwMode="auto">
          <a:xfrm>
            <a:off x="6948488" y="4724400"/>
            <a:ext cx="142875" cy="144463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19" name="Oval 23"/>
          <p:cNvSpPr>
            <a:spLocks noChangeArrowheads="1"/>
          </p:cNvSpPr>
          <p:nvPr/>
        </p:nvSpPr>
        <p:spPr bwMode="auto">
          <a:xfrm>
            <a:off x="7956550" y="5157788"/>
            <a:ext cx="144463" cy="142875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20" name="Freeform 24"/>
          <p:cNvSpPr>
            <a:spLocks/>
          </p:cNvSpPr>
          <p:nvPr/>
        </p:nvSpPr>
        <p:spPr bwMode="auto">
          <a:xfrm>
            <a:off x="5807075" y="3933825"/>
            <a:ext cx="3336925" cy="2135188"/>
          </a:xfrm>
          <a:custGeom>
            <a:avLst/>
            <a:gdLst/>
            <a:ahLst/>
            <a:cxnLst>
              <a:cxn ang="0">
                <a:pos x="197" y="189"/>
              </a:cxn>
              <a:cxn ang="0">
                <a:pos x="1150" y="53"/>
              </a:cxn>
              <a:cxn ang="0">
                <a:pos x="1921" y="506"/>
              </a:cxn>
              <a:cxn ang="0">
                <a:pos x="1921" y="1141"/>
              </a:cxn>
              <a:cxn ang="0">
                <a:pos x="832" y="1277"/>
              </a:cxn>
              <a:cxn ang="0">
                <a:pos x="106" y="733"/>
              </a:cxn>
              <a:cxn ang="0">
                <a:pos x="197" y="189"/>
              </a:cxn>
            </a:cxnLst>
            <a:rect l="0" t="0" r="r" b="b"/>
            <a:pathLst>
              <a:path w="2102" h="1345">
                <a:moveTo>
                  <a:pt x="197" y="189"/>
                </a:moveTo>
                <a:cubicBezTo>
                  <a:pt x="371" y="76"/>
                  <a:pt x="863" y="0"/>
                  <a:pt x="1150" y="53"/>
                </a:cubicBezTo>
                <a:cubicBezTo>
                  <a:pt x="1437" y="106"/>
                  <a:pt x="1793" y="325"/>
                  <a:pt x="1921" y="506"/>
                </a:cubicBezTo>
                <a:cubicBezTo>
                  <a:pt x="2049" y="687"/>
                  <a:pt x="2102" y="1013"/>
                  <a:pt x="1921" y="1141"/>
                </a:cubicBezTo>
                <a:cubicBezTo>
                  <a:pt x="1740" y="1269"/>
                  <a:pt x="1134" y="1345"/>
                  <a:pt x="832" y="1277"/>
                </a:cubicBezTo>
                <a:cubicBezTo>
                  <a:pt x="530" y="1209"/>
                  <a:pt x="212" y="914"/>
                  <a:pt x="106" y="733"/>
                </a:cubicBezTo>
                <a:cubicBezTo>
                  <a:pt x="0" y="552"/>
                  <a:pt x="23" y="302"/>
                  <a:pt x="197" y="189"/>
                </a:cubicBezTo>
                <a:close/>
              </a:path>
            </a:pathLst>
          </a:custGeom>
          <a:noFill/>
          <a:ln w="2540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21" name="Line 25"/>
          <p:cNvSpPr>
            <a:spLocks noChangeShapeType="1"/>
          </p:cNvSpPr>
          <p:nvPr/>
        </p:nvSpPr>
        <p:spPr bwMode="auto">
          <a:xfrm>
            <a:off x="6516688" y="4581525"/>
            <a:ext cx="2087562" cy="93503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4643438" y="4437063"/>
            <a:ext cx="4211637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latin typeface="Georgia" pitchFamily="18" charset="0"/>
              </a:rPr>
              <a:t>А3. Если две плоскости имеют общую  точку, то  они имеют общую прямую, на которой лежат все общие точки этих плоскостей</a:t>
            </a:r>
            <a:r>
              <a:rPr lang="ru-RU" sz="200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30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29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 animBg="1"/>
      <p:bldP spid="29700" grpId="0" animBg="1"/>
      <p:bldP spid="29701" grpId="0" animBg="1"/>
      <p:bldP spid="29702" grpId="0"/>
      <p:bldP spid="29703" grpId="0"/>
      <p:bldP spid="29704" grpId="0"/>
      <p:bldP spid="29705" grpId="0"/>
      <p:bldP spid="29706" grpId="0"/>
      <p:bldP spid="29707" grpId="0"/>
      <p:bldP spid="29708" grpId="0" animBg="1"/>
      <p:bldP spid="29709" grpId="0" animBg="1"/>
      <p:bldP spid="29710" grpId="0"/>
      <p:bldP spid="29711" grpId="0"/>
      <p:bldP spid="29712" grpId="0"/>
      <p:bldP spid="29713" grpId="0" animBg="1"/>
      <p:bldP spid="29713" grpId="1" animBg="1"/>
      <p:bldP spid="29713" grpId="2" animBg="1"/>
      <p:bldP spid="29714" grpId="0" animBg="1"/>
      <p:bldP spid="29714" grpId="1" animBg="1"/>
      <p:bldP spid="29715" grpId="0" animBg="1"/>
      <p:bldP spid="29715" grpId="1" animBg="1"/>
      <p:bldP spid="29716" grpId="0" animBg="1"/>
      <p:bldP spid="29716" grpId="1" animBg="1"/>
      <p:bldP spid="29717" grpId="0"/>
      <p:bldP spid="29718" grpId="0" animBg="1"/>
      <p:bldP spid="29718" grpId="1" animBg="1"/>
      <p:bldP spid="29719" grpId="0" animBg="1"/>
      <p:bldP spid="29719" grpId="1" animBg="1"/>
      <p:bldP spid="29720" grpId="0" animBg="1"/>
      <p:bldP spid="29720" grpId="1" animBg="1"/>
      <p:bldP spid="29721" grpId="0" animBg="1"/>
      <p:bldP spid="2972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50825" y="620713"/>
            <a:ext cx="8569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539750" y="765175"/>
            <a:ext cx="7127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50825" y="260350"/>
            <a:ext cx="8208963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i="1">
                <a:solidFill>
                  <a:srgbClr val="993300"/>
                </a:solidFill>
              </a:rPr>
              <a:t>А3.</a:t>
            </a:r>
            <a:r>
              <a:rPr lang="ru-RU" sz="2400" i="1"/>
              <a:t> </a:t>
            </a:r>
            <a:r>
              <a:rPr lang="ru-RU" sz="2400" b="1" i="1">
                <a:solidFill>
                  <a:schemeClr val="accent2"/>
                </a:solidFill>
              </a:rPr>
              <a:t>Если две плоскости имеют общую точку, то  они имеют общую прямую, на которой лежат все общие точки этих                                      плоскостей.</a:t>
            </a:r>
          </a:p>
          <a:p>
            <a:pPr>
              <a:spcBef>
                <a:spcPct val="50000"/>
              </a:spcBef>
            </a:pPr>
            <a:endParaRPr lang="ru-RU" sz="2400" b="1" i="1">
              <a:solidFill>
                <a:schemeClr val="accent2"/>
              </a:solidFill>
            </a:endParaRPr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>
            <a:off x="1908175" y="4292600"/>
            <a:ext cx="51117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 flipV="1">
            <a:off x="7019925" y="2708275"/>
            <a:ext cx="1152525" cy="1584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 flipH="1">
            <a:off x="5867400" y="2708275"/>
            <a:ext cx="23050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 flipH="1">
            <a:off x="3995738" y="2708275"/>
            <a:ext cx="1871662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 flipH="1">
            <a:off x="2771775" y="2708275"/>
            <a:ext cx="12239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 flipH="1">
            <a:off x="1908175" y="2708275"/>
            <a:ext cx="863600" cy="1584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55" name="Freeform 11"/>
          <p:cNvSpPr>
            <a:spLocks/>
          </p:cNvSpPr>
          <p:nvPr/>
        </p:nvSpPr>
        <p:spPr bwMode="auto">
          <a:xfrm>
            <a:off x="3995738" y="1311275"/>
            <a:ext cx="1841500" cy="461963"/>
          </a:xfrm>
          <a:custGeom>
            <a:avLst/>
            <a:gdLst/>
            <a:ahLst/>
            <a:cxnLst>
              <a:cxn ang="0">
                <a:pos x="1160" y="0"/>
              </a:cxn>
              <a:cxn ang="0">
                <a:pos x="0" y="291"/>
              </a:cxn>
            </a:cxnLst>
            <a:rect l="0" t="0" r="r" b="b"/>
            <a:pathLst>
              <a:path w="1160" h="291">
                <a:moveTo>
                  <a:pt x="1160" y="0"/>
                </a:moveTo>
                <a:lnTo>
                  <a:pt x="0" y="291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3995738" y="1773238"/>
            <a:ext cx="71437" cy="4464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57" name="Freeform 13"/>
          <p:cNvSpPr>
            <a:spLocks/>
          </p:cNvSpPr>
          <p:nvPr/>
        </p:nvSpPr>
        <p:spPr bwMode="auto">
          <a:xfrm>
            <a:off x="4067175" y="5426075"/>
            <a:ext cx="1876425" cy="811213"/>
          </a:xfrm>
          <a:custGeom>
            <a:avLst/>
            <a:gdLst/>
            <a:ahLst/>
            <a:cxnLst>
              <a:cxn ang="0">
                <a:pos x="0" y="511"/>
              </a:cxn>
              <a:cxn ang="0">
                <a:pos x="1182" y="0"/>
              </a:cxn>
            </a:cxnLst>
            <a:rect l="0" t="0" r="r" b="b"/>
            <a:pathLst>
              <a:path w="1182" h="511">
                <a:moveTo>
                  <a:pt x="0" y="511"/>
                </a:moveTo>
                <a:lnTo>
                  <a:pt x="1182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58" name="Freeform 14"/>
          <p:cNvSpPr>
            <a:spLocks/>
          </p:cNvSpPr>
          <p:nvPr/>
        </p:nvSpPr>
        <p:spPr bwMode="auto">
          <a:xfrm>
            <a:off x="5942013" y="4294188"/>
            <a:ext cx="17462" cy="1176337"/>
          </a:xfrm>
          <a:custGeom>
            <a:avLst/>
            <a:gdLst/>
            <a:ahLst/>
            <a:cxnLst>
              <a:cxn ang="0">
                <a:pos x="11" y="741"/>
              </a:cxn>
              <a:cxn ang="0">
                <a:pos x="0" y="0"/>
              </a:cxn>
            </a:cxnLst>
            <a:rect l="0" t="0" r="r" b="b"/>
            <a:pathLst>
              <a:path w="11" h="741">
                <a:moveTo>
                  <a:pt x="11" y="741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59" name="Freeform 15"/>
          <p:cNvSpPr>
            <a:spLocks/>
          </p:cNvSpPr>
          <p:nvPr/>
        </p:nvSpPr>
        <p:spPr bwMode="auto">
          <a:xfrm>
            <a:off x="5913438" y="2651125"/>
            <a:ext cx="26987" cy="1641475"/>
          </a:xfrm>
          <a:custGeom>
            <a:avLst/>
            <a:gdLst/>
            <a:ahLst/>
            <a:cxnLst>
              <a:cxn ang="0">
                <a:pos x="17" y="1034"/>
              </a:cxn>
              <a:cxn ang="0">
                <a:pos x="0" y="0"/>
              </a:cxn>
            </a:cxnLst>
            <a:rect l="0" t="0" r="r" b="b"/>
            <a:pathLst>
              <a:path w="17" h="1034">
                <a:moveTo>
                  <a:pt x="17" y="1034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60" name="Freeform 16"/>
          <p:cNvSpPr>
            <a:spLocks/>
          </p:cNvSpPr>
          <p:nvPr/>
        </p:nvSpPr>
        <p:spPr bwMode="auto">
          <a:xfrm>
            <a:off x="5867400" y="1268413"/>
            <a:ext cx="15875" cy="1416050"/>
          </a:xfrm>
          <a:custGeom>
            <a:avLst/>
            <a:gdLst/>
            <a:ahLst/>
            <a:cxnLst>
              <a:cxn ang="0">
                <a:pos x="10" y="892"/>
              </a:cxn>
              <a:cxn ang="0">
                <a:pos x="0" y="0"/>
              </a:cxn>
            </a:cxnLst>
            <a:rect l="0" t="0" r="r" b="b"/>
            <a:pathLst>
              <a:path w="10" h="892">
                <a:moveTo>
                  <a:pt x="10" y="892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61" name="Line 17"/>
          <p:cNvSpPr>
            <a:spLocks noChangeShapeType="1"/>
          </p:cNvSpPr>
          <p:nvPr/>
        </p:nvSpPr>
        <p:spPr bwMode="auto">
          <a:xfrm flipH="1">
            <a:off x="4067175" y="2708275"/>
            <a:ext cx="1800225" cy="1584325"/>
          </a:xfrm>
          <a:prstGeom prst="line">
            <a:avLst/>
          </a:prstGeom>
          <a:noFill/>
          <a:ln w="5715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762" name="Oval 18"/>
          <p:cNvSpPr>
            <a:spLocks noChangeArrowheads="1"/>
          </p:cNvSpPr>
          <p:nvPr/>
        </p:nvSpPr>
        <p:spPr bwMode="auto">
          <a:xfrm>
            <a:off x="4859338" y="3429000"/>
            <a:ext cx="142875" cy="14287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9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4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9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4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9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4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9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4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9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4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9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4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9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/>
      <p:bldP spid="31749" grpId="0" animBg="1"/>
      <p:bldP spid="31750" grpId="0" animBg="1"/>
      <p:bldP spid="31751" grpId="0" animBg="1"/>
      <p:bldP spid="31752" grpId="0" animBg="1"/>
      <p:bldP spid="31753" grpId="0" animBg="1"/>
      <p:bldP spid="31754" grpId="0" animBg="1"/>
      <p:bldP spid="31755" grpId="0" animBg="1"/>
      <p:bldP spid="31756" grpId="0" animBg="1"/>
      <p:bldP spid="31757" grpId="0" animBg="1"/>
      <p:bldP spid="31758" grpId="0" animBg="1"/>
      <p:bldP spid="31759" grpId="0" animBg="1"/>
      <p:bldP spid="31760" grpId="0" animBg="1"/>
      <p:bldP spid="31761" grpId="0" animBg="1"/>
      <p:bldP spid="3176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323850" y="260350"/>
            <a:ext cx="8820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>
                <a:solidFill>
                  <a:srgbClr val="0000FF"/>
                </a:solidFill>
                <a:latin typeface="Georgia" pitchFamily="18" charset="0"/>
              </a:rPr>
              <a:t>Аксиомы стереометрии описывают:</a:t>
            </a:r>
          </a:p>
        </p:txBody>
      </p:sp>
      <p:sp>
        <p:nvSpPr>
          <p:cNvPr id="33795" name="Oval 3"/>
          <p:cNvSpPr>
            <a:spLocks noChangeArrowheads="1"/>
          </p:cNvSpPr>
          <p:nvPr/>
        </p:nvSpPr>
        <p:spPr bwMode="auto">
          <a:xfrm>
            <a:off x="755650" y="4149725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796" name="Oval 4"/>
          <p:cNvSpPr>
            <a:spLocks noChangeArrowheads="1"/>
          </p:cNvSpPr>
          <p:nvPr/>
        </p:nvSpPr>
        <p:spPr bwMode="auto">
          <a:xfrm>
            <a:off x="1187450" y="4941888"/>
            <a:ext cx="142875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797" name="Oval 5"/>
          <p:cNvSpPr>
            <a:spLocks noChangeArrowheads="1"/>
          </p:cNvSpPr>
          <p:nvPr/>
        </p:nvSpPr>
        <p:spPr bwMode="auto">
          <a:xfrm>
            <a:off x="1476375" y="40767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1476375" y="981075"/>
            <a:ext cx="755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А1.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4284663" y="908050"/>
            <a:ext cx="86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А2.</a:t>
            </a:r>
            <a:r>
              <a:rPr lang="ru-RU" sz="2400"/>
              <a:t> 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7019925" y="981075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А3. 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250825" y="4076700"/>
            <a:ext cx="43497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А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1763713" y="3789363"/>
            <a:ext cx="433387" cy="39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В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1403350" y="4797425"/>
            <a:ext cx="504825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С</a:t>
            </a:r>
          </a:p>
        </p:txBody>
      </p:sp>
      <p:sp>
        <p:nvSpPr>
          <p:cNvPr id="33804" name="Freeform 12"/>
          <p:cNvSpPr>
            <a:spLocks/>
          </p:cNvSpPr>
          <p:nvPr/>
        </p:nvSpPr>
        <p:spPr bwMode="auto">
          <a:xfrm>
            <a:off x="179388" y="3357563"/>
            <a:ext cx="2952750" cy="2663825"/>
          </a:xfrm>
          <a:custGeom>
            <a:avLst/>
            <a:gdLst/>
            <a:ahLst/>
            <a:cxnLst>
              <a:cxn ang="0">
                <a:pos x="287" y="212"/>
              </a:cxn>
              <a:cxn ang="0">
                <a:pos x="1693" y="212"/>
              </a:cxn>
              <a:cxn ang="0">
                <a:pos x="1239" y="1483"/>
              </a:cxn>
              <a:cxn ang="0">
                <a:pos x="196" y="1437"/>
              </a:cxn>
              <a:cxn ang="0">
                <a:pos x="60" y="575"/>
              </a:cxn>
              <a:cxn ang="0">
                <a:pos x="287" y="212"/>
              </a:cxn>
            </a:cxnLst>
            <a:rect l="0" t="0" r="r" b="b"/>
            <a:pathLst>
              <a:path w="1852" h="1687">
                <a:moveTo>
                  <a:pt x="287" y="212"/>
                </a:moveTo>
                <a:cubicBezTo>
                  <a:pt x="559" y="152"/>
                  <a:pt x="1534" y="0"/>
                  <a:pt x="1693" y="212"/>
                </a:cubicBezTo>
                <a:cubicBezTo>
                  <a:pt x="1852" y="424"/>
                  <a:pt x="1488" y="1279"/>
                  <a:pt x="1239" y="1483"/>
                </a:cubicBezTo>
                <a:cubicBezTo>
                  <a:pt x="990" y="1687"/>
                  <a:pt x="392" y="1588"/>
                  <a:pt x="196" y="1437"/>
                </a:cubicBezTo>
                <a:cubicBezTo>
                  <a:pt x="0" y="1286"/>
                  <a:pt x="45" y="779"/>
                  <a:pt x="60" y="575"/>
                </a:cubicBezTo>
                <a:cubicBezTo>
                  <a:pt x="75" y="371"/>
                  <a:pt x="15" y="272"/>
                  <a:pt x="287" y="212"/>
                </a:cubicBezTo>
                <a:close/>
              </a:path>
            </a:pathLst>
          </a:custGeom>
          <a:noFill/>
          <a:ln w="38100" cmpd="sng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2339975" y="3644900"/>
            <a:ext cx="57943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993300"/>
                </a:solidFill>
                <a:latin typeface="Symbol" pitchFamily="18" charset="2"/>
              </a:rPr>
              <a:t>b</a:t>
            </a:r>
          </a:p>
          <a:p>
            <a:pPr>
              <a:spcBef>
                <a:spcPct val="50000"/>
              </a:spcBef>
            </a:pPr>
            <a:endParaRPr lang="ru-RU" sz="2000" b="1">
              <a:solidFill>
                <a:srgbClr val="993300"/>
              </a:solidFill>
              <a:latin typeface="Symbol" pitchFamily="18" charset="2"/>
            </a:endParaRP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179388" y="1412875"/>
            <a:ext cx="27368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>
                <a:solidFill>
                  <a:srgbClr val="FF0000"/>
                </a:solidFill>
                <a:latin typeface="Georgia" pitchFamily="18" charset="0"/>
              </a:rPr>
              <a:t>Способ задания плоскости</a:t>
            </a:r>
            <a:r>
              <a:rPr lang="ru-RU" sz="2400" b="1" i="1">
                <a:solidFill>
                  <a:schemeClr val="hlink"/>
                </a:solidFill>
                <a:latin typeface="Georgia" pitchFamily="18" charset="0"/>
              </a:rPr>
              <a:t>.</a:t>
            </a: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5580063" y="5373688"/>
            <a:ext cx="32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 b="1">
                <a:latin typeface="Symbol" pitchFamily="18" charset="2"/>
              </a:rPr>
              <a:t>b</a:t>
            </a:r>
          </a:p>
        </p:txBody>
      </p:sp>
      <p:sp>
        <p:nvSpPr>
          <p:cNvPr id="33808" name="Oval 16"/>
          <p:cNvSpPr>
            <a:spLocks noChangeArrowheads="1"/>
          </p:cNvSpPr>
          <p:nvPr/>
        </p:nvSpPr>
        <p:spPr bwMode="auto">
          <a:xfrm>
            <a:off x="4284663" y="4652963"/>
            <a:ext cx="142875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809" name="Oval 17"/>
          <p:cNvSpPr>
            <a:spLocks noChangeArrowheads="1"/>
          </p:cNvSpPr>
          <p:nvPr/>
        </p:nvSpPr>
        <p:spPr bwMode="auto">
          <a:xfrm>
            <a:off x="4572000" y="3429000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810" name="Text Box 18"/>
          <p:cNvSpPr txBox="1">
            <a:spLocks noChangeArrowheads="1"/>
          </p:cNvSpPr>
          <p:nvPr/>
        </p:nvSpPr>
        <p:spPr bwMode="auto">
          <a:xfrm>
            <a:off x="4859338" y="3284538"/>
            <a:ext cx="649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А</a:t>
            </a:r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4643438" y="4581525"/>
            <a:ext cx="504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В</a:t>
            </a:r>
          </a:p>
        </p:txBody>
      </p:sp>
      <p:sp>
        <p:nvSpPr>
          <p:cNvPr id="33812" name="Freeform 20"/>
          <p:cNvSpPr>
            <a:spLocks/>
          </p:cNvSpPr>
          <p:nvPr/>
        </p:nvSpPr>
        <p:spPr bwMode="auto">
          <a:xfrm>
            <a:off x="2976563" y="3033713"/>
            <a:ext cx="3406775" cy="3130550"/>
          </a:xfrm>
          <a:custGeom>
            <a:avLst/>
            <a:gdLst/>
            <a:ahLst/>
            <a:cxnLst>
              <a:cxn ang="0">
                <a:pos x="506" y="1564"/>
              </a:cxn>
              <a:cxn ang="0">
                <a:pos x="189" y="294"/>
              </a:cxn>
              <a:cxn ang="0">
                <a:pos x="1640" y="113"/>
              </a:cxn>
              <a:cxn ang="0">
                <a:pos x="1685" y="975"/>
              </a:cxn>
              <a:cxn ang="0">
                <a:pos x="2003" y="1791"/>
              </a:cxn>
              <a:cxn ang="0">
                <a:pos x="824" y="1927"/>
              </a:cxn>
              <a:cxn ang="0">
                <a:pos x="506" y="1564"/>
              </a:cxn>
            </a:cxnLst>
            <a:rect l="0" t="0" r="r" b="b"/>
            <a:pathLst>
              <a:path w="2146" h="1972">
                <a:moveTo>
                  <a:pt x="506" y="1564"/>
                </a:moveTo>
                <a:cubicBezTo>
                  <a:pt x="400" y="1292"/>
                  <a:pt x="0" y="536"/>
                  <a:pt x="189" y="294"/>
                </a:cubicBezTo>
                <a:cubicBezTo>
                  <a:pt x="378" y="52"/>
                  <a:pt x="1391" y="0"/>
                  <a:pt x="1640" y="113"/>
                </a:cubicBezTo>
                <a:cubicBezTo>
                  <a:pt x="1889" y="226"/>
                  <a:pt x="1625" y="695"/>
                  <a:pt x="1685" y="975"/>
                </a:cubicBezTo>
                <a:cubicBezTo>
                  <a:pt x="1745" y="1255"/>
                  <a:pt x="2146" y="1632"/>
                  <a:pt x="2003" y="1791"/>
                </a:cubicBezTo>
                <a:cubicBezTo>
                  <a:pt x="1860" y="1950"/>
                  <a:pt x="1073" y="1972"/>
                  <a:pt x="824" y="1927"/>
                </a:cubicBezTo>
                <a:cubicBezTo>
                  <a:pt x="575" y="1882"/>
                  <a:pt x="612" y="1836"/>
                  <a:pt x="506" y="1564"/>
                </a:cubicBezTo>
                <a:close/>
              </a:path>
            </a:pathLst>
          </a:custGeom>
          <a:noFill/>
          <a:ln w="28575">
            <a:solidFill>
              <a:srgbClr val="008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 flipH="1">
            <a:off x="4211638" y="3213100"/>
            <a:ext cx="504825" cy="2087563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14" name="Text Box 22"/>
          <p:cNvSpPr txBox="1">
            <a:spLocks noChangeArrowheads="1"/>
          </p:cNvSpPr>
          <p:nvPr/>
        </p:nvSpPr>
        <p:spPr bwMode="auto">
          <a:xfrm>
            <a:off x="2987675" y="1341438"/>
            <a:ext cx="31686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>
                <a:solidFill>
                  <a:srgbClr val="FF0000"/>
                </a:solidFill>
                <a:latin typeface="Georgia" pitchFamily="18" charset="0"/>
              </a:rPr>
              <a:t>Взаимное расположение прямой и плоскости</a:t>
            </a:r>
          </a:p>
        </p:txBody>
      </p:sp>
      <p:sp>
        <p:nvSpPr>
          <p:cNvPr id="33815" name="Line 23"/>
          <p:cNvSpPr>
            <a:spLocks noChangeShapeType="1"/>
          </p:cNvSpPr>
          <p:nvPr/>
        </p:nvSpPr>
        <p:spPr bwMode="auto">
          <a:xfrm>
            <a:off x="6948488" y="3141663"/>
            <a:ext cx="215900" cy="32400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16" name="Line 24"/>
          <p:cNvSpPr>
            <a:spLocks noChangeShapeType="1"/>
          </p:cNvSpPr>
          <p:nvPr/>
        </p:nvSpPr>
        <p:spPr bwMode="auto">
          <a:xfrm flipV="1">
            <a:off x="6084888" y="5013325"/>
            <a:ext cx="2519362" cy="714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17" name="Line 25"/>
          <p:cNvSpPr>
            <a:spLocks noChangeShapeType="1"/>
          </p:cNvSpPr>
          <p:nvPr/>
        </p:nvSpPr>
        <p:spPr bwMode="auto">
          <a:xfrm flipV="1">
            <a:off x="6084888" y="4221163"/>
            <a:ext cx="503237" cy="863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18" name="Line 26"/>
          <p:cNvSpPr>
            <a:spLocks noChangeShapeType="1"/>
          </p:cNvSpPr>
          <p:nvPr/>
        </p:nvSpPr>
        <p:spPr bwMode="auto">
          <a:xfrm>
            <a:off x="6588125" y="4221163"/>
            <a:ext cx="431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19" name="Line 27"/>
          <p:cNvSpPr>
            <a:spLocks noChangeShapeType="1"/>
          </p:cNvSpPr>
          <p:nvPr/>
        </p:nvSpPr>
        <p:spPr bwMode="auto">
          <a:xfrm>
            <a:off x="7092950" y="4221163"/>
            <a:ext cx="935038" cy="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20" name="Line 28"/>
          <p:cNvSpPr>
            <a:spLocks noChangeShapeType="1"/>
          </p:cNvSpPr>
          <p:nvPr/>
        </p:nvSpPr>
        <p:spPr bwMode="auto">
          <a:xfrm>
            <a:off x="8027988" y="4221163"/>
            <a:ext cx="1116012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21" name="Line 29"/>
          <p:cNvSpPr>
            <a:spLocks noChangeShapeType="1"/>
          </p:cNvSpPr>
          <p:nvPr/>
        </p:nvSpPr>
        <p:spPr bwMode="auto">
          <a:xfrm flipV="1">
            <a:off x="8604250" y="4221163"/>
            <a:ext cx="539750" cy="79216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22" name="Line 30"/>
          <p:cNvSpPr>
            <a:spLocks noChangeShapeType="1"/>
          </p:cNvSpPr>
          <p:nvPr/>
        </p:nvSpPr>
        <p:spPr bwMode="auto">
          <a:xfrm flipH="1" flipV="1">
            <a:off x="7885113" y="2420938"/>
            <a:ext cx="142875" cy="180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23" name="Line 31"/>
          <p:cNvSpPr>
            <a:spLocks noChangeShapeType="1"/>
          </p:cNvSpPr>
          <p:nvPr/>
        </p:nvSpPr>
        <p:spPr bwMode="auto">
          <a:xfrm>
            <a:off x="8027988" y="4221163"/>
            <a:ext cx="73025" cy="792162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24" name="Line 32"/>
          <p:cNvSpPr>
            <a:spLocks noChangeShapeType="1"/>
          </p:cNvSpPr>
          <p:nvPr/>
        </p:nvSpPr>
        <p:spPr bwMode="auto">
          <a:xfrm>
            <a:off x="8101013" y="5013325"/>
            <a:ext cx="71437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25" name="Line 33"/>
          <p:cNvSpPr>
            <a:spLocks noChangeShapeType="1"/>
          </p:cNvSpPr>
          <p:nvPr/>
        </p:nvSpPr>
        <p:spPr bwMode="auto">
          <a:xfrm flipV="1">
            <a:off x="7164388" y="5805488"/>
            <a:ext cx="1008062" cy="576262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26" name="Line 34"/>
          <p:cNvSpPr>
            <a:spLocks noChangeShapeType="1"/>
          </p:cNvSpPr>
          <p:nvPr/>
        </p:nvSpPr>
        <p:spPr bwMode="auto">
          <a:xfrm flipV="1">
            <a:off x="6948488" y="2420938"/>
            <a:ext cx="936625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27" name="Line 35"/>
          <p:cNvSpPr>
            <a:spLocks noChangeShapeType="1"/>
          </p:cNvSpPr>
          <p:nvPr/>
        </p:nvSpPr>
        <p:spPr bwMode="auto">
          <a:xfrm flipV="1">
            <a:off x="7092950" y="4221163"/>
            <a:ext cx="935038" cy="86360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3828" name="Text Box 36"/>
          <p:cNvSpPr txBox="1">
            <a:spLocks noChangeArrowheads="1"/>
          </p:cNvSpPr>
          <p:nvPr/>
        </p:nvSpPr>
        <p:spPr bwMode="auto">
          <a:xfrm>
            <a:off x="7164388" y="5661025"/>
            <a:ext cx="5048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latin typeface="Symbol" pitchFamily="18" charset="2"/>
              </a:rPr>
              <a:t>a</a:t>
            </a:r>
          </a:p>
          <a:p>
            <a:pPr>
              <a:spcBef>
                <a:spcPct val="50000"/>
              </a:spcBef>
            </a:pPr>
            <a:endParaRPr lang="ru-RU" sz="2000" b="1">
              <a:latin typeface="Symbol" pitchFamily="18" charset="2"/>
            </a:endParaRPr>
          </a:p>
        </p:txBody>
      </p:sp>
      <p:sp>
        <p:nvSpPr>
          <p:cNvPr id="33829" name="Text Box 37"/>
          <p:cNvSpPr txBox="1">
            <a:spLocks noChangeArrowheads="1"/>
          </p:cNvSpPr>
          <p:nvPr/>
        </p:nvSpPr>
        <p:spPr bwMode="auto">
          <a:xfrm>
            <a:off x="8459788" y="4221163"/>
            <a:ext cx="431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Symbol" pitchFamily="18" charset="2"/>
              </a:rPr>
              <a:t>b</a:t>
            </a:r>
          </a:p>
        </p:txBody>
      </p:sp>
      <p:sp>
        <p:nvSpPr>
          <p:cNvPr id="33830" name="Text Box 38"/>
          <p:cNvSpPr txBox="1">
            <a:spLocks noChangeArrowheads="1"/>
          </p:cNvSpPr>
          <p:nvPr/>
        </p:nvSpPr>
        <p:spPr bwMode="auto">
          <a:xfrm>
            <a:off x="6119813" y="1341438"/>
            <a:ext cx="30241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>
                <a:solidFill>
                  <a:srgbClr val="FF0000"/>
                </a:solidFill>
                <a:latin typeface="Georgia" pitchFamily="18" charset="0"/>
              </a:rPr>
              <a:t>Взаимное расположение плоскостей</a:t>
            </a:r>
          </a:p>
        </p:txBody>
      </p:sp>
      <p:sp>
        <p:nvSpPr>
          <p:cNvPr id="33831" name="Oval 39"/>
          <p:cNvSpPr>
            <a:spLocks noChangeArrowheads="1"/>
          </p:cNvSpPr>
          <p:nvPr/>
        </p:nvSpPr>
        <p:spPr bwMode="auto">
          <a:xfrm>
            <a:off x="7451725" y="4581525"/>
            <a:ext cx="142875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8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3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8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3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3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3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5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3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500"/>
                            </p:stCondLst>
                            <p:childTnLst>
                              <p:par>
                                <p:cTn id="1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33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0"/>
                            </p:stCondLst>
                            <p:childTnLst>
                              <p:par>
                                <p:cTn id="1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3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500"/>
                            </p:stCondLst>
                            <p:childTnLst>
                              <p:par>
                                <p:cTn id="1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000"/>
                            </p:stCondLst>
                            <p:childTnLst>
                              <p:par>
                                <p:cTn id="1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3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65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3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3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3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3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animBg="1"/>
      <p:bldP spid="33796" grpId="0" animBg="1"/>
      <p:bldP spid="33797" grpId="0" animBg="1"/>
      <p:bldP spid="33798" grpId="0"/>
      <p:bldP spid="33799" grpId="0"/>
      <p:bldP spid="33800" grpId="0"/>
      <p:bldP spid="33801" grpId="0"/>
      <p:bldP spid="33802" grpId="0"/>
      <p:bldP spid="33803" grpId="0"/>
      <p:bldP spid="33804" grpId="0" animBg="1"/>
      <p:bldP spid="33805" grpId="0"/>
      <p:bldP spid="33806" grpId="0"/>
      <p:bldP spid="33807" grpId="0"/>
      <p:bldP spid="33808" grpId="0" animBg="1"/>
      <p:bldP spid="33809" grpId="0" animBg="1"/>
      <p:bldP spid="33810" grpId="0"/>
      <p:bldP spid="33811" grpId="0"/>
      <p:bldP spid="33812" grpId="0" animBg="1"/>
      <p:bldP spid="33813" grpId="0" animBg="1"/>
      <p:bldP spid="33815" grpId="0" animBg="1"/>
      <p:bldP spid="33816" grpId="0" animBg="1"/>
      <p:bldP spid="33817" grpId="0" animBg="1"/>
      <p:bldP spid="33818" grpId="0" animBg="1"/>
      <p:bldP spid="33819" grpId="0" animBg="1"/>
      <p:bldP spid="33820" grpId="0" animBg="1"/>
      <p:bldP spid="33821" grpId="0" animBg="1"/>
      <p:bldP spid="33822" grpId="0" animBg="1"/>
      <p:bldP spid="33823" grpId="0" animBg="1"/>
      <p:bldP spid="33824" grpId="0" animBg="1"/>
      <p:bldP spid="33825" grpId="0" animBg="1"/>
      <p:bldP spid="33826" grpId="0" animBg="1"/>
      <p:bldP spid="33827" grpId="0" animBg="1"/>
      <p:bldP spid="33828" grpId="0"/>
      <p:bldP spid="33829" grpId="0"/>
      <p:bldP spid="33830" grpId="0"/>
      <p:bldP spid="33831" grpId="0" animBg="1"/>
      <p:bldP spid="3383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827088" y="476250"/>
            <a:ext cx="741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i="1">
                <a:solidFill>
                  <a:srgbClr val="0000FF"/>
                </a:solidFill>
                <a:latin typeface="Georgia" pitchFamily="18" charset="0"/>
              </a:rPr>
              <a:t>Способы задания плоскости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323850" y="3573463"/>
            <a:ext cx="2808288" cy="1368425"/>
            <a:chOff x="249" y="1842"/>
            <a:chExt cx="1769" cy="862"/>
          </a:xfrm>
        </p:grpSpPr>
        <p:sp>
          <p:nvSpPr>
            <p:cNvPr id="36867" name="Line 3"/>
            <p:cNvSpPr>
              <a:spLocks noChangeShapeType="1"/>
            </p:cNvSpPr>
            <p:nvPr/>
          </p:nvSpPr>
          <p:spPr bwMode="auto">
            <a:xfrm>
              <a:off x="249" y="2704"/>
              <a:ext cx="1316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868" name="Line 4"/>
            <p:cNvSpPr>
              <a:spLocks noChangeShapeType="1"/>
            </p:cNvSpPr>
            <p:nvPr/>
          </p:nvSpPr>
          <p:spPr bwMode="auto">
            <a:xfrm flipV="1">
              <a:off x="748" y="1842"/>
              <a:ext cx="1270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869" name="Line 5"/>
            <p:cNvSpPr>
              <a:spLocks noChangeShapeType="1"/>
            </p:cNvSpPr>
            <p:nvPr/>
          </p:nvSpPr>
          <p:spPr bwMode="auto">
            <a:xfrm flipH="1">
              <a:off x="249" y="1842"/>
              <a:ext cx="499" cy="86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870" name="Line 6"/>
            <p:cNvSpPr>
              <a:spLocks noChangeShapeType="1"/>
            </p:cNvSpPr>
            <p:nvPr/>
          </p:nvSpPr>
          <p:spPr bwMode="auto">
            <a:xfrm flipV="1">
              <a:off x="1565" y="1842"/>
              <a:ext cx="453" cy="86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871" name="Text Box 7"/>
            <p:cNvSpPr txBox="1">
              <a:spLocks noChangeArrowheads="1"/>
            </p:cNvSpPr>
            <p:nvPr/>
          </p:nvSpPr>
          <p:spPr bwMode="auto">
            <a:xfrm>
              <a:off x="476" y="2432"/>
              <a:ext cx="54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>
                  <a:solidFill>
                    <a:schemeClr val="hlink"/>
                  </a:solidFill>
                  <a:latin typeface="Symbol" pitchFamily="18" charset="2"/>
                </a:rPr>
                <a:t>g</a:t>
              </a:r>
            </a:p>
          </p:txBody>
        </p:sp>
        <p:sp>
          <p:nvSpPr>
            <p:cNvPr id="36872" name="Oval 8"/>
            <p:cNvSpPr>
              <a:spLocks noChangeArrowheads="1"/>
            </p:cNvSpPr>
            <p:nvPr/>
          </p:nvSpPr>
          <p:spPr bwMode="auto">
            <a:xfrm>
              <a:off x="1156" y="2432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73" name="Oval 9"/>
            <p:cNvSpPr>
              <a:spLocks noChangeArrowheads="1"/>
            </p:cNvSpPr>
            <p:nvPr/>
          </p:nvSpPr>
          <p:spPr bwMode="auto">
            <a:xfrm>
              <a:off x="1474" y="2069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874" name="Oval 10"/>
            <p:cNvSpPr>
              <a:spLocks noChangeArrowheads="1"/>
            </p:cNvSpPr>
            <p:nvPr/>
          </p:nvSpPr>
          <p:spPr bwMode="auto">
            <a:xfrm>
              <a:off x="884" y="2115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0" y="1268413"/>
            <a:ext cx="324008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>
                <a:solidFill>
                  <a:srgbClr val="0A6221"/>
                </a:solidFill>
                <a:latin typeface="Georgia" pitchFamily="18" charset="0"/>
              </a:rPr>
              <a:t>1. Плоскость можно провести через три  точки.</a:t>
            </a:r>
          </a:p>
        </p:txBody>
      </p: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3348038" y="3573463"/>
            <a:ext cx="2592387" cy="1295400"/>
            <a:chOff x="2109" y="2251"/>
            <a:chExt cx="1633" cy="816"/>
          </a:xfrm>
        </p:grpSpPr>
        <p:sp>
          <p:nvSpPr>
            <p:cNvPr id="36876" name="Line 12"/>
            <p:cNvSpPr>
              <a:spLocks noChangeShapeType="1"/>
            </p:cNvSpPr>
            <p:nvPr/>
          </p:nvSpPr>
          <p:spPr bwMode="auto">
            <a:xfrm flipH="1">
              <a:off x="2109" y="2251"/>
              <a:ext cx="454" cy="81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877" name="Line 13"/>
            <p:cNvSpPr>
              <a:spLocks noChangeShapeType="1"/>
            </p:cNvSpPr>
            <p:nvPr/>
          </p:nvSpPr>
          <p:spPr bwMode="auto">
            <a:xfrm>
              <a:off x="2109" y="3067"/>
              <a:ext cx="1225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878" name="Line 14"/>
            <p:cNvSpPr>
              <a:spLocks noChangeShapeType="1"/>
            </p:cNvSpPr>
            <p:nvPr/>
          </p:nvSpPr>
          <p:spPr bwMode="auto">
            <a:xfrm flipV="1">
              <a:off x="3334" y="2251"/>
              <a:ext cx="408" cy="81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879" name="Line 15"/>
            <p:cNvSpPr>
              <a:spLocks noChangeShapeType="1"/>
            </p:cNvSpPr>
            <p:nvPr/>
          </p:nvSpPr>
          <p:spPr bwMode="auto">
            <a:xfrm>
              <a:off x="2563" y="2251"/>
              <a:ext cx="1179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880" name="Text Box 16"/>
            <p:cNvSpPr txBox="1">
              <a:spLocks noChangeArrowheads="1"/>
            </p:cNvSpPr>
            <p:nvPr/>
          </p:nvSpPr>
          <p:spPr bwMode="auto">
            <a:xfrm>
              <a:off x="3107" y="2750"/>
              <a:ext cx="31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>
                  <a:solidFill>
                    <a:schemeClr val="hlink"/>
                  </a:solidFill>
                  <a:latin typeface="Symbol" pitchFamily="18" charset="2"/>
                </a:rPr>
                <a:t>g</a:t>
              </a:r>
            </a:p>
          </p:txBody>
        </p:sp>
        <p:sp>
          <p:nvSpPr>
            <p:cNvPr id="36881" name="Line 17"/>
            <p:cNvSpPr>
              <a:spLocks noChangeShapeType="1"/>
            </p:cNvSpPr>
            <p:nvPr/>
          </p:nvSpPr>
          <p:spPr bwMode="auto">
            <a:xfrm flipH="1">
              <a:off x="2427" y="2387"/>
              <a:ext cx="1088" cy="49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882" name="Oval 18"/>
            <p:cNvSpPr>
              <a:spLocks noChangeArrowheads="1"/>
            </p:cNvSpPr>
            <p:nvPr/>
          </p:nvSpPr>
          <p:spPr bwMode="auto">
            <a:xfrm>
              <a:off x="2608" y="2342"/>
              <a:ext cx="91" cy="91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3059113" y="1268413"/>
            <a:ext cx="3168650" cy="19272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>
                <a:solidFill>
                  <a:srgbClr val="0A6221"/>
                </a:solidFill>
                <a:latin typeface="Georgia" pitchFamily="18" charset="0"/>
              </a:rPr>
              <a:t>2. Можно провести через прямую и не лежащую на ней точку.</a:t>
            </a:r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684213" y="5157788"/>
            <a:ext cx="25193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>
                <a:solidFill>
                  <a:srgbClr val="993300"/>
                </a:solidFill>
                <a:latin typeface="Georgia" pitchFamily="18" charset="0"/>
              </a:rPr>
              <a:t>Аксиома 1</a:t>
            </a:r>
          </a:p>
        </p:txBody>
      </p:sp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3779838" y="5157788"/>
            <a:ext cx="24495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>
                <a:solidFill>
                  <a:srgbClr val="993300"/>
                </a:solidFill>
                <a:latin typeface="Georgia" pitchFamily="18" charset="0"/>
              </a:rPr>
              <a:t>Теорема 1</a:t>
            </a:r>
          </a:p>
        </p:txBody>
      </p: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6011863" y="3500438"/>
            <a:ext cx="2879725" cy="1368425"/>
            <a:chOff x="3787" y="2205"/>
            <a:chExt cx="1814" cy="862"/>
          </a:xfrm>
        </p:grpSpPr>
        <p:sp>
          <p:nvSpPr>
            <p:cNvPr id="36886" name="Line 22"/>
            <p:cNvSpPr>
              <a:spLocks noChangeShapeType="1"/>
            </p:cNvSpPr>
            <p:nvPr/>
          </p:nvSpPr>
          <p:spPr bwMode="auto">
            <a:xfrm>
              <a:off x="4240" y="2205"/>
              <a:ext cx="1361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887" name="Line 23"/>
            <p:cNvSpPr>
              <a:spLocks noChangeShapeType="1"/>
            </p:cNvSpPr>
            <p:nvPr/>
          </p:nvSpPr>
          <p:spPr bwMode="auto">
            <a:xfrm flipH="1">
              <a:off x="3787" y="2205"/>
              <a:ext cx="453" cy="86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888" name="Line 24"/>
            <p:cNvSpPr>
              <a:spLocks noChangeShapeType="1"/>
            </p:cNvSpPr>
            <p:nvPr/>
          </p:nvSpPr>
          <p:spPr bwMode="auto">
            <a:xfrm>
              <a:off x="3787" y="3067"/>
              <a:ext cx="1451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889" name="Line 25"/>
            <p:cNvSpPr>
              <a:spLocks noChangeShapeType="1"/>
            </p:cNvSpPr>
            <p:nvPr/>
          </p:nvSpPr>
          <p:spPr bwMode="auto">
            <a:xfrm flipH="1">
              <a:off x="5238" y="2205"/>
              <a:ext cx="362" cy="86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890" name="Text Box 26"/>
            <p:cNvSpPr txBox="1">
              <a:spLocks noChangeArrowheads="1"/>
            </p:cNvSpPr>
            <p:nvPr/>
          </p:nvSpPr>
          <p:spPr bwMode="auto">
            <a:xfrm>
              <a:off x="3923" y="2795"/>
              <a:ext cx="36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000" b="1">
                  <a:solidFill>
                    <a:schemeClr val="hlink"/>
                  </a:solidFill>
                  <a:latin typeface="Symbol" pitchFamily="18" charset="2"/>
                </a:rPr>
                <a:t>g</a:t>
              </a:r>
            </a:p>
          </p:txBody>
        </p:sp>
        <p:sp>
          <p:nvSpPr>
            <p:cNvPr id="36891" name="Line 27"/>
            <p:cNvSpPr>
              <a:spLocks noChangeShapeType="1"/>
            </p:cNvSpPr>
            <p:nvPr/>
          </p:nvSpPr>
          <p:spPr bwMode="auto">
            <a:xfrm>
              <a:off x="4286" y="2296"/>
              <a:ext cx="862" cy="63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6892" name="Line 28"/>
            <p:cNvSpPr>
              <a:spLocks noChangeShapeType="1"/>
            </p:cNvSpPr>
            <p:nvPr/>
          </p:nvSpPr>
          <p:spPr bwMode="auto">
            <a:xfrm flipH="1">
              <a:off x="4558" y="2296"/>
              <a:ext cx="454" cy="63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6893" name="Text Box 29"/>
          <p:cNvSpPr txBox="1">
            <a:spLocks noChangeArrowheads="1"/>
          </p:cNvSpPr>
          <p:nvPr/>
        </p:nvSpPr>
        <p:spPr bwMode="auto">
          <a:xfrm>
            <a:off x="6659563" y="5084763"/>
            <a:ext cx="3095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>
                <a:solidFill>
                  <a:srgbClr val="993300"/>
                </a:solidFill>
                <a:latin typeface="Georgia" pitchFamily="18" charset="0"/>
              </a:rPr>
              <a:t>Теорема 2</a:t>
            </a:r>
          </a:p>
        </p:txBody>
      </p:sp>
      <p:sp>
        <p:nvSpPr>
          <p:cNvPr id="36894" name="Text Box 30"/>
          <p:cNvSpPr txBox="1">
            <a:spLocks noChangeArrowheads="1"/>
          </p:cNvSpPr>
          <p:nvPr/>
        </p:nvSpPr>
        <p:spPr bwMode="auto">
          <a:xfrm>
            <a:off x="6156325" y="1341438"/>
            <a:ext cx="29876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>
                <a:solidFill>
                  <a:srgbClr val="0A6221"/>
                </a:solidFill>
                <a:latin typeface="Georgia" pitchFamily="18" charset="0"/>
              </a:rPr>
              <a:t>3. Можно провести через две пересекающиеся прямые.</a:t>
            </a:r>
          </a:p>
        </p:txBody>
      </p:sp>
      <p:sp>
        <p:nvSpPr>
          <p:cNvPr id="36895" name="Rectangle 31"/>
          <p:cNvSpPr>
            <a:spLocks noChangeArrowheads="1"/>
          </p:cNvSpPr>
          <p:nvPr/>
        </p:nvSpPr>
        <p:spPr bwMode="auto">
          <a:xfrm>
            <a:off x="8316913" y="6015038"/>
            <a:ext cx="827087" cy="842962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i="1"/>
              <a:t>А</a:t>
            </a:r>
            <a:r>
              <a:rPr lang="ru-RU" sz="2800" b="1" i="1" baseline="-25000"/>
              <a:t>1</a:t>
            </a:r>
            <a:endParaRPr lang="ru-RU" sz="2800" b="1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1000"/>
                                        <p:tgtEl>
                                          <p:spTgt spid="36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6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5" grpId="0"/>
      <p:bldP spid="36883" grpId="0" animBg="1"/>
      <p:bldP spid="36884" grpId="0"/>
      <p:bldP spid="36885" grpId="0"/>
      <p:bldP spid="36893" grpId="0"/>
      <p:bldP spid="36894" grpId="0"/>
      <p:bldP spid="3689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Использование видеофильмов при объяснении новой темы</a:t>
            </a:r>
            <a:endParaRPr lang="ru-RU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" name="117. Предмет стереометрии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00166" y="1785926"/>
            <a:ext cx="6357982" cy="44797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0" y="26035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0000FF"/>
                </a:solidFill>
                <a:latin typeface="Georgia" pitchFamily="18" charset="0"/>
              </a:rPr>
              <a:t>Взаимное расположение прямой и плоскости.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539750" y="1196975"/>
            <a:ext cx="22320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>
                <a:solidFill>
                  <a:schemeClr val="accent2"/>
                </a:solidFill>
                <a:latin typeface="Georgia" pitchFamily="18" charset="0"/>
              </a:rPr>
              <a:t>Прямая лежит в плоскости.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2555875" y="908050"/>
            <a:ext cx="31686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>
                <a:solidFill>
                  <a:schemeClr val="accent2"/>
                </a:solidFill>
                <a:latin typeface="Georgia" pitchFamily="18" charset="0"/>
              </a:rPr>
              <a:t>Прямая пересекает плоскость.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5219700" y="1052513"/>
            <a:ext cx="30241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>
                <a:solidFill>
                  <a:schemeClr val="accent2"/>
                </a:solidFill>
                <a:latin typeface="Georgia" pitchFamily="18" charset="0"/>
              </a:rPr>
              <a:t>Прямая не пересекает плоскость.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0" y="5013325"/>
            <a:ext cx="24844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>
                <a:solidFill>
                  <a:schemeClr val="hlink"/>
                </a:solidFill>
                <a:latin typeface="Georgia" pitchFamily="18" charset="0"/>
              </a:rPr>
              <a:t>Множество общих точек.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2771775" y="5516563"/>
            <a:ext cx="27368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>
                <a:solidFill>
                  <a:schemeClr val="hlink"/>
                </a:solidFill>
                <a:latin typeface="Georgia" pitchFamily="18" charset="0"/>
              </a:rPr>
              <a:t>Единственная общая точка.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5832475" y="5300663"/>
            <a:ext cx="33115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>
                <a:solidFill>
                  <a:schemeClr val="hlink"/>
                </a:solidFill>
                <a:latin typeface="Georgia" pitchFamily="18" charset="0"/>
              </a:rPr>
              <a:t>Нет общих точек.</a:t>
            </a:r>
          </a:p>
        </p:txBody>
      </p:sp>
      <p:sp>
        <p:nvSpPr>
          <p:cNvPr id="34825" name="AutoShape 9"/>
          <p:cNvSpPr>
            <a:spLocks noChangeArrowheads="1"/>
          </p:cNvSpPr>
          <p:nvPr/>
        </p:nvSpPr>
        <p:spPr bwMode="auto">
          <a:xfrm>
            <a:off x="250825" y="2781300"/>
            <a:ext cx="2376488" cy="1008063"/>
          </a:xfrm>
          <a:prstGeom prst="parallelogram">
            <a:avLst>
              <a:gd name="adj" fmla="val 5893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>
            <a:off x="1258888" y="2997200"/>
            <a:ext cx="863600" cy="504825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395288" y="3357563"/>
            <a:ext cx="90011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latin typeface="Symbol" pitchFamily="18" charset="2"/>
              </a:rPr>
              <a:t>g</a:t>
            </a:r>
          </a:p>
          <a:p>
            <a:pPr>
              <a:spcBef>
                <a:spcPct val="50000"/>
              </a:spcBef>
            </a:pPr>
            <a:endParaRPr lang="ru-RU" sz="2000" b="1">
              <a:latin typeface="Symbol" pitchFamily="18" charset="2"/>
            </a:endParaRP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1835150" y="2852738"/>
            <a:ext cx="504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993300"/>
                </a:solidFill>
              </a:rPr>
              <a:t>а</a:t>
            </a:r>
          </a:p>
        </p:txBody>
      </p:sp>
      <p:sp>
        <p:nvSpPr>
          <p:cNvPr id="34829" name="AutoShape 13"/>
          <p:cNvSpPr>
            <a:spLocks noChangeArrowheads="1"/>
          </p:cNvSpPr>
          <p:nvPr/>
        </p:nvSpPr>
        <p:spPr bwMode="auto">
          <a:xfrm>
            <a:off x="2987675" y="2852738"/>
            <a:ext cx="2447925" cy="1081087"/>
          </a:xfrm>
          <a:prstGeom prst="parallelogram">
            <a:avLst>
              <a:gd name="adj" fmla="val 5660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3203575" y="3429000"/>
            <a:ext cx="7207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latin typeface="Symbol" pitchFamily="18" charset="2"/>
              </a:rPr>
              <a:t>g</a:t>
            </a:r>
          </a:p>
          <a:p>
            <a:pPr>
              <a:spcBef>
                <a:spcPct val="50000"/>
              </a:spcBef>
            </a:pPr>
            <a:endParaRPr lang="ru-RU" sz="2000">
              <a:latin typeface="Symbol" pitchFamily="18" charset="2"/>
            </a:endParaRPr>
          </a:p>
        </p:txBody>
      </p:sp>
      <p:sp>
        <p:nvSpPr>
          <p:cNvPr id="34831" name="Freeform 15"/>
          <p:cNvSpPr>
            <a:spLocks/>
          </p:cNvSpPr>
          <p:nvPr/>
        </p:nvSpPr>
        <p:spPr bwMode="auto">
          <a:xfrm>
            <a:off x="3902075" y="2286000"/>
            <a:ext cx="165100" cy="9985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4" y="629"/>
              </a:cxn>
            </a:cxnLst>
            <a:rect l="0" t="0" r="r" b="b"/>
            <a:pathLst>
              <a:path w="104" h="629">
                <a:moveTo>
                  <a:pt x="0" y="0"/>
                </a:moveTo>
                <a:lnTo>
                  <a:pt x="104" y="629"/>
                </a:lnTo>
              </a:path>
            </a:pathLst>
          </a:custGeom>
          <a:noFill/>
          <a:ln w="3810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32" name="Line 16"/>
          <p:cNvSpPr>
            <a:spLocks noChangeShapeType="1"/>
          </p:cNvSpPr>
          <p:nvPr/>
        </p:nvSpPr>
        <p:spPr bwMode="auto">
          <a:xfrm>
            <a:off x="4067175" y="3141663"/>
            <a:ext cx="144463" cy="792162"/>
          </a:xfrm>
          <a:prstGeom prst="line">
            <a:avLst/>
          </a:prstGeom>
          <a:noFill/>
          <a:ln w="38100">
            <a:solidFill>
              <a:srgbClr val="9933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33" name="Line 17"/>
          <p:cNvSpPr>
            <a:spLocks noChangeShapeType="1"/>
          </p:cNvSpPr>
          <p:nvPr/>
        </p:nvSpPr>
        <p:spPr bwMode="auto">
          <a:xfrm>
            <a:off x="4211638" y="3933825"/>
            <a:ext cx="144462" cy="86360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34" name="Oval 18"/>
          <p:cNvSpPr>
            <a:spLocks noChangeArrowheads="1"/>
          </p:cNvSpPr>
          <p:nvPr/>
        </p:nvSpPr>
        <p:spPr bwMode="auto">
          <a:xfrm>
            <a:off x="3995738" y="3141663"/>
            <a:ext cx="144462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35" name="Text Box 19"/>
          <p:cNvSpPr txBox="1">
            <a:spLocks noChangeArrowheads="1"/>
          </p:cNvSpPr>
          <p:nvPr/>
        </p:nvSpPr>
        <p:spPr bwMode="auto">
          <a:xfrm>
            <a:off x="4284663" y="4076700"/>
            <a:ext cx="57626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993300"/>
                </a:solidFill>
              </a:rPr>
              <a:t>а</a:t>
            </a:r>
          </a:p>
          <a:p>
            <a:pPr>
              <a:spcBef>
                <a:spcPct val="50000"/>
              </a:spcBef>
            </a:pPr>
            <a:endParaRPr lang="ru-RU" sz="2000"/>
          </a:p>
        </p:txBody>
      </p:sp>
      <p:sp>
        <p:nvSpPr>
          <p:cNvPr id="34836" name="Text Box 20"/>
          <p:cNvSpPr txBox="1">
            <a:spLocks noChangeArrowheads="1"/>
          </p:cNvSpPr>
          <p:nvPr/>
        </p:nvSpPr>
        <p:spPr bwMode="auto">
          <a:xfrm>
            <a:off x="4211638" y="2997200"/>
            <a:ext cx="576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chemeClr val="accent2"/>
                </a:solidFill>
              </a:rPr>
              <a:t>М</a:t>
            </a:r>
          </a:p>
        </p:txBody>
      </p:sp>
      <p:sp>
        <p:nvSpPr>
          <p:cNvPr id="34837" name="AutoShape 21"/>
          <p:cNvSpPr>
            <a:spLocks noChangeArrowheads="1"/>
          </p:cNvSpPr>
          <p:nvPr/>
        </p:nvSpPr>
        <p:spPr bwMode="auto">
          <a:xfrm>
            <a:off x="6011863" y="2781300"/>
            <a:ext cx="2808287" cy="1152525"/>
          </a:xfrm>
          <a:prstGeom prst="parallelogram">
            <a:avLst>
              <a:gd name="adj" fmla="val 60916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38" name="Text Box 22"/>
          <p:cNvSpPr txBox="1">
            <a:spLocks noChangeArrowheads="1"/>
          </p:cNvSpPr>
          <p:nvPr/>
        </p:nvSpPr>
        <p:spPr bwMode="auto">
          <a:xfrm>
            <a:off x="6227763" y="3429000"/>
            <a:ext cx="64928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latin typeface="Symbol" pitchFamily="18" charset="2"/>
              </a:rPr>
              <a:t>g</a:t>
            </a:r>
          </a:p>
          <a:p>
            <a:pPr>
              <a:spcBef>
                <a:spcPct val="50000"/>
              </a:spcBef>
            </a:pPr>
            <a:endParaRPr lang="ru-RU" sz="2000">
              <a:latin typeface="Symbol" pitchFamily="18" charset="2"/>
            </a:endParaRPr>
          </a:p>
        </p:txBody>
      </p:sp>
      <p:sp>
        <p:nvSpPr>
          <p:cNvPr id="34839" name="Line 23"/>
          <p:cNvSpPr>
            <a:spLocks noChangeShapeType="1"/>
          </p:cNvSpPr>
          <p:nvPr/>
        </p:nvSpPr>
        <p:spPr bwMode="auto">
          <a:xfrm>
            <a:off x="6300788" y="2492375"/>
            <a:ext cx="2447925" cy="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840" name="Text Box 24"/>
          <p:cNvSpPr txBox="1">
            <a:spLocks noChangeArrowheads="1"/>
          </p:cNvSpPr>
          <p:nvPr/>
        </p:nvSpPr>
        <p:spPr bwMode="auto">
          <a:xfrm>
            <a:off x="8316913" y="1989138"/>
            <a:ext cx="503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993300"/>
                </a:solidFill>
              </a:rPr>
              <a:t>а</a:t>
            </a:r>
            <a:endParaRPr lang="ru-RU" sz="2000"/>
          </a:p>
        </p:txBody>
      </p:sp>
      <p:sp>
        <p:nvSpPr>
          <p:cNvPr id="34841" name="Text Box 25"/>
          <p:cNvSpPr txBox="1">
            <a:spLocks noChangeArrowheads="1"/>
          </p:cNvSpPr>
          <p:nvPr/>
        </p:nvSpPr>
        <p:spPr bwMode="auto">
          <a:xfrm>
            <a:off x="0" y="4005263"/>
            <a:ext cx="23050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993300"/>
                </a:solidFill>
              </a:rPr>
              <a:t>а </a:t>
            </a:r>
            <a:r>
              <a:rPr lang="ru-RU" sz="3200" b="1">
                <a:solidFill>
                  <a:srgbClr val="993300"/>
                </a:solidFill>
                <a:latin typeface="Symbol" pitchFamily="18" charset="2"/>
              </a:rPr>
              <a:t>Ì g</a:t>
            </a:r>
          </a:p>
        </p:txBody>
      </p:sp>
      <p:sp>
        <p:nvSpPr>
          <p:cNvPr id="34842" name="Text Box 26"/>
          <p:cNvSpPr txBox="1">
            <a:spLocks noChangeArrowheads="1"/>
          </p:cNvSpPr>
          <p:nvPr/>
        </p:nvSpPr>
        <p:spPr bwMode="auto">
          <a:xfrm>
            <a:off x="2916238" y="4868863"/>
            <a:ext cx="22320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993300"/>
                </a:solidFill>
              </a:rPr>
              <a:t>а </a:t>
            </a:r>
            <a:r>
              <a:rPr lang="ru-RU" sz="3200" b="1">
                <a:solidFill>
                  <a:srgbClr val="993300"/>
                </a:solidFill>
                <a:latin typeface="Symbol" pitchFamily="18" charset="2"/>
              </a:rPr>
              <a:t>Ç  g =  </a:t>
            </a:r>
            <a:r>
              <a:rPr lang="ru-RU" sz="3200" b="1">
                <a:solidFill>
                  <a:srgbClr val="993300"/>
                </a:solidFill>
              </a:rPr>
              <a:t>М</a:t>
            </a:r>
            <a:endParaRPr lang="ru-RU" sz="3200" b="1">
              <a:solidFill>
                <a:srgbClr val="993300"/>
              </a:solidFill>
              <a:latin typeface="Symbol" pitchFamily="18" charset="2"/>
            </a:endParaRPr>
          </a:p>
        </p:txBody>
      </p:sp>
      <p:sp>
        <p:nvSpPr>
          <p:cNvPr id="34843" name="Text Box 27"/>
          <p:cNvSpPr txBox="1">
            <a:spLocks noChangeArrowheads="1"/>
          </p:cNvSpPr>
          <p:nvPr/>
        </p:nvSpPr>
        <p:spPr bwMode="auto">
          <a:xfrm>
            <a:off x="5724525" y="4365625"/>
            <a:ext cx="28082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993300"/>
                </a:solidFill>
              </a:rPr>
              <a:t>а </a:t>
            </a:r>
            <a:r>
              <a:rPr lang="ru-RU" sz="3200" b="1">
                <a:solidFill>
                  <a:srgbClr val="993300"/>
                </a:solidFill>
                <a:latin typeface="Symbol" pitchFamily="18" charset="2"/>
              </a:rPr>
              <a:t>Ë g</a:t>
            </a:r>
          </a:p>
        </p:txBody>
      </p:sp>
      <p:sp>
        <p:nvSpPr>
          <p:cNvPr id="34844" name="Rectangle 28"/>
          <p:cNvSpPr>
            <a:spLocks noChangeArrowheads="1"/>
          </p:cNvSpPr>
          <p:nvPr/>
        </p:nvSpPr>
        <p:spPr bwMode="auto">
          <a:xfrm>
            <a:off x="8316913" y="6015038"/>
            <a:ext cx="827087" cy="842962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i="1"/>
              <a:t>А</a:t>
            </a:r>
            <a:r>
              <a:rPr lang="ru-RU" sz="2800" b="1" i="1" baseline="-25000"/>
              <a:t>2</a:t>
            </a:r>
            <a:endParaRPr lang="ru-RU" sz="2800" b="1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3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8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3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8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3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4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4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4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4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4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  <p:bldP spid="34820" grpId="0"/>
      <p:bldP spid="34821" grpId="0"/>
      <p:bldP spid="34822" grpId="0"/>
      <p:bldP spid="34823" grpId="0"/>
      <p:bldP spid="34824" grpId="0"/>
      <p:bldP spid="34825" grpId="0" animBg="1"/>
      <p:bldP spid="34826" grpId="0" animBg="1"/>
      <p:bldP spid="34827" grpId="0"/>
      <p:bldP spid="34828" grpId="0"/>
      <p:bldP spid="34829" grpId="0" animBg="1"/>
      <p:bldP spid="34830" grpId="0"/>
      <p:bldP spid="34831" grpId="0" animBg="1"/>
      <p:bldP spid="34832" grpId="0" animBg="1"/>
      <p:bldP spid="34833" grpId="0" animBg="1"/>
      <p:bldP spid="34834" grpId="0" animBg="1"/>
      <p:bldP spid="34835" grpId="0"/>
      <p:bldP spid="34837" grpId="0" animBg="1"/>
      <p:bldP spid="34838" grpId="0"/>
      <p:bldP spid="34839" grpId="0" animBg="1"/>
      <p:bldP spid="34840" grpId="0"/>
      <p:bldP spid="34841" grpId="0"/>
      <p:bldP spid="34842" grpId="0"/>
      <p:bldP spid="34843" grpId="0"/>
      <p:bldP spid="3484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92150"/>
            <a:ext cx="4506913" cy="5905500"/>
          </a:xfrm>
        </p:spPr>
        <p:txBody>
          <a:bodyPr/>
          <a:lstStyle/>
          <a:p>
            <a:r>
              <a:rPr lang="ru-RU" sz="2400" b="1" i="1">
                <a:solidFill>
                  <a:srgbClr val="0A6221"/>
                </a:solidFill>
                <a:latin typeface="Georgia" pitchFamily="18" charset="0"/>
              </a:rPr>
              <a:t>Пользуясь данным рисунком, назовите:</a:t>
            </a:r>
          </a:p>
          <a:p>
            <a:pPr>
              <a:buFontTx/>
              <a:buNone/>
            </a:pPr>
            <a:endParaRPr lang="ru-RU" sz="2400" b="1" i="1">
              <a:solidFill>
                <a:srgbClr val="0A6221"/>
              </a:solidFill>
              <a:latin typeface="Georgia" pitchFamily="18" charset="0"/>
            </a:endParaRPr>
          </a:p>
          <a:p>
            <a:r>
              <a:rPr lang="ru-RU" sz="2400" b="1" i="1">
                <a:latin typeface="Georgia" pitchFamily="18" charset="0"/>
              </a:rPr>
              <a:t>а) четыре точки, лежащие в плоскости </a:t>
            </a:r>
            <a:r>
              <a:rPr lang="en-US" sz="2400" b="1" i="1">
                <a:latin typeface="Georgia" pitchFamily="18" charset="0"/>
              </a:rPr>
              <a:t>SAB</a:t>
            </a:r>
            <a:r>
              <a:rPr lang="ru-RU" sz="2400" b="1" i="1">
                <a:latin typeface="Georgia" pitchFamily="18" charset="0"/>
              </a:rPr>
              <a:t>, в плоскости АВС;</a:t>
            </a:r>
          </a:p>
          <a:p>
            <a:r>
              <a:rPr lang="ru-RU" sz="2400" b="1" i="1">
                <a:latin typeface="Georgia" pitchFamily="18" charset="0"/>
              </a:rPr>
              <a:t>б) плоскость, в которой лежит прямая </a:t>
            </a:r>
            <a:r>
              <a:rPr lang="en-US" sz="2400" b="1" i="1">
                <a:latin typeface="Georgia" pitchFamily="18" charset="0"/>
              </a:rPr>
              <a:t>MN</a:t>
            </a:r>
            <a:r>
              <a:rPr lang="ru-RU" sz="2400" b="1" i="1">
                <a:latin typeface="Georgia" pitchFamily="18" charset="0"/>
              </a:rPr>
              <a:t>, прямая КМ;</a:t>
            </a:r>
          </a:p>
          <a:p>
            <a:r>
              <a:rPr lang="ru-RU" sz="2400" b="1" i="1">
                <a:latin typeface="Georgia" pitchFamily="18" charset="0"/>
              </a:rPr>
              <a:t>в) прямую, по которой пересекаются плоскости </a:t>
            </a:r>
            <a:r>
              <a:rPr lang="en-US" sz="2400" b="1" i="1">
                <a:latin typeface="Georgia" pitchFamily="18" charset="0"/>
              </a:rPr>
              <a:t>ASC</a:t>
            </a:r>
            <a:r>
              <a:rPr lang="ru-RU" sz="2400" b="1" i="1">
                <a:latin typeface="Georgia" pitchFamily="18" charset="0"/>
              </a:rPr>
              <a:t> и</a:t>
            </a:r>
            <a:r>
              <a:rPr lang="en-US" sz="2400" b="1" i="1">
                <a:latin typeface="Georgia" pitchFamily="18" charset="0"/>
              </a:rPr>
              <a:t> SBC </a:t>
            </a:r>
            <a:r>
              <a:rPr lang="ru-RU" sz="2400" b="1" i="1">
                <a:latin typeface="Georgia" pitchFamily="18" charset="0"/>
              </a:rPr>
              <a:t>, плоскости </a:t>
            </a:r>
            <a:r>
              <a:rPr lang="en-US" sz="2400" b="1" i="1">
                <a:latin typeface="Georgia" pitchFamily="18" charset="0"/>
              </a:rPr>
              <a:t>SAC </a:t>
            </a:r>
            <a:r>
              <a:rPr lang="ru-RU" sz="2400" b="1" i="1">
                <a:latin typeface="Georgia" pitchFamily="18" charset="0"/>
              </a:rPr>
              <a:t>и </a:t>
            </a:r>
            <a:r>
              <a:rPr lang="en-US" sz="2400" b="1" i="1">
                <a:latin typeface="Georgia" pitchFamily="18" charset="0"/>
              </a:rPr>
              <a:t>CAB</a:t>
            </a:r>
            <a:r>
              <a:rPr lang="ru-RU" sz="2400" b="1" i="1">
                <a:latin typeface="Georgia" pitchFamily="18" charset="0"/>
              </a:rPr>
              <a:t>.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643438" y="1125538"/>
            <a:ext cx="4248150" cy="4848225"/>
            <a:chOff x="2925" y="709"/>
            <a:chExt cx="2676" cy="3054"/>
          </a:xfrm>
        </p:grpSpPr>
        <p:sp>
          <p:nvSpPr>
            <p:cNvPr id="38916" name="Line 4"/>
            <p:cNvSpPr>
              <a:spLocks noChangeShapeType="1"/>
            </p:cNvSpPr>
            <p:nvPr/>
          </p:nvSpPr>
          <p:spPr bwMode="auto">
            <a:xfrm flipH="1">
              <a:off x="3198" y="981"/>
              <a:ext cx="907" cy="19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917" name="Line 5"/>
            <p:cNvSpPr>
              <a:spLocks noChangeShapeType="1"/>
            </p:cNvSpPr>
            <p:nvPr/>
          </p:nvSpPr>
          <p:spPr bwMode="auto">
            <a:xfrm>
              <a:off x="4105" y="981"/>
              <a:ext cx="1406" cy="154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918" name="Line 6"/>
            <p:cNvSpPr>
              <a:spLocks noChangeShapeType="1"/>
            </p:cNvSpPr>
            <p:nvPr/>
          </p:nvSpPr>
          <p:spPr bwMode="auto">
            <a:xfrm flipV="1">
              <a:off x="3198" y="2523"/>
              <a:ext cx="2313" cy="36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919" name="Line 7"/>
            <p:cNvSpPr>
              <a:spLocks noChangeShapeType="1"/>
            </p:cNvSpPr>
            <p:nvPr/>
          </p:nvSpPr>
          <p:spPr bwMode="auto">
            <a:xfrm>
              <a:off x="4105" y="981"/>
              <a:ext cx="90" cy="249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920" name="Line 8"/>
            <p:cNvSpPr>
              <a:spLocks noChangeShapeType="1"/>
            </p:cNvSpPr>
            <p:nvPr/>
          </p:nvSpPr>
          <p:spPr bwMode="auto">
            <a:xfrm>
              <a:off x="3198" y="2886"/>
              <a:ext cx="997" cy="5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921" name="Line 9"/>
            <p:cNvSpPr>
              <a:spLocks noChangeShapeType="1"/>
            </p:cNvSpPr>
            <p:nvPr/>
          </p:nvSpPr>
          <p:spPr bwMode="auto">
            <a:xfrm flipV="1">
              <a:off x="4195" y="2523"/>
              <a:ext cx="1316" cy="9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922" name="Line 10"/>
            <p:cNvSpPr>
              <a:spLocks noChangeShapeType="1"/>
            </p:cNvSpPr>
            <p:nvPr/>
          </p:nvSpPr>
          <p:spPr bwMode="auto">
            <a:xfrm>
              <a:off x="3424" y="1888"/>
              <a:ext cx="272" cy="154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923" name="Line 11"/>
            <p:cNvSpPr>
              <a:spLocks noChangeShapeType="1"/>
            </p:cNvSpPr>
            <p:nvPr/>
          </p:nvSpPr>
          <p:spPr bwMode="auto">
            <a:xfrm>
              <a:off x="3606" y="3158"/>
              <a:ext cx="1043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924" name="Line 12"/>
            <p:cNvSpPr>
              <a:spLocks noChangeShapeType="1"/>
            </p:cNvSpPr>
            <p:nvPr/>
          </p:nvSpPr>
          <p:spPr bwMode="auto">
            <a:xfrm>
              <a:off x="4558" y="3158"/>
              <a:ext cx="54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925" name="Line 13"/>
            <p:cNvSpPr>
              <a:spLocks noChangeShapeType="1"/>
            </p:cNvSpPr>
            <p:nvPr/>
          </p:nvSpPr>
          <p:spPr bwMode="auto">
            <a:xfrm flipH="1">
              <a:off x="3198" y="3158"/>
              <a:ext cx="453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8926" name="Text Box 14"/>
            <p:cNvSpPr txBox="1">
              <a:spLocks noChangeArrowheads="1"/>
            </p:cNvSpPr>
            <p:nvPr/>
          </p:nvSpPr>
          <p:spPr bwMode="auto">
            <a:xfrm>
              <a:off x="3198" y="2115"/>
              <a:ext cx="18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/>
                <a:t>К</a:t>
              </a:r>
            </a:p>
          </p:txBody>
        </p:sp>
        <p:sp>
          <p:nvSpPr>
            <p:cNvPr id="38927" name="Text Box 15"/>
            <p:cNvSpPr txBox="1">
              <a:spLocks noChangeArrowheads="1"/>
            </p:cNvSpPr>
            <p:nvPr/>
          </p:nvSpPr>
          <p:spPr bwMode="auto">
            <a:xfrm>
              <a:off x="2925" y="2659"/>
              <a:ext cx="22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/>
                <a:t>А</a:t>
              </a:r>
            </a:p>
          </p:txBody>
        </p:sp>
        <p:sp>
          <p:nvSpPr>
            <p:cNvPr id="38928" name="Text Box 16"/>
            <p:cNvSpPr txBox="1">
              <a:spLocks noChangeArrowheads="1"/>
            </p:cNvSpPr>
            <p:nvPr/>
          </p:nvSpPr>
          <p:spPr bwMode="auto">
            <a:xfrm>
              <a:off x="3969" y="3475"/>
              <a:ext cx="22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/>
                <a:t>В</a:t>
              </a:r>
            </a:p>
          </p:txBody>
        </p:sp>
        <p:sp>
          <p:nvSpPr>
            <p:cNvPr id="38929" name="Text Box 17"/>
            <p:cNvSpPr txBox="1">
              <a:spLocks noChangeArrowheads="1"/>
            </p:cNvSpPr>
            <p:nvPr/>
          </p:nvSpPr>
          <p:spPr bwMode="auto">
            <a:xfrm>
              <a:off x="3288" y="3203"/>
              <a:ext cx="22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400" b="1"/>
                <a:t>М</a:t>
              </a:r>
            </a:p>
          </p:txBody>
        </p:sp>
        <p:sp>
          <p:nvSpPr>
            <p:cNvPr id="38930" name="Text Box 18"/>
            <p:cNvSpPr txBox="1">
              <a:spLocks noChangeArrowheads="1"/>
            </p:cNvSpPr>
            <p:nvPr/>
          </p:nvSpPr>
          <p:spPr bwMode="auto">
            <a:xfrm>
              <a:off x="4195" y="709"/>
              <a:ext cx="2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S</a:t>
              </a:r>
              <a:endParaRPr lang="ru-RU" sz="2400" b="1"/>
            </a:p>
          </p:txBody>
        </p:sp>
        <p:sp>
          <p:nvSpPr>
            <p:cNvPr id="38931" name="Text Box 19"/>
            <p:cNvSpPr txBox="1">
              <a:spLocks noChangeArrowheads="1"/>
            </p:cNvSpPr>
            <p:nvPr/>
          </p:nvSpPr>
          <p:spPr bwMode="auto">
            <a:xfrm>
              <a:off x="4558" y="3203"/>
              <a:ext cx="2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N</a:t>
              </a:r>
              <a:endParaRPr lang="ru-RU" sz="2400" b="1"/>
            </a:p>
          </p:txBody>
        </p:sp>
        <p:sp>
          <p:nvSpPr>
            <p:cNvPr id="38932" name="Text Box 20"/>
            <p:cNvSpPr txBox="1">
              <a:spLocks noChangeArrowheads="1"/>
            </p:cNvSpPr>
            <p:nvPr/>
          </p:nvSpPr>
          <p:spPr bwMode="auto">
            <a:xfrm>
              <a:off x="5329" y="2568"/>
              <a:ext cx="2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C</a:t>
              </a:r>
              <a:endParaRPr lang="ru-RU" sz="2400" b="1"/>
            </a:p>
          </p:txBody>
        </p:sp>
      </p:grpSp>
      <p:sp>
        <p:nvSpPr>
          <p:cNvPr id="38934" name="Oval 22"/>
          <p:cNvSpPr>
            <a:spLocks noChangeArrowheads="1"/>
          </p:cNvSpPr>
          <p:nvPr/>
        </p:nvSpPr>
        <p:spPr bwMode="auto">
          <a:xfrm>
            <a:off x="5003800" y="450850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35" name="Oval 23"/>
          <p:cNvSpPr>
            <a:spLocks noChangeArrowheads="1"/>
          </p:cNvSpPr>
          <p:nvPr/>
        </p:nvSpPr>
        <p:spPr bwMode="auto">
          <a:xfrm>
            <a:off x="5435600" y="3500438"/>
            <a:ext cx="142875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36" name="Oval 24"/>
          <p:cNvSpPr>
            <a:spLocks noChangeArrowheads="1"/>
          </p:cNvSpPr>
          <p:nvPr/>
        </p:nvSpPr>
        <p:spPr bwMode="auto">
          <a:xfrm>
            <a:off x="5724525" y="4941888"/>
            <a:ext cx="142875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37" name="Oval 25"/>
          <p:cNvSpPr>
            <a:spLocks noChangeArrowheads="1"/>
          </p:cNvSpPr>
          <p:nvPr/>
        </p:nvSpPr>
        <p:spPr bwMode="auto">
          <a:xfrm>
            <a:off x="6588125" y="5445125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38" name="Oval 26"/>
          <p:cNvSpPr>
            <a:spLocks noChangeArrowheads="1"/>
          </p:cNvSpPr>
          <p:nvPr/>
        </p:nvSpPr>
        <p:spPr bwMode="auto">
          <a:xfrm>
            <a:off x="6443663" y="1557338"/>
            <a:ext cx="142875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39" name="Oval 27"/>
          <p:cNvSpPr>
            <a:spLocks noChangeArrowheads="1"/>
          </p:cNvSpPr>
          <p:nvPr/>
        </p:nvSpPr>
        <p:spPr bwMode="auto">
          <a:xfrm>
            <a:off x="5003800" y="4508500"/>
            <a:ext cx="142875" cy="14287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40" name="Oval 28"/>
          <p:cNvSpPr>
            <a:spLocks noChangeArrowheads="1"/>
          </p:cNvSpPr>
          <p:nvPr/>
        </p:nvSpPr>
        <p:spPr bwMode="auto">
          <a:xfrm>
            <a:off x="5724525" y="4941888"/>
            <a:ext cx="142875" cy="14287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41" name="Oval 29"/>
          <p:cNvSpPr>
            <a:spLocks noChangeArrowheads="1"/>
          </p:cNvSpPr>
          <p:nvPr/>
        </p:nvSpPr>
        <p:spPr bwMode="auto">
          <a:xfrm>
            <a:off x="6588125" y="5445125"/>
            <a:ext cx="142875" cy="14287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42" name="Oval 30"/>
          <p:cNvSpPr>
            <a:spLocks noChangeArrowheads="1"/>
          </p:cNvSpPr>
          <p:nvPr/>
        </p:nvSpPr>
        <p:spPr bwMode="auto">
          <a:xfrm>
            <a:off x="8604250" y="3933825"/>
            <a:ext cx="142875" cy="14287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43" name="Freeform 31"/>
          <p:cNvSpPr>
            <a:spLocks/>
          </p:cNvSpPr>
          <p:nvPr/>
        </p:nvSpPr>
        <p:spPr bwMode="auto">
          <a:xfrm>
            <a:off x="6537325" y="1600200"/>
            <a:ext cx="2195513" cy="2362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83" y="1488"/>
              </a:cxn>
            </a:cxnLst>
            <a:rect l="0" t="0" r="r" b="b"/>
            <a:pathLst>
              <a:path w="1383" h="1488">
                <a:moveTo>
                  <a:pt x="0" y="0"/>
                </a:moveTo>
                <a:lnTo>
                  <a:pt x="1383" y="1488"/>
                </a:lnTo>
              </a:path>
            </a:pathLst>
          </a:custGeom>
          <a:noFill/>
          <a:ln w="53975">
            <a:solidFill>
              <a:srgbClr val="006600"/>
            </a:solidFill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944" name="Freeform 32"/>
          <p:cNvSpPr>
            <a:spLocks/>
          </p:cNvSpPr>
          <p:nvPr/>
        </p:nvSpPr>
        <p:spPr bwMode="auto">
          <a:xfrm>
            <a:off x="5075238" y="4008438"/>
            <a:ext cx="3671887" cy="563562"/>
          </a:xfrm>
          <a:custGeom>
            <a:avLst/>
            <a:gdLst/>
            <a:ahLst/>
            <a:cxnLst>
              <a:cxn ang="0">
                <a:pos x="0" y="355"/>
              </a:cxn>
              <a:cxn ang="0">
                <a:pos x="2313" y="0"/>
              </a:cxn>
            </a:cxnLst>
            <a:rect l="0" t="0" r="r" b="b"/>
            <a:pathLst>
              <a:path w="2313" h="355">
                <a:moveTo>
                  <a:pt x="0" y="355"/>
                </a:moveTo>
                <a:lnTo>
                  <a:pt x="2313" y="0"/>
                </a:lnTo>
              </a:path>
            </a:pathLst>
          </a:custGeom>
          <a:noFill/>
          <a:ln w="53975" cap="flat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3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38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38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38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389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38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389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389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8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8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38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38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38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389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500"/>
                                        <p:tgtEl>
                                          <p:spTgt spid="38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389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 tmFilter="0,0; .5, 1; 1, 1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 tmFilter="0,0; .5, 1; 1, 1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1000"/>
                                        <p:tgtEl>
                                          <p:spTgt spid="38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389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4" dur="1000"/>
                                        <p:tgtEl>
                                          <p:spTgt spid="38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4" grpId="0" animBg="1"/>
      <p:bldP spid="38934" grpId="1" animBg="1"/>
      <p:bldP spid="38935" grpId="0" animBg="1"/>
      <p:bldP spid="38935" grpId="1" animBg="1"/>
      <p:bldP spid="38936" grpId="0" animBg="1"/>
      <p:bldP spid="38936" grpId="1" animBg="1"/>
      <p:bldP spid="38937" grpId="0" animBg="1"/>
      <p:bldP spid="38937" grpId="1" animBg="1"/>
      <p:bldP spid="38938" grpId="0" animBg="1"/>
      <p:bldP spid="38938" grpId="1" animBg="1"/>
      <p:bldP spid="38939" grpId="0" animBg="1"/>
      <p:bldP spid="38939" grpId="1" animBg="1"/>
      <p:bldP spid="38940" grpId="0" animBg="1"/>
      <p:bldP spid="38940" grpId="1" animBg="1"/>
      <p:bldP spid="38941" grpId="0" animBg="1"/>
      <p:bldP spid="38941" grpId="1" animBg="1"/>
      <p:bldP spid="38942" grpId="0" animBg="1"/>
      <p:bldP spid="38942" grpId="1" animBg="1"/>
      <p:bldP spid="38943" grpId="0" animBg="1"/>
      <p:bldP spid="38943" grpId="1" animBg="1"/>
      <p:bldP spid="389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76250"/>
            <a:ext cx="5003800" cy="6381750"/>
          </a:xfrm>
        </p:spPr>
        <p:txBody>
          <a:bodyPr/>
          <a:lstStyle/>
          <a:p>
            <a:r>
              <a:rPr lang="ru-RU" sz="2400" b="1" i="1">
                <a:solidFill>
                  <a:srgbClr val="FF0000"/>
                </a:solidFill>
                <a:latin typeface="Georgia" pitchFamily="18" charset="0"/>
              </a:rPr>
              <a:t>Пользуясь данным рисунком, назовите:</a:t>
            </a:r>
          </a:p>
          <a:p>
            <a:endParaRPr lang="ru-RU" sz="2400" b="1" i="1">
              <a:solidFill>
                <a:srgbClr val="FF0000"/>
              </a:solidFill>
              <a:latin typeface="Georgia" pitchFamily="18" charset="0"/>
            </a:endParaRPr>
          </a:p>
          <a:p>
            <a:r>
              <a:rPr lang="ru-RU" sz="2400" b="1" i="1">
                <a:latin typeface="Georgia" pitchFamily="18" charset="0"/>
              </a:rPr>
              <a:t>а)  три плоскости, содержащие прямую В</a:t>
            </a:r>
            <a:r>
              <a:rPr lang="ru-RU" sz="2400" b="1" i="1" baseline="-25000">
                <a:latin typeface="Georgia" pitchFamily="18" charset="0"/>
              </a:rPr>
              <a:t>1</a:t>
            </a:r>
            <a:r>
              <a:rPr lang="ru-RU" sz="2400" b="1" i="1">
                <a:latin typeface="Georgia" pitchFamily="18" charset="0"/>
              </a:rPr>
              <a:t>С; прямую АВ</a:t>
            </a:r>
            <a:r>
              <a:rPr lang="ru-RU" sz="2400" b="1" i="1" baseline="-25000">
                <a:latin typeface="Georgia" pitchFamily="18" charset="0"/>
              </a:rPr>
              <a:t>1;</a:t>
            </a: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5219700" y="1341438"/>
            <a:ext cx="3600450" cy="3770312"/>
            <a:chOff x="3288" y="845"/>
            <a:chExt cx="2268" cy="2375"/>
          </a:xfrm>
        </p:grpSpPr>
        <p:sp>
          <p:nvSpPr>
            <p:cNvPr id="40979" name="Text Box 19"/>
            <p:cNvSpPr txBox="1">
              <a:spLocks noChangeArrowheads="1"/>
            </p:cNvSpPr>
            <p:nvPr/>
          </p:nvSpPr>
          <p:spPr bwMode="auto">
            <a:xfrm>
              <a:off x="4967" y="845"/>
              <a:ext cx="4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C</a:t>
              </a:r>
              <a:r>
                <a:rPr lang="en-US" sz="2400" b="1" baseline="-25000"/>
                <a:t>1</a:t>
              </a:r>
              <a:endParaRPr lang="ru-RU" sz="2400" b="1" baseline="-25000"/>
            </a:p>
          </p:txBody>
        </p:sp>
        <p:sp>
          <p:nvSpPr>
            <p:cNvPr id="40982" name="Text Box 22"/>
            <p:cNvSpPr txBox="1">
              <a:spLocks noChangeArrowheads="1"/>
            </p:cNvSpPr>
            <p:nvPr/>
          </p:nvSpPr>
          <p:spPr bwMode="auto">
            <a:xfrm>
              <a:off x="5216" y="2387"/>
              <a:ext cx="34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C</a:t>
              </a:r>
              <a:endParaRPr lang="ru-RU" sz="2400" b="1"/>
            </a:p>
          </p:txBody>
        </p:sp>
        <p:sp>
          <p:nvSpPr>
            <p:cNvPr id="40964" name="Line 4"/>
            <p:cNvSpPr>
              <a:spLocks noChangeShapeType="1"/>
            </p:cNvSpPr>
            <p:nvPr/>
          </p:nvSpPr>
          <p:spPr bwMode="auto">
            <a:xfrm>
              <a:off x="3968" y="1163"/>
              <a:ext cx="12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965" name="Line 5"/>
            <p:cNvSpPr>
              <a:spLocks noChangeShapeType="1"/>
            </p:cNvSpPr>
            <p:nvPr/>
          </p:nvSpPr>
          <p:spPr bwMode="auto">
            <a:xfrm flipH="1">
              <a:off x="3606" y="1163"/>
              <a:ext cx="362" cy="4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966" name="Line 6"/>
            <p:cNvSpPr>
              <a:spLocks noChangeShapeType="1"/>
            </p:cNvSpPr>
            <p:nvPr/>
          </p:nvSpPr>
          <p:spPr bwMode="auto">
            <a:xfrm>
              <a:off x="3606" y="1571"/>
              <a:ext cx="127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967" name="Line 7"/>
            <p:cNvSpPr>
              <a:spLocks noChangeShapeType="1"/>
            </p:cNvSpPr>
            <p:nvPr/>
          </p:nvSpPr>
          <p:spPr bwMode="auto">
            <a:xfrm flipH="1">
              <a:off x="4876" y="1163"/>
              <a:ext cx="317" cy="4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968" name="Line 8"/>
            <p:cNvSpPr>
              <a:spLocks noChangeShapeType="1"/>
            </p:cNvSpPr>
            <p:nvPr/>
          </p:nvSpPr>
          <p:spPr bwMode="auto">
            <a:xfrm>
              <a:off x="3606" y="1571"/>
              <a:ext cx="0" cy="13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969" name="Line 9"/>
            <p:cNvSpPr>
              <a:spLocks noChangeShapeType="1"/>
            </p:cNvSpPr>
            <p:nvPr/>
          </p:nvSpPr>
          <p:spPr bwMode="auto">
            <a:xfrm flipH="1">
              <a:off x="4876" y="1571"/>
              <a:ext cx="0" cy="13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970" name="Line 10"/>
            <p:cNvSpPr>
              <a:spLocks noChangeShapeType="1"/>
            </p:cNvSpPr>
            <p:nvPr/>
          </p:nvSpPr>
          <p:spPr bwMode="auto">
            <a:xfrm>
              <a:off x="3606" y="2887"/>
              <a:ext cx="127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971" name="Line 11"/>
            <p:cNvSpPr>
              <a:spLocks noChangeShapeType="1"/>
            </p:cNvSpPr>
            <p:nvPr/>
          </p:nvSpPr>
          <p:spPr bwMode="auto">
            <a:xfrm>
              <a:off x="5193" y="1163"/>
              <a:ext cx="0" cy="140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972" name="Line 12"/>
            <p:cNvSpPr>
              <a:spLocks noChangeShapeType="1"/>
            </p:cNvSpPr>
            <p:nvPr/>
          </p:nvSpPr>
          <p:spPr bwMode="auto">
            <a:xfrm flipV="1">
              <a:off x="4876" y="2569"/>
              <a:ext cx="317" cy="3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973" name="Line 13"/>
            <p:cNvSpPr>
              <a:spLocks noChangeShapeType="1"/>
            </p:cNvSpPr>
            <p:nvPr/>
          </p:nvSpPr>
          <p:spPr bwMode="auto">
            <a:xfrm>
              <a:off x="3968" y="1163"/>
              <a:ext cx="0" cy="140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974" name="Line 14"/>
            <p:cNvSpPr>
              <a:spLocks noChangeShapeType="1"/>
            </p:cNvSpPr>
            <p:nvPr/>
          </p:nvSpPr>
          <p:spPr bwMode="auto">
            <a:xfrm flipH="1">
              <a:off x="3968" y="2569"/>
              <a:ext cx="1225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975" name="Line 15"/>
            <p:cNvSpPr>
              <a:spLocks noChangeShapeType="1"/>
            </p:cNvSpPr>
            <p:nvPr/>
          </p:nvSpPr>
          <p:spPr bwMode="auto">
            <a:xfrm flipH="1">
              <a:off x="3606" y="2569"/>
              <a:ext cx="362" cy="31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0976" name="Text Box 16"/>
            <p:cNvSpPr txBox="1">
              <a:spLocks noChangeArrowheads="1"/>
            </p:cNvSpPr>
            <p:nvPr/>
          </p:nvSpPr>
          <p:spPr bwMode="auto">
            <a:xfrm>
              <a:off x="3288" y="1299"/>
              <a:ext cx="45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A</a:t>
              </a:r>
              <a:r>
                <a:rPr lang="en-US" sz="2400" b="1" baseline="-25000"/>
                <a:t>1</a:t>
              </a:r>
              <a:endParaRPr lang="ru-RU" sz="2400" b="1" baseline="-25000"/>
            </a:p>
          </p:txBody>
        </p:sp>
        <p:sp>
          <p:nvSpPr>
            <p:cNvPr id="40977" name="Text Box 17"/>
            <p:cNvSpPr txBox="1">
              <a:spLocks noChangeArrowheads="1"/>
            </p:cNvSpPr>
            <p:nvPr/>
          </p:nvSpPr>
          <p:spPr bwMode="auto">
            <a:xfrm>
              <a:off x="3787" y="845"/>
              <a:ext cx="68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B</a:t>
              </a:r>
              <a:r>
                <a:rPr lang="en-US" sz="2400" b="1" baseline="-25000"/>
                <a:t>1</a:t>
              </a:r>
              <a:endParaRPr lang="ru-RU" sz="2400" b="1" baseline="-25000"/>
            </a:p>
          </p:txBody>
        </p:sp>
        <p:sp>
          <p:nvSpPr>
            <p:cNvPr id="40978" name="Text Box 18"/>
            <p:cNvSpPr txBox="1">
              <a:spLocks noChangeArrowheads="1"/>
            </p:cNvSpPr>
            <p:nvPr/>
          </p:nvSpPr>
          <p:spPr bwMode="auto">
            <a:xfrm>
              <a:off x="4558" y="1299"/>
              <a:ext cx="77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D</a:t>
              </a:r>
              <a:r>
                <a:rPr lang="en-US" sz="2400" b="1" baseline="-25000"/>
                <a:t>1</a:t>
              </a:r>
              <a:endParaRPr lang="ru-RU" sz="2400" b="1" baseline="-25000"/>
            </a:p>
          </p:txBody>
        </p:sp>
        <p:sp>
          <p:nvSpPr>
            <p:cNvPr id="40980" name="Text Box 20"/>
            <p:cNvSpPr txBox="1">
              <a:spLocks noChangeArrowheads="1"/>
            </p:cNvSpPr>
            <p:nvPr/>
          </p:nvSpPr>
          <p:spPr bwMode="auto">
            <a:xfrm>
              <a:off x="3424" y="2887"/>
              <a:ext cx="6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A</a:t>
              </a:r>
              <a:endParaRPr lang="ru-RU" sz="2400" b="1"/>
            </a:p>
          </p:txBody>
        </p:sp>
        <p:sp>
          <p:nvSpPr>
            <p:cNvPr id="40981" name="Text Box 21"/>
            <p:cNvSpPr txBox="1">
              <a:spLocks noChangeArrowheads="1"/>
            </p:cNvSpPr>
            <p:nvPr/>
          </p:nvSpPr>
          <p:spPr bwMode="auto">
            <a:xfrm>
              <a:off x="3968" y="2251"/>
              <a:ext cx="5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B</a:t>
              </a:r>
              <a:endParaRPr lang="ru-RU" sz="2400" b="1"/>
            </a:p>
          </p:txBody>
        </p:sp>
        <p:sp>
          <p:nvSpPr>
            <p:cNvPr id="40983" name="Text Box 23"/>
            <p:cNvSpPr txBox="1">
              <a:spLocks noChangeArrowheads="1"/>
            </p:cNvSpPr>
            <p:nvPr/>
          </p:nvSpPr>
          <p:spPr bwMode="auto">
            <a:xfrm>
              <a:off x="4807" y="2932"/>
              <a:ext cx="7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D</a:t>
              </a:r>
              <a:endParaRPr lang="ru-RU" sz="2400" b="1"/>
            </a:p>
          </p:txBody>
        </p:sp>
      </p:grpSp>
      <p:sp>
        <p:nvSpPr>
          <p:cNvPr id="41000" name="Freeform 40"/>
          <p:cNvSpPr>
            <a:spLocks/>
          </p:cNvSpPr>
          <p:nvPr/>
        </p:nvSpPr>
        <p:spPr bwMode="auto">
          <a:xfrm>
            <a:off x="6281738" y="1868488"/>
            <a:ext cx="1960562" cy="2200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35" y="1386"/>
              </a:cxn>
            </a:cxnLst>
            <a:rect l="0" t="0" r="r" b="b"/>
            <a:pathLst>
              <a:path w="1235" h="1386">
                <a:moveTo>
                  <a:pt x="0" y="0"/>
                </a:moveTo>
                <a:lnTo>
                  <a:pt x="1235" y="1386"/>
                </a:lnTo>
              </a:path>
            </a:pathLst>
          </a:custGeom>
          <a:noFill/>
          <a:ln w="25400" cap="flat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4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2511425" y="1006475"/>
            <a:ext cx="5053013" cy="5200650"/>
          </a:xfrm>
          <a:prstGeom prst="cube">
            <a:avLst>
              <a:gd name="adj" fmla="val 25000"/>
            </a:avLst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014" name="Freeform 6"/>
          <p:cNvSpPr>
            <a:spLocks/>
          </p:cNvSpPr>
          <p:nvPr/>
        </p:nvSpPr>
        <p:spPr bwMode="auto">
          <a:xfrm>
            <a:off x="3779838" y="1052513"/>
            <a:ext cx="46037" cy="3886200"/>
          </a:xfrm>
          <a:custGeom>
            <a:avLst/>
            <a:gdLst/>
            <a:ahLst/>
            <a:cxnLst>
              <a:cxn ang="0">
                <a:pos x="29" y="0"/>
              </a:cxn>
              <a:cxn ang="0">
                <a:pos x="0" y="2448"/>
              </a:cxn>
            </a:cxnLst>
            <a:rect l="0" t="0" r="r" b="b"/>
            <a:pathLst>
              <a:path w="29" h="2448">
                <a:moveTo>
                  <a:pt x="29" y="0"/>
                </a:moveTo>
                <a:lnTo>
                  <a:pt x="0" y="2448"/>
                </a:lnTo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015" name="Freeform 7"/>
          <p:cNvSpPr>
            <a:spLocks/>
          </p:cNvSpPr>
          <p:nvPr/>
        </p:nvSpPr>
        <p:spPr bwMode="auto">
          <a:xfrm>
            <a:off x="2484438" y="4937125"/>
            <a:ext cx="1265237" cy="1303338"/>
          </a:xfrm>
          <a:custGeom>
            <a:avLst/>
            <a:gdLst/>
            <a:ahLst/>
            <a:cxnLst>
              <a:cxn ang="0">
                <a:pos x="797" y="0"/>
              </a:cxn>
              <a:cxn ang="0">
                <a:pos x="0" y="821"/>
              </a:cxn>
            </a:cxnLst>
            <a:rect l="0" t="0" r="r" b="b"/>
            <a:pathLst>
              <a:path w="797" h="821">
                <a:moveTo>
                  <a:pt x="797" y="0"/>
                </a:moveTo>
                <a:lnTo>
                  <a:pt x="0" y="821"/>
                </a:lnTo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016" name="Freeform 8"/>
          <p:cNvSpPr>
            <a:spLocks/>
          </p:cNvSpPr>
          <p:nvPr/>
        </p:nvSpPr>
        <p:spPr bwMode="auto">
          <a:xfrm>
            <a:off x="3779838" y="4892675"/>
            <a:ext cx="3773487" cy="17463"/>
          </a:xfrm>
          <a:custGeom>
            <a:avLst/>
            <a:gdLst/>
            <a:ahLst/>
            <a:cxnLst>
              <a:cxn ang="0">
                <a:pos x="2377" y="11"/>
              </a:cxn>
              <a:cxn ang="0">
                <a:pos x="0" y="0"/>
              </a:cxn>
            </a:cxnLst>
            <a:rect l="0" t="0" r="r" b="b"/>
            <a:pathLst>
              <a:path w="2377" h="11">
                <a:moveTo>
                  <a:pt x="2377" y="11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3017" name="Freeform 9"/>
          <p:cNvSpPr>
            <a:spLocks/>
          </p:cNvSpPr>
          <p:nvPr/>
        </p:nvSpPr>
        <p:spPr bwMode="auto">
          <a:xfrm>
            <a:off x="2474913" y="2293938"/>
            <a:ext cx="3833812" cy="3908425"/>
          </a:xfrm>
          <a:custGeom>
            <a:avLst/>
            <a:gdLst/>
            <a:ahLst/>
            <a:cxnLst>
              <a:cxn ang="0">
                <a:pos x="2415" y="2462"/>
              </a:cxn>
              <a:cxn ang="0">
                <a:pos x="0" y="0"/>
              </a:cxn>
            </a:cxnLst>
            <a:rect l="0" t="0" r="r" b="b"/>
            <a:pathLst>
              <a:path w="2415" h="2462">
                <a:moveTo>
                  <a:pt x="2415" y="2462"/>
                </a:moveTo>
                <a:lnTo>
                  <a:pt x="0" y="0"/>
                </a:lnTo>
              </a:path>
            </a:pathLst>
          </a:custGeom>
          <a:noFill/>
          <a:ln w="57150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18" name="Freeform 10"/>
          <p:cNvSpPr>
            <a:spLocks/>
          </p:cNvSpPr>
          <p:nvPr/>
        </p:nvSpPr>
        <p:spPr bwMode="auto">
          <a:xfrm>
            <a:off x="3779838" y="990600"/>
            <a:ext cx="3794125" cy="3886200"/>
          </a:xfrm>
          <a:custGeom>
            <a:avLst/>
            <a:gdLst/>
            <a:ahLst/>
            <a:cxnLst>
              <a:cxn ang="0">
                <a:pos x="2390" y="2448"/>
              </a:cxn>
              <a:cxn ang="0">
                <a:pos x="0" y="0"/>
              </a:cxn>
            </a:cxnLst>
            <a:rect l="0" t="0" r="r" b="b"/>
            <a:pathLst>
              <a:path w="2390" h="2448">
                <a:moveTo>
                  <a:pt x="2390" y="2448"/>
                </a:moveTo>
                <a:lnTo>
                  <a:pt x="0" y="0"/>
                </a:lnTo>
              </a:path>
            </a:pathLst>
          </a:custGeom>
          <a:noFill/>
          <a:ln w="5715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19" name="Freeform 11"/>
          <p:cNvSpPr>
            <a:spLocks/>
          </p:cNvSpPr>
          <p:nvPr/>
        </p:nvSpPr>
        <p:spPr bwMode="auto">
          <a:xfrm>
            <a:off x="2482850" y="1006475"/>
            <a:ext cx="1320800" cy="1282700"/>
          </a:xfrm>
          <a:custGeom>
            <a:avLst/>
            <a:gdLst/>
            <a:ahLst/>
            <a:cxnLst>
              <a:cxn ang="0">
                <a:pos x="0" y="808"/>
              </a:cxn>
              <a:cxn ang="0">
                <a:pos x="832" y="0"/>
              </a:cxn>
            </a:cxnLst>
            <a:rect l="0" t="0" r="r" b="b"/>
            <a:pathLst>
              <a:path w="832" h="808">
                <a:moveTo>
                  <a:pt x="0" y="808"/>
                </a:moveTo>
                <a:lnTo>
                  <a:pt x="832" y="0"/>
                </a:lnTo>
              </a:path>
            </a:pathLst>
          </a:custGeom>
          <a:noFill/>
          <a:ln w="57150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20" name="Freeform 12"/>
          <p:cNvSpPr>
            <a:spLocks/>
          </p:cNvSpPr>
          <p:nvPr/>
        </p:nvSpPr>
        <p:spPr bwMode="auto">
          <a:xfrm>
            <a:off x="6300788" y="4916488"/>
            <a:ext cx="1266825" cy="1263650"/>
          </a:xfrm>
          <a:custGeom>
            <a:avLst/>
            <a:gdLst/>
            <a:ahLst/>
            <a:cxnLst>
              <a:cxn ang="0">
                <a:pos x="0" y="796"/>
              </a:cxn>
              <a:cxn ang="0">
                <a:pos x="798" y="0"/>
              </a:cxn>
            </a:cxnLst>
            <a:rect l="0" t="0" r="r" b="b"/>
            <a:pathLst>
              <a:path w="798" h="796">
                <a:moveTo>
                  <a:pt x="0" y="796"/>
                </a:moveTo>
                <a:lnTo>
                  <a:pt x="798" y="0"/>
                </a:lnTo>
              </a:path>
            </a:pathLst>
          </a:custGeom>
          <a:noFill/>
          <a:ln w="57150">
            <a:solidFill>
              <a:srgbClr val="A5002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3041" name="Text Box 33"/>
          <p:cNvSpPr txBox="1">
            <a:spLocks noChangeArrowheads="1"/>
          </p:cNvSpPr>
          <p:nvPr/>
        </p:nvSpPr>
        <p:spPr bwMode="auto">
          <a:xfrm>
            <a:off x="2124075" y="6021388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/>
              <a:t>А</a:t>
            </a:r>
          </a:p>
        </p:txBody>
      </p:sp>
      <p:sp>
        <p:nvSpPr>
          <p:cNvPr id="43042" name="Text Box 34"/>
          <p:cNvSpPr txBox="1">
            <a:spLocks noChangeArrowheads="1"/>
          </p:cNvSpPr>
          <p:nvPr/>
        </p:nvSpPr>
        <p:spPr bwMode="auto">
          <a:xfrm>
            <a:off x="1979613" y="1989138"/>
            <a:ext cx="51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/>
              <a:t>А</a:t>
            </a:r>
            <a:r>
              <a:rPr lang="ru-RU" sz="2400" b="1" i="1" baseline="-25000"/>
              <a:t>1</a:t>
            </a:r>
            <a:endParaRPr lang="ru-RU" sz="2400" b="1" i="1"/>
          </a:p>
        </p:txBody>
      </p:sp>
      <p:sp>
        <p:nvSpPr>
          <p:cNvPr id="43043" name="Text Box 35"/>
          <p:cNvSpPr txBox="1">
            <a:spLocks noChangeArrowheads="1"/>
          </p:cNvSpPr>
          <p:nvPr/>
        </p:nvSpPr>
        <p:spPr bwMode="auto">
          <a:xfrm>
            <a:off x="3419475" y="45085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/>
              <a:t>В</a:t>
            </a:r>
          </a:p>
        </p:txBody>
      </p:sp>
      <p:sp>
        <p:nvSpPr>
          <p:cNvPr id="43044" name="Text Box 36"/>
          <p:cNvSpPr txBox="1">
            <a:spLocks noChangeArrowheads="1"/>
          </p:cNvSpPr>
          <p:nvPr/>
        </p:nvSpPr>
        <p:spPr bwMode="auto">
          <a:xfrm>
            <a:off x="3276600" y="692150"/>
            <a:ext cx="51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/>
              <a:t>В</a:t>
            </a:r>
            <a:r>
              <a:rPr lang="ru-RU" sz="2400" b="1" i="1" baseline="-25000"/>
              <a:t>1</a:t>
            </a:r>
            <a:endParaRPr lang="ru-RU" sz="2400" b="1" i="1"/>
          </a:p>
        </p:txBody>
      </p:sp>
      <p:sp>
        <p:nvSpPr>
          <p:cNvPr id="43045" name="Text Box 37"/>
          <p:cNvSpPr txBox="1">
            <a:spLocks noChangeArrowheads="1"/>
          </p:cNvSpPr>
          <p:nvPr/>
        </p:nvSpPr>
        <p:spPr bwMode="auto">
          <a:xfrm>
            <a:off x="7524750" y="47244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/>
              <a:t>С</a:t>
            </a:r>
          </a:p>
        </p:txBody>
      </p:sp>
      <p:sp>
        <p:nvSpPr>
          <p:cNvPr id="43046" name="Text Box 38"/>
          <p:cNvSpPr txBox="1">
            <a:spLocks noChangeArrowheads="1"/>
          </p:cNvSpPr>
          <p:nvPr/>
        </p:nvSpPr>
        <p:spPr bwMode="auto">
          <a:xfrm>
            <a:off x="6300788" y="2205038"/>
            <a:ext cx="51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i="1"/>
              <a:t>D</a:t>
            </a:r>
            <a:r>
              <a:rPr lang="en-US" sz="2400" b="1" i="1" baseline="-25000"/>
              <a:t>1</a:t>
            </a:r>
            <a:endParaRPr lang="ru-RU" sz="2400" b="1" i="1"/>
          </a:p>
        </p:txBody>
      </p:sp>
      <p:sp>
        <p:nvSpPr>
          <p:cNvPr id="43047" name="Text Box 39"/>
          <p:cNvSpPr txBox="1">
            <a:spLocks noChangeArrowheads="1"/>
          </p:cNvSpPr>
          <p:nvPr/>
        </p:nvSpPr>
        <p:spPr bwMode="auto">
          <a:xfrm>
            <a:off x="6300788" y="6092825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i="1"/>
              <a:t>D</a:t>
            </a:r>
            <a:endParaRPr lang="ru-RU" sz="2400" b="1" i="1"/>
          </a:p>
        </p:txBody>
      </p:sp>
      <p:sp>
        <p:nvSpPr>
          <p:cNvPr id="43048" name="Text Box 40"/>
          <p:cNvSpPr txBox="1">
            <a:spLocks noChangeArrowheads="1"/>
          </p:cNvSpPr>
          <p:nvPr/>
        </p:nvSpPr>
        <p:spPr bwMode="auto">
          <a:xfrm>
            <a:off x="7524750" y="765175"/>
            <a:ext cx="51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i="1"/>
              <a:t>C</a:t>
            </a:r>
            <a:r>
              <a:rPr lang="en-US" sz="2400" b="1" i="1" baseline="-25000"/>
              <a:t>1</a:t>
            </a:r>
            <a:endParaRPr lang="ru-RU" sz="2400" b="1" i="1"/>
          </a:p>
        </p:txBody>
      </p:sp>
      <p:sp>
        <p:nvSpPr>
          <p:cNvPr id="43049" name="Oval 41"/>
          <p:cNvSpPr>
            <a:spLocks noChangeArrowheads="1"/>
          </p:cNvSpPr>
          <p:nvPr/>
        </p:nvSpPr>
        <p:spPr bwMode="auto">
          <a:xfrm>
            <a:off x="539750" y="620713"/>
            <a:ext cx="914400" cy="9144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i="1">
                <a:latin typeface="Georgia" pitchFamily="18" charset="0"/>
              </a:rPr>
              <a:t>а)</a:t>
            </a:r>
          </a:p>
        </p:txBody>
      </p:sp>
      <p:sp>
        <p:nvSpPr>
          <p:cNvPr id="43050" name="Rectangle 42"/>
          <p:cNvSpPr>
            <a:spLocks noChangeArrowheads="1"/>
          </p:cNvSpPr>
          <p:nvPr/>
        </p:nvSpPr>
        <p:spPr bwMode="auto">
          <a:xfrm>
            <a:off x="323850" y="2852738"/>
            <a:ext cx="1274763" cy="627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i="1">
                <a:latin typeface="Georgia" pitchFamily="18" charset="0"/>
              </a:rPr>
              <a:t>В</a:t>
            </a:r>
            <a:r>
              <a:rPr lang="ru-RU" sz="2800" b="1" i="1" baseline="-25000">
                <a:latin typeface="Georgia" pitchFamily="18" charset="0"/>
              </a:rPr>
              <a:t>1</a:t>
            </a:r>
            <a:r>
              <a:rPr lang="ru-RU" sz="2800" b="1" i="1">
                <a:latin typeface="Georgia" pitchFamily="18" charset="0"/>
              </a:rPr>
              <a:t>С</a:t>
            </a:r>
          </a:p>
        </p:txBody>
      </p:sp>
      <p:sp>
        <p:nvSpPr>
          <p:cNvPr id="43051" name="Oval 43"/>
          <p:cNvSpPr>
            <a:spLocks noChangeArrowheads="1"/>
          </p:cNvSpPr>
          <p:nvPr/>
        </p:nvSpPr>
        <p:spPr bwMode="auto">
          <a:xfrm>
            <a:off x="323850" y="3860800"/>
            <a:ext cx="1223963" cy="1274763"/>
          </a:xfrm>
          <a:prstGeom prst="ellipse">
            <a:avLst/>
          </a:prstGeom>
          <a:solidFill>
            <a:srgbClr val="FED6E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3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43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0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0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3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30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3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3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3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3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3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30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3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3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30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3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3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30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3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3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3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3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3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3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8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2" dur="5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6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animBg="1"/>
      <p:bldP spid="43014" grpId="0" animBg="1"/>
      <p:bldP spid="43015" grpId="0" animBg="1"/>
      <p:bldP spid="43016" grpId="0" animBg="1"/>
      <p:bldP spid="43017" grpId="0" animBg="1"/>
      <p:bldP spid="43018" grpId="0" animBg="1"/>
      <p:bldP spid="43019" grpId="0" animBg="1"/>
      <p:bldP spid="43020" grpId="0" animBg="1"/>
      <p:bldP spid="43041" grpId="0"/>
      <p:bldP spid="43042" grpId="0"/>
      <p:bldP spid="43043" grpId="0"/>
      <p:bldP spid="43044" grpId="0"/>
      <p:bldP spid="43045" grpId="0"/>
      <p:bldP spid="43046" grpId="0"/>
      <p:bldP spid="43047" grpId="0"/>
      <p:bldP spid="43048" grpId="0"/>
      <p:bldP spid="43049" grpId="0" animBg="1"/>
      <p:bldP spid="43050" grpId="0" animBg="1"/>
      <p:bldP spid="4305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ChangeArrowheads="1"/>
          </p:cNvSpPr>
          <p:nvPr/>
        </p:nvSpPr>
        <p:spPr bwMode="auto">
          <a:xfrm>
            <a:off x="2511425" y="1006475"/>
            <a:ext cx="5053013" cy="5200650"/>
          </a:xfrm>
          <a:prstGeom prst="cube">
            <a:avLst>
              <a:gd name="adj" fmla="val 25000"/>
            </a:avLst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35" name="Freeform 3"/>
          <p:cNvSpPr>
            <a:spLocks/>
          </p:cNvSpPr>
          <p:nvPr/>
        </p:nvSpPr>
        <p:spPr bwMode="auto">
          <a:xfrm>
            <a:off x="3779838" y="1052513"/>
            <a:ext cx="46037" cy="3886200"/>
          </a:xfrm>
          <a:custGeom>
            <a:avLst/>
            <a:gdLst/>
            <a:ahLst/>
            <a:cxnLst>
              <a:cxn ang="0">
                <a:pos x="29" y="0"/>
              </a:cxn>
              <a:cxn ang="0">
                <a:pos x="0" y="2448"/>
              </a:cxn>
            </a:cxnLst>
            <a:rect l="0" t="0" r="r" b="b"/>
            <a:pathLst>
              <a:path w="29" h="2448">
                <a:moveTo>
                  <a:pt x="29" y="0"/>
                </a:moveTo>
                <a:lnTo>
                  <a:pt x="0" y="2448"/>
                </a:lnTo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36" name="Freeform 4"/>
          <p:cNvSpPr>
            <a:spLocks/>
          </p:cNvSpPr>
          <p:nvPr/>
        </p:nvSpPr>
        <p:spPr bwMode="auto">
          <a:xfrm>
            <a:off x="2484438" y="4937125"/>
            <a:ext cx="1265237" cy="1303338"/>
          </a:xfrm>
          <a:custGeom>
            <a:avLst/>
            <a:gdLst/>
            <a:ahLst/>
            <a:cxnLst>
              <a:cxn ang="0">
                <a:pos x="797" y="0"/>
              </a:cxn>
              <a:cxn ang="0">
                <a:pos x="0" y="821"/>
              </a:cxn>
            </a:cxnLst>
            <a:rect l="0" t="0" r="r" b="b"/>
            <a:pathLst>
              <a:path w="797" h="821">
                <a:moveTo>
                  <a:pt x="797" y="0"/>
                </a:moveTo>
                <a:lnTo>
                  <a:pt x="0" y="821"/>
                </a:lnTo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37" name="Freeform 5"/>
          <p:cNvSpPr>
            <a:spLocks/>
          </p:cNvSpPr>
          <p:nvPr/>
        </p:nvSpPr>
        <p:spPr bwMode="auto">
          <a:xfrm>
            <a:off x="3779838" y="4892675"/>
            <a:ext cx="3773487" cy="17463"/>
          </a:xfrm>
          <a:custGeom>
            <a:avLst/>
            <a:gdLst/>
            <a:ahLst/>
            <a:cxnLst>
              <a:cxn ang="0">
                <a:pos x="2377" y="11"/>
              </a:cxn>
              <a:cxn ang="0">
                <a:pos x="0" y="0"/>
              </a:cxn>
            </a:cxnLst>
            <a:rect l="0" t="0" r="r" b="b"/>
            <a:pathLst>
              <a:path w="2377" h="11">
                <a:moveTo>
                  <a:pt x="2377" y="11"/>
                </a:moveTo>
                <a:lnTo>
                  <a:pt x="0" y="0"/>
                </a:lnTo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039" name="Freeform 7"/>
          <p:cNvSpPr>
            <a:spLocks/>
          </p:cNvSpPr>
          <p:nvPr/>
        </p:nvSpPr>
        <p:spPr bwMode="auto">
          <a:xfrm>
            <a:off x="3779838" y="990600"/>
            <a:ext cx="3794125" cy="3886200"/>
          </a:xfrm>
          <a:custGeom>
            <a:avLst/>
            <a:gdLst/>
            <a:ahLst/>
            <a:cxnLst>
              <a:cxn ang="0">
                <a:pos x="2390" y="2448"/>
              </a:cxn>
              <a:cxn ang="0">
                <a:pos x="0" y="0"/>
              </a:cxn>
            </a:cxnLst>
            <a:rect l="0" t="0" r="r" b="b"/>
            <a:pathLst>
              <a:path w="2390" h="2448">
                <a:moveTo>
                  <a:pt x="2390" y="2448"/>
                </a:moveTo>
                <a:lnTo>
                  <a:pt x="0" y="0"/>
                </a:lnTo>
              </a:path>
            </a:pathLst>
          </a:custGeom>
          <a:noFill/>
          <a:ln w="5715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2124075" y="6021388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/>
              <a:t>А</a:t>
            </a:r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1979613" y="1989138"/>
            <a:ext cx="51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/>
              <a:t>А</a:t>
            </a:r>
            <a:r>
              <a:rPr lang="ru-RU" sz="2400" b="1" i="1" baseline="-25000"/>
              <a:t>1</a:t>
            </a:r>
            <a:endParaRPr lang="ru-RU" sz="2400" b="1" i="1"/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3419475" y="45085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/>
              <a:t>В</a:t>
            </a: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3276600" y="692150"/>
            <a:ext cx="51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/>
              <a:t>В</a:t>
            </a:r>
            <a:r>
              <a:rPr lang="ru-RU" sz="2400" b="1" i="1" baseline="-25000"/>
              <a:t>1</a:t>
            </a:r>
            <a:endParaRPr lang="ru-RU" sz="2400" b="1" i="1"/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7524750" y="47244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/>
              <a:t>С</a:t>
            </a:r>
          </a:p>
        </p:txBody>
      </p:sp>
      <p:sp>
        <p:nvSpPr>
          <p:cNvPr id="44047" name="Text Box 15"/>
          <p:cNvSpPr txBox="1">
            <a:spLocks noChangeArrowheads="1"/>
          </p:cNvSpPr>
          <p:nvPr/>
        </p:nvSpPr>
        <p:spPr bwMode="auto">
          <a:xfrm>
            <a:off x="6300788" y="2205038"/>
            <a:ext cx="51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i="1"/>
              <a:t>D</a:t>
            </a:r>
            <a:r>
              <a:rPr lang="en-US" sz="2400" b="1" i="1" baseline="-25000"/>
              <a:t>1</a:t>
            </a:r>
            <a:endParaRPr lang="ru-RU" sz="2400" b="1" i="1"/>
          </a:p>
        </p:txBody>
      </p:sp>
      <p:sp>
        <p:nvSpPr>
          <p:cNvPr id="44048" name="Text Box 16"/>
          <p:cNvSpPr txBox="1">
            <a:spLocks noChangeArrowheads="1"/>
          </p:cNvSpPr>
          <p:nvPr/>
        </p:nvSpPr>
        <p:spPr bwMode="auto">
          <a:xfrm>
            <a:off x="6300788" y="6092825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i="1"/>
              <a:t>D</a:t>
            </a:r>
            <a:endParaRPr lang="ru-RU" sz="2400" b="1" i="1"/>
          </a:p>
        </p:txBody>
      </p:sp>
      <p:sp>
        <p:nvSpPr>
          <p:cNvPr id="44049" name="Text Box 17"/>
          <p:cNvSpPr txBox="1">
            <a:spLocks noChangeArrowheads="1"/>
          </p:cNvSpPr>
          <p:nvPr/>
        </p:nvSpPr>
        <p:spPr bwMode="auto">
          <a:xfrm>
            <a:off x="7524750" y="765175"/>
            <a:ext cx="51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i="1"/>
              <a:t>C</a:t>
            </a:r>
            <a:r>
              <a:rPr lang="en-US" sz="2400" b="1" i="1" baseline="-25000"/>
              <a:t>1</a:t>
            </a:r>
            <a:endParaRPr lang="ru-RU" sz="2400" b="1" i="1"/>
          </a:p>
        </p:txBody>
      </p:sp>
      <p:sp>
        <p:nvSpPr>
          <p:cNvPr id="44050" name="Oval 18"/>
          <p:cNvSpPr>
            <a:spLocks noChangeArrowheads="1"/>
          </p:cNvSpPr>
          <p:nvPr/>
        </p:nvSpPr>
        <p:spPr bwMode="auto">
          <a:xfrm>
            <a:off x="539750" y="620713"/>
            <a:ext cx="914400" cy="914400"/>
          </a:xfrm>
          <a:prstGeom prst="ellipse">
            <a:avLst/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i="1">
                <a:latin typeface="Georgia" pitchFamily="18" charset="0"/>
              </a:rPr>
              <a:t>а)</a:t>
            </a:r>
          </a:p>
        </p:txBody>
      </p:sp>
      <p:sp>
        <p:nvSpPr>
          <p:cNvPr id="44051" name="Freeform 19"/>
          <p:cNvSpPr>
            <a:spLocks/>
          </p:cNvSpPr>
          <p:nvPr/>
        </p:nvSpPr>
        <p:spPr bwMode="auto">
          <a:xfrm>
            <a:off x="2514600" y="1050925"/>
            <a:ext cx="1311275" cy="5167313"/>
          </a:xfrm>
          <a:custGeom>
            <a:avLst/>
            <a:gdLst/>
            <a:ahLst/>
            <a:cxnLst>
              <a:cxn ang="0">
                <a:pos x="0" y="3255"/>
              </a:cxn>
              <a:cxn ang="0">
                <a:pos x="826" y="0"/>
              </a:cxn>
            </a:cxnLst>
            <a:rect l="0" t="0" r="r" b="b"/>
            <a:pathLst>
              <a:path w="826" h="3255">
                <a:moveTo>
                  <a:pt x="0" y="3255"/>
                </a:moveTo>
                <a:lnTo>
                  <a:pt x="826" y="0"/>
                </a:lnTo>
              </a:path>
            </a:pathLst>
          </a:custGeom>
          <a:noFill/>
          <a:ln w="38100">
            <a:solidFill>
              <a:srgbClr val="A5002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052" name="Freeform 20"/>
          <p:cNvSpPr>
            <a:spLocks/>
          </p:cNvSpPr>
          <p:nvPr/>
        </p:nvSpPr>
        <p:spPr bwMode="auto">
          <a:xfrm>
            <a:off x="2514600" y="4892675"/>
            <a:ext cx="5029200" cy="1295400"/>
          </a:xfrm>
          <a:custGeom>
            <a:avLst/>
            <a:gdLst/>
            <a:ahLst/>
            <a:cxnLst>
              <a:cxn ang="0">
                <a:pos x="0" y="816"/>
              </a:cxn>
              <a:cxn ang="0">
                <a:pos x="3168" y="0"/>
              </a:cxn>
            </a:cxnLst>
            <a:rect l="0" t="0" r="r" b="b"/>
            <a:pathLst>
              <a:path w="3168" h="816">
                <a:moveTo>
                  <a:pt x="0" y="816"/>
                </a:moveTo>
                <a:lnTo>
                  <a:pt x="3168" y="0"/>
                </a:lnTo>
              </a:path>
            </a:pathLst>
          </a:custGeom>
          <a:noFill/>
          <a:ln w="38100">
            <a:solidFill>
              <a:srgbClr val="A5002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4053" name="Rectangle 21"/>
          <p:cNvSpPr>
            <a:spLocks noChangeArrowheads="1"/>
          </p:cNvSpPr>
          <p:nvPr/>
        </p:nvSpPr>
        <p:spPr bwMode="auto">
          <a:xfrm>
            <a:off x="323850" y="2852738"/>
            <a:ext cx="1274763" cy="627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 i="1">
                <a:latin typeface="Georgia" pitchFamily="18" charset="0"/>
              </a:rPr>
              <a:t>В</a:t>
            </a:r>
            <a:r>
              <a:rPr lang="ru-RU" sz="2800" b="1" i="1" baseline="-25000">
                <a:latin typeface="Georgia" pitchFamily="18" charset="0"/>
              </a:rPr>
              <a:t>1</a:t>
            </a:r>
            <a:r>
              <a:rPr lang="ru-RU" sz="2800" b="1" i="1">
                <a:latin typeface="Georgia" pitchFamily="18" charset="0"/>
              </a:rPr>
              <a:t>С</a:t>
            </a:r>
          </a:p>
        </p:txBody>
      </p:sp>
      <p:sp>
        <p:nvSpPr>
          <p:cNvPr id="44054" name="Oval 22"/>
          <p:cNvSpPr>
            <a:spLocks noChangeArrowheads="1"/>
          </p:cNvSpPr>
          <p:nvPr/>
        </p:nvSpPr>
        <p:spPr bwMode="auto">
          <a:xfrm>
            <a:off x="323850" y="3860800"/>
            <a:ext cx="1223963" cy="1274763"/>
          </a:xfrm>
          <a:prstGeom prst="ellipse">
            <a:avLst/>
          </a:prstGeom>
          <a:solidFill>
            <a:srgbClr val="FED6E4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6600" b="1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9" grpId="0" animBg="1"/>
      <p:bldP spid="44051" grpId="0" animBg="1"/>
      <p:bldP spid="4405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8038" y="260350"/>
            <a:ext cx="2232025" cy="576263"/>
          </a:xfrm>
        </p:spPr>
        <p:txBody>
          <a:bodyPr>
            <a:normAutofit fontScale="90000"/>
          </a:bodyPr>
          <a:lstStyle/>
          <a:p>
            <a:r>
              <a:rPr lang="ru-RU" sz="3600" b="1">
                <a:solidFill>
                  <a:srgbClr val="CC0000"/>
                </a:solidFill>
              </a:rPr>
              <a:t>Диктант.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908175" y="836613"/>
            <a:ext cx="5781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tx2"/>
                </a:solidFill>
              </a:rPr>
              <a:t>Необходимо  ответить  на  вопросы:</a:t>
            </a:r>
          </a:p>
        </p:txBody>
      </p:sp>
      <p:graphicFrame>
        <p:nvGraphicFramePr>
          <p:cNvPr id="2119" name="Group 71"/>
          <p:cNvGraphicFramePr>
            <a:graphicFrameLocks noGrp="1"/>
          </p:cNvGraphicFramePr>
          <p:nvPr/>
        </p:nvGraphicFramePr>
        <p:xfrm>
          <a:off x="0" y="1341438"/>
          <a:ext cx="9144000" cy="5379085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781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 вариант.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 вариант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9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 Назовите  основные  фигуры  на  плоскости.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1. Назовите  основные  фигуры  в  пространстве.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 Сформулируйте  аксиому  А</a:t>
                      </a:r>
                      <a:r>
                        <a:rPr kumimoji="0" lang="ru-RU" sz="2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2. Сформулируйте  аксиому  А</a:t>
                      </a:r>
                      <a:r>
                        <a:rPr kumimoji="0" lang="ru-RU" sz="2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9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 Могут  ли  прямая  и  плоскость  иметь  две  общие  точки?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 Сколько  плоскостей  можно  провести  через  прямую  и  не  лежащую  на  ней  точку?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9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 Сколько  плоскостей  можно  провести  через  три  точки?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 Сформулируйте  аксиому   А</a:t>
                      </a:r>
                      <a:r>
                        <a:rPr kumimoji="0" lang="ru-RU" sz="24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9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 Сколько  может  быть  общих  точек  у  прямой  и  плоскости?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5. Могут  ли  прямая  и  плоскость  иметь  одну  общую  точку?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16" name="Oval 68"/>
          <p:cNvSpPr>
            <a:spLocks noChangeArrowheads="1"/>
          </p:cNvSpPr>
          <p:nvPr/>
        </p:nvSpPr>
        <p:spPr bwMode="auto">
          <a:xfrm>
            <a:off x="179388" y="188913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№1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2" grpId="0"/>
      <p:bldP spid="21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23850" y="2997200"/>
            <a:ext cx="1735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chemeClr val="accent2"/>
                </a:solidFill>
                <a:latin typeface="Times New Roman" pitchFamily="18" charset="0"/>
              </a:rPr>
              <a:t>1  вариант.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7019925" y="2997200"/>
            <a:ext cx="1735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chemeClr val="accent2"/>
                </a:solidFill>
                <a:latin typeface="Times New Roman" pitchFamily="18" charset="0"/>
              </a:rPr>
              <a:t>2  вариант.</a:t>
            </a:r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2916238" y="0"/>
            <a:ext cx="3140075" cy="3094038"/>
            <a:chOff x="1837" y="0"/>
            <a:chExt cx="1978" cy="1949"/>
          </a:xfrm>
        </p:grpSpPr>
        <p:sp>
          <p:nvSpPr>
            <p:cNvPr id="4115" name="Text Box 19"/>
            <p:cNvSpPr txBox="1">
              <a:spLocks noChangeArrowheads="1"/>
            </p:cNvSpPr>
            <p:nvPr/>
          </p:nvSpPr>
          <p:spPr bwMode="auto">
            <a:xfrm>
              <a:off x="2653" y="0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 i="1"/>
                <a:t>S</a:t>
              </a:r>
              <a:endParaRPr lang="ru-RU" sz="2400" b="1" i="1"/>
            </a:p>
          </p:txBody>
        </p:sp>
        <p:grpSp>
          <p:nvGrpSpPr>
            <p:cNvPr id="3" name="Group 55"/>
            <p:cNvGrpSpPr>
              <a:grpSpLocks/>
            </p:cNvGrpSpPr>
            <p:nvPr/>
          </p:nvGrpSpPr>
          <p:grpSpPr bwMode="auto">
            <a:xfrm>
              <a:off x="1837" y="300"/>
              <a:ext cx="1978" cy="1649"/>
              <a:chOff x="1837" y="300"/>
              <a:chExt cx="1978" cy="1649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2064" y="300"/>
                <a:ext cx="1536" cy="1361"/>
                <a:chOff x="2928" y="2160"/>
                <a:chExt cx="1824" cy="1536"/>
              </a:xfrm>
            </p:grpSpPr>
            <p:sp>
              <p:nvSpPr>
                <p:cNvPr id="4101" name="Line 5"/>
                <p:cNvSpPr>
                  <a:spLocks noChangeShapeType="1"/>
                </p:cNvSpPr>
                <p:nvPr/>
              </p:nvSpPr>
              <p:spPr bwMode="auto">
                <a:xfrm flipV="1">
                  <a:off x="2976" y="3168"/>
                  <a:ext cx="1728" cy="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prstDash val="dash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4102" name="Freeform 6"/>
                <p:cNvSpPr>
                  <a:spLocks/>
                </p:cNvSpPr>
                <p:nvPr/>
              </p:nvSpPr>
              <p:spPr bwMode="auto">
                <a:xfrm>
                  <a:off x="2928" y="2160"/>
                  <a:ext cx="912" cy="1536"/>
                </a:xfrm>
                <a:custGeom>
                  <a:avLst/>
                  <a:gdLst/>
                  <a:ahLst/>
                  <a:cxnLst>
                    <a:cxn ang="0">
                      <a:pos x="0" y="1200"/>
                    </a:cxn>
                    <a:cxn ang="0">
                      <a:pos x="720" y="1824"/>
                    </a:cxn>
                    <a:cxn ang="0">
                      <a:pos x="1248" y="0"/>
                    </a:cxn>
                    <a:cxn ang="0">
                      <a:pos x="0" y="1200"/>
                    </a:cxn>
                  </a:cxnLst>
                  <a:rect l="0" t="0" r="r" b="b"/>
                  <a:pathLst>
                    <a:path w="1248" h="1824">
                      <a:moveTo>
                        <a:pt x="0" y="1200"/>
                      </a:moveTo>
                      <a:lnTo>
                        <a:pt x="720" y="1824"/>
                      </a:lnTo>
                      <a:lnTo>
                        <a:pt x="1248" y="0"/>
                      </a:lnTo>
                      <a:lnTo>
                        <a:pt x="0" y="1200"/>
                      </a:lnTo>
                      <a:close/>
                    </a:path>
                  </a:pathLst>
                </a:custGeom>
                <a:solidFill>
                  <a:srgbClr val="FFCC99">
                    <a:alpha val="50000"/>
                  </a:srgbClr>
                </a:solidFill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  <p:sp>
              <p:nvSpPr>
                <p:cNvPr id="4103" name="Freeform 7"/>
                <p:cNvSpPr>
                  <a:spLocks/>
                </p:cNvSpPr>
                <p:nvPr/>
              </p:nvSpPr>
              <p:spPr bwMode="auto">
                <a:xfrm>
                  <a:off x="3456" y="2160"/>
                  <a:ext cx="1296" cy="1536"/>
                </a:xfrm>
                <a:custGeom>
                  <a:avLst/>
                  <a:gdLst/>
                  <a:ahLst/>
                  <a:cxnLst>
                    <a:cxn ang="0">
                      <a:pos x="0" y="1536"/>
                    </a:cxn>
                    <a:cxn ang="0">
                      <a:pos x="384" y="0"/>
                    </a:cxn>
                    <a:cxn ang="0">
                      <a:pos x="1296" y="1008"/>
                    </a:cxn>
                    <a:cxn ang="0">
                      <a:pos x="0" y="1536"/>
                    </a:cxn>
                  </a:cxnLst>
                  <a:rect l="0" t="0" r="r" b="b"/>
                  <a:pathLst>
                    <a:path w="1296" h="1536">
                      <a:moveTo>
                        <a:pt x="0" y="1536"/>
                      </a:moveTo>
                      <a:lnTo>
                        <a:pt x="384" y="0"/>
                      </a:lnTo>
                      <a:lnTo>
                        <a:pt x="1296" y="1008"/>
                      </a:lnTo>
                      <a:lnTo>
                        <a:pt x="0" y="1536"/>
                      </a:lnTo>
                      <a:close/>
                    </a:path>
                  </a:pathLst>
                </a:custGeom>
                <a:solidFill>
                  <a:srgbClr val="FFCC99">
                    <a:alpha val="50000"/>
                  </a:srgbClr>
                </a:solidFill>
                <a:ln w="2857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/>
                <a:lstStyle/>
                <a:p>
                  <a:endParaRPr lang="ru-RU"/>
                </a:p>
              </p:txBody>
            </p:sp>
          </p:grpSp>
          <p:sp>
            <p:nvSpPr>
              <p:cNvPr id="4106" name="Text Box 10"/>
              <p:cNvSpPr txBox="1">
                <a:spLocks noChangeArrowheads="1"/>
              </p:cNvSpPr>
              <p:nvPr/>
            </p:nvSpPr>
            <p:spPr bwMode="auto">
              <a:xfrm>
                <a:off x="2381" y="1661"/>
                <a:ext cx="25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i="1"/>
                  <a:t>В</a:t>
                </a:r>
              </a:p>
            </p:txBody>
          </p:sp>
          <p:sp>
            <p:nvSpPr>
              <p:cNvPr id="4114" name="Text Box 18"/>
              <p:cNvSpPr txBox="1">
                <a:spLocks noChangeArrowheads="1"/>
              </p:cNvSpPr>
              <p:nvPr/>
            </p:nvSpPr>
            <p:spPr bwMode="auto">
              <a:xfrm>
                <a:off x="1837" y="1026"/>
                <a:ext cx="25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i="1"/>
                  <a:t>А</a:t>
                </a:r>
              </a:p>
            </p:txBody>
          </p:sp>
          <p:sp>
            <p:nvSpPr>
              <p:cNvPr id="4116" name="Text Box 20"/>
              <p:cNvSpPr txBox="1">
                <a:spLocks noChangeArrowheads="1"/>
              </p:cNvSpPr>
              <p:nvPr/>
            </p:nvSpPr>
            <p:spPr bwMode="auto">
              <a:xfrm>
                <a:off x="3560" y="1071"/>
                <a:ext cx="25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ru-RU" sz="2400" b="1" i="1"/>
                  <a:t>С</a:t>
                </a:r>
              </a:p>
            </p:txBody>
          </p:sp>
          <p:sp>
            <p:nvSpPr>
              <p:cNvPr id="4117" name="Text Box 21"/>
              <p:cNvSpPr txBox="1">
                <a:spLocks noChangeArrowheads="1"/>
              </p:cNvSpPr>
              <p:nvPr/>
            </p:nvSpPr>
            <p:spPr bwMode="auto">
              <a:xfrm>
                <a:off x="3107" y="1344"/>
                <a:ext cx="23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b="1" i="1"/>
                  <a:t>F</a:t>
                </a:r>
                <a:endParaRPr lang="ru-RU" sz="2400" b="1" i="1"/>
              </a:p>
            </p:txBody>
          </p:sp>
          <p:sp>
            <p:nvSpPr>
              <p:cNvPr id="4118" name="Text Box 22"/>
              <p:cNvSpPr txBox="1">
                <a:spLocks noChangeArrowheads="1"/>
              </p:cNvSpPr>
              <p:nvPr/>
            </p:nvSpPr>
            <p:spPr bwMode="auto">
              <a:xfrm>
                <a:off x="3016" y="300"/>
                <a:ext cx="244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b="1" i="1"/>
                  <a:t>E</a:t>
                </a:r>
                <a:endParaRPr lang="ru-RU" sz="2400" b="1" i="1"/>
              </a:p>
            </p:txBody>
          </p:sp>
          <p:sp>
            <p:nvSpPr>
              <p:cNvPr id="4119" name="Text Box 23"/>
              <p:cNvSpPr txBox="1">
                <a:spLocks noChangeArrowheads="1"/>
              </p:cNvSpPr>
              <p:nvPr/>
            </p:nvSpPr>
            <p:spPr bwMode="auto">
              <a:xfrm>
                <a:off x="1973" y="754"/>
                <a:ext cx="25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 b="1" i="1"/>
                  <a:t>D</a:t>
                </a:r>
                <a:endParaRPr lang="ru-RU" sz="2400" b="1" i="1"/>
              </a:p>
            </p:txBody>
          </p:sp>
          <p:sp>
            <p:nvSpPr>
              <p:cNvPr id="4120" name="Oval 24"/>
              <p:cNvSpPr>
                <a:spLocks noChangeArrowheads="1"/>
              </p:cNvSpPr>
              <p:nvPr/>
            </p:nvSpPr>
            <p:spPr bwMode="auto">
              <a:xfrm>
                <a:off x="2200" y="981"/>
                <a:ext cx="46" cy="4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21" name="Oval 25"/>
              <p:cNvSpPr>
                <a:spLocks noChangeArrowheads="1"/>
              </p:cNvSpPr>
              <p:nvPr/>
            </p:nvSpPr>
            <p:spPr bwMode="auto">
              <a:xfrm>
                <a:off x="3016" y="527"/>
                <a:ext cx="46" cy="4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122" name="Oval 26"/>
              <p:cNvSpPr>
                <a:spLocks noChangeArrowheads="1"/>
              </p:cNvSpPr>
              <p:nvPr/>
            </p:nvSpPr>
            <p:spPr bwMode="auto">
              <a:xfrm>
                <a:off x="3152" y="1344"/>
                <a:ext cx="46" cy="46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3635375" y="2924175"/>
            <a:ext cx="18637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CC0000"/>
                </a:solidFill>
                <a:latin typeface="Times New Roman" pitchFamily="18" charset="0"/>
              </a:rPr>
              <a:t>Назовите:</a:t>
            </a:r>
          </a:p>
        </p:txBody>
      </p:sp>
      <p:graphicFrame>
        <p:nvGraphicFramePr>
          <p:cNvPr id="4149" name="Group 53"/>
          <p:cNvGraphicFramePr>
            <a:graphicFrameLocks noGrp="1"/>
          </p:cNvGraphicFramePr>
          <p:nvPr>
            <p:ph/>
          </p:nvPr>
        </p:nvGraphicFramePr>
        <p:xfrm>
          <a:off x="0" y="3500438"/>
          <a:ext cx="9144000" cy="3427096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1119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1) Две  плоскости,  содержащие  прямую  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DE.</a:t>
                      </a: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1)</a:t>
                      </a: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Две  плоскости,  содержащие  прямую  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EF</a:t>
                      </a: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9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2)</a:t>
                      </a: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Прямую  по  которой    пересекаются  плоскости  АЕ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</a:t>
                      </a: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  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SBC.</a:t>
                      </a: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2) Прямую  по  которой  пересекаются  плоскости  В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  </a:t>
                      </a: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 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SAC</a:t>
                      </a: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9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3) </a:t>
                      </a: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Плоскость,  которую  пересекает  прямая  </a:t>
                      </a:r>
                      <a:r>
                        <a:rPr kumimoji="0" lang="en-US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SB.</a:t>
                      </a:r>
                      <a:endParaRPr kumimoji="0" lang="ru-RU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3) Плоскость,  которую  пересекает  прямая  АС.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50" name="Oval 54"/>
          <p:cNvSpPr>
            <a:spLocks noChangeArrowheads="1"/>
          </p:cNvSpPr>
          <p:nvPr/>
        </p:nvSpPr>
        <p:spPr bwMode="auto">
          <a:xfrm>
            <a:off x="250825" y="26035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/>
              <a:t>№2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900"/>
                            </p:stCondLst>
                            <p:childTnLst>
                              <p:par>
                                <p:cTn id="2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4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2800" dirty="0" smtClean="0"/>
              <a:t>Использование тестовых заданий с последующей самопроверкой</a:t>
            </a:r>
            <a:endParaRPr lang="ru-RU" sz="2800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type="clipArt" sz="half" idx="2"/>
          </p:nvPr>
        </p:nvPicPr>
        <p:blipFill>
          <a:blip r:embed="rId2"/>
          <a:srcRect l="21227" t="3145" r="20400" b="5660"/>
          <a:stretch>
            <a:fillRect/>
          </a:stretch>
        </p:blipFill>
        <p:spPr bwMode="auto">
          <a:xfrm>
            <a:off x="642910" y="2000240"/>
            <a:ext cx="378621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Содержимое 8"/>
          <p:cNvPicPr>
            <a:picLocks noGrp="1"/>
          </p:cNvPicPr>
          <p:nvPr>
            <p:ph sz="quarter" idx="4294967295"/>
          </p:nvPr>
        </p:nvPicPr>
        <p:blipFill>
          <a:blip r:embed="rId3"/>
          <a:srcRect l="20524" t="4558" r="20577" b="5413"/>
          <a:stretch>
            <a:fillRect/>
          </a:stretch>
        </p:blipFill>
        <p:spPr bwMode="auto">
          <a:xfrm>
            <a:off x="4643438" y="2071678"/>
            <a:ext cx="4041775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73" name="Picture 1161" descr="CBIZ0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393700"/>
            <a:ext cx="7704138" cy="6464300"/>
          </a:xfrm>
          <a:prstGeom prst="rect">
            <a:avLst/>
          </a:prstGeom>
          <a:noFill/>
        </p:spPr>
      </p:pic>
      <p:sp>
        <p:nvSpPr>
          <p:cNvPr id="40074" name="WordArt 1162"/>
          <p:cNvSpPr>
            <a:spLocks noChangeArrowheads="1" noChangeShapeType="1" noTextEdit="1"/>
          </p:cNvSpPr>
          <p:nvPr/>
        </p:nvSpPr>
        <p:spPr bwMode="auto">
          <a:xfrm>
            <a:off x="1403350" y="1557338"/>
            <a:ext cx="3097213" cy="237648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Спасибо за</a:t>
            </a:r>
          </a:p>
          <a:p>
            <a:pPr algn="ctr"/>
            <a:r>
              <a:rPr lang="ru-RU" sz="3600" b="1" i="1" kern="10" dirty="0" smtClean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внимание!</a:t>
            </a:r>
            <a:endParaRPr lang="ru-RU" sz="3600" b="1" i="1" kern="10" dirty="0">
              <a:ln w="9525">
                <a:solidFill>
                  <a:srgbClr val="FF6600"/>
                </a:solidFill>
                <a:round/>
                <a:headEnd/>
                <a:tailEnd/>
              </a:ln>
              <a:solidFill>
                <a:srgbClr val="80008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0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7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6" name="Vvedenie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57356" y="2071678"/>
            <a:ext cx="5562604" cy="417195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1472" y="571480"/>
            <a:ext cx="792958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Введение в стереометрию. Изучение нового материала                         в 10 классе</a:t>
            </a:r>
            <a:endParaRPr lang="ru-RU" sz="2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Компьютерные модели стереометрических фигур</a:t>
            </a:r>
            <a:endParaRPr lang="ru-RU" dirty="0"/>
          </a:p>
        </p:txBody>
      </p:sp>
      <p:pic>
        <p:nvPicPr>
          <p:cNvPr id="6" name="1_naxileny paralelepipied.avi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2910" y="1714488"/>
            <a:ext cx="7215206" cy="4329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4" descr="Белый мрамор"/>
          <p:cNvSpPr>
            <a:spLocks noChangeArrowheads="1" noChangeShapeType="1" noTextEdit="1"/>
          </p:cNvSpPr>
          <p:nvPr/>
        </p:nvSpPr>
        <p:spPr bwMode="auto">
          <a:xfrm rot="-880272">
            <a:off x="425450" y="1001713"/>
            <a:ext cx="7445375" cy="1824037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98134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Введение в</a:t>
            </a:r>
          </a:p>
        </p:txBody>
      </p:sp>
      <p:sp>
        <p:nvSpPr>
          <p:cNvPr id="6147" name="WordArt 5"/>
          <p:cNvSpPr>
            <a:spLocks noChangeArrowheads="1" noChangeShapeType="1" noTextEdit="1"/>
          </p:cNvSpPr>
          <p:nvPr/>
        </p:nvSpPr>
        <p:spPr bwMode="auto">
          <a:xfrm rot="-1010494">
            <a:off x="758825" y="3030538"/>
            <a:ext cx="7967663" cy="141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977"/>
              </a:avLst>
            </a:prstTxWarp>
            <a:scene3d>
              <a:camera prst="legacyPerspectiveBottomRight">
                <a:rot lat="0" lon="21239998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ru-RU" sz="3600" kern="10" normalizeH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3660000" scaled="1"/>
                </a:gradFill>
                <a:latin typeface="Comic Sans MS"/>
              </a:rPr>
              <a:t>стереометрию</a:t>
            </a:r>
          </a:p>
        </p:txBody>
      </p:sp>
      <p:sp>
        <p:nvSpPr>
          <p:cNvPr id="6148" name="Text Box 8"/>
          <p:cNvSpPr txBox="1">
            <a:spLocks noChangeArrowheads="1"/>
          </p:cNvSpPr>
          <p:nvPr/>
        </p:nvSpPr>
        <p:spPr bwMode="auto">
          <a:xfrm>
            <a:off x="3352800" y="4967288"/>
            <a:ext cx="5461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8497B6"/>
                </a:solidFill>
                <a:latin typeface="Tahoma" pitchFamily="34" charset="0"/>
              </a:rPr>
              <a:t>Первый урок в 10 классе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4525963" y="1268413"/>
            <a:ext cx="4308475" cy="877887"/>
            <a:chOff x="2875" y="823"/>
            <a:chExt cx="2714" cy="553"/>
          </a:xfrm>
        </p:grpSpPr>
        <p:sp>
          <p:nvSpPr>
            <p:cNvPr id="7179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3771" y="831"/>
              <a:ext cx="1818" cy="185"/>
            </a:xfrm>
            <a:prstGeom prst="rect">
              <a:avLst/>
            </a:prstGeom>
          </p:spPr>
          <p:txBody>
            <a:bodyPr vert="wordArtVert"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 fontAlgn="auto"/>
              <a:r>
                <a:rPr lang="ru-RU" sz="36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{</a:t>
              </a:r>
            </a:p>
          </p:txBody>
        </p:sp>
        <p:sp>
          <p:nvSpPr>
            <p:cNvPr id="7180" name="WordArt 38"/>
            <p:cNvSpPr>
              <a:spLocks noChangeArrowheads="1" noChangeShapeType="1" noTextEdit="1"/>
            </p:cNvSpPr>
            <p:nvPr/>
          </p:nvSpPr>
          <p:spPr bwMode="auto">
            <a:xfrm>
              <a:off x="2931" y="823"/>
              <a:ext cx="770" cy="169"/>
            </a:xfrm>
            <a:prstGeom prst="rect">
              <a:avLst/>
            </a:prstGeom>
          </p:spPr>
          <p:txBody>
            <a:bodyPr vert="wordArtVert"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 fontAlgn="auto"/>
              <a:r>
                <a:rPr lang="ru-RU" sz="36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{</a:t>
              </a:r>
            </a:p>
          </p:txBody>
        </p:sp>
        <p:sp>
          <p:nvSpPr>
            <p:cNvPr id="29735" name="Text Box 39"/>
            <p:cNvSpPr txBox="1">
              <a:spLocks noChangeArrowheads="1"/>
            </p:cNvSpPr>
            <p:nvPr/>
          </p:nvSpPr>
          <p:spPr bwMode="auto">
            <a:xfrm>
              <a:off x="2875" y="1049"/>
              <a:ext cx="85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Земля</a:t>
              </a:r>
            </a:p>
          </p:txBody>
        </p:sp>
        <p:sp>
          <p:nvSpPr>
            <p:cNvPr id="29736" name="Text Box 40"/>
            <p:cNvSpPr txBox="1">
              <a:spLocks noChangeArrowheads="1"/>
            </p:cNvSpPr>
            <p:nvPr/>
          </p:nvSpPr>
          <p:spPr bwMode="auto">
            <a:xfrm>
              <a:off x="3895" y="1042"/>
              <a:ext cx="167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измерение</a:t>
              </a:r>
            </a:p>
          </p:txBody>
        </p:sp>
      </p:grpSp>
      <p:sp>
        <p:nvSpPr>
          <p:cNvPr id="29708" name="WordArt 12"/>
          <p:cNvSpPr>
            <a:spLocks noChangeArrowheads="1" noChangeShapeType="1" noTextEdit="1"/>
          </p:cNvSpPr>
          <p:nvPr/>
        </p:nvSpPr>
        <p:spPr bwMode="auto">
          <a:xfrm>
            <a:off x="4616450" y="1466850"/>
            <a:ext cx="4235450" cy="763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Землемерие</a:t>
            </a:r>
          </a:p>
        </p:txBody>
      </p:sp>
      <p:sp>
        <p:nvSpPr>
          <p:cNvPr id="7172" name="WordArt 13" descr="Белый мрамор"/>
          <p:cNvSpPr>
            <a:spLocks noChangeArrowheads="1" noChangeShapeType="1" noTextEdit="1"/>
          </p:cNvSpPr>
          <p:nvPr/>
        </p:nvSpPr>
        <p:spPr bwMode="auto">
          <a:xfrm>
            <a:off x="176213" y="279400"/>
            <a:ext cx="8624887" cy="1020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Школьная геометрия</a:t>
            </a:r>
          </a:p>
        </p:txBody>
      </p:sp>
      <p:sp>
        <p:nvSpPr>
          <p:cNvPr id="29710" name="Text Box 14"/>
          <p:cNvSpPr txBox="1">
            <a:spLocks noChangeArrowheads="1"/>
          </p:cNvSpPr>
          <p:nvPr/>
        </p:nvSpPr>
        <p:spPr bwMode="auto">
          <a:xfrm>
            <a:off x="412750" y="1617663"/>
            <a:ext cx="2768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Греческий язык</a:t>
            </a:r>
          </a:p>
        </p:txBody>
      </p:sp>
      <p:sp>
        <p:nvSpPr>
          <p:cNvPr id="29714" name="WordArt 18"/>
          <p:cNvSpPr>
            <a:spLocks noChangeArrowheads="1" noChangeShapeType="1" noTextEdit="1"/>
          </p:cNvSpPr>
          <p:nvPr/>
        </p:nvSpPr>
        <p:spPr bwMode="auto">
          <a:xfrm>
            <a:off x="3200400" y="3379788"/>
            <a:ext cx="3190875" cy="1412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3300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что ...?</a:t>
            </a:r>
          </a:p>
        </p:txBody>
      </p:sp>
      <p:sp>
        <p:nvSpPr>
          <p:cNvPr id="29715" name="WordArt 19"/>
          <p:cNvSpPr>
            <a:spLocks noChangeArrowheads="1" noChangeShapeType="1" noTextEdit="1"/>
          </p:cNvSpPr>
          <p:nvPr/>
        </p:nvSpPr>
        <p:spPr bwMode="auto">
          <a:xfrm>
            <a:off x="1155700" y="1843088"/>
            <a:ext cx="7102475" cy="164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3300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А знаете ли Вы,</a:t>
            </a:r>
          </a:p>
        </p:txBody>
      </p:sp>
      <p:pic>
        <p:nvPicPr>
          <p:cNvPr id="29723" name="Picture 27" descr="10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4275" y="4765675"/>
            <a:ext cx="4611688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26" name="Picture 30" descr="052ahc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03650"/>
            <a:ext cx="264795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30" name="Picture 34" descr="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62750" y="4476750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29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55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9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9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9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5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500"/>
                            </p:stCondLst>
                            <p:childTnLst>
                              <p:par>
                                <p:cTn id="5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9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9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500"/>
                            </p:stCondLst>
                            <p:childTnLst>
                              <p:par>
                                <p:cTn id="6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2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8" grpId="0" animBg="1"/>
      <p:bldP spid="29708" grpId="1" animBg="1"/>
      <p:bldP spid="29710" grpId="0" build="allAtOnce"/>
      <p:bldP spid="29710" grpId="1" build="allAtOnce"/>
      <p:bldP spid="29714" grpId="0" animBg="1"/>
      <p:bldP spid="297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180px-Plato-rapha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311400"/>
            <a:ext cx="3425825" cy="365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11"/>
          <p:cNvSpPr>
            <a:spLocks noChangeArrowheads="1"/>
          </p:cNvSpPr>
          <p:nvPr/>
        </p:nvSpPr>
        <p:spPr bwMode="auto">
          <a:xfrm>
            <a:off x="571500" y="5965825"/>
            <a:ext cx="3843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Платон на фреске Рафаэля Санти</a:t>
            </a: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4224338" y="2206625"/>
            <a:ext cx="4741862" cy="399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Плато́н</a:t>
            </a:r>
            <a:r>
              <a:rPr lang="ru-RU" sz="28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ru-RU" sz="28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(др.- греч. Πλάτων) </a:t>
            </a:r>
          </a:p>
          <a:p>
            <a:pPr algn="ctr">
              <a:defRPr/>
            </a:pPr>
            <a:r>
              <a:rPr lang="ru-RU" sz="28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(428 или 427 до н. э., Афины — 348 или 347 до н. э.) </a:t>
            </a:r>
          </a:p>
          <a:p>
            <a:pPr algn="ctr">
              <a:defRPr/>
            </a:pPr>
            <a:r>
              <a:rPr lang="ru-RU" sz="28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— древнегреческий философ, </a:t>
            </a:r>
          </a:p>
          <a:p>
            <a:pPr algn="ctr">
              <a:defRPr/>
            </a:pPr>
            <a:r>
              <a:rPr lang="ru-RU" sz="28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ученик</a:t>
            </a:r>
            <a:r>
              <a:rPr lang="ru-RU" sz="28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Сократа, </a:t>
            </a:r>
          </a:p>
          <a:p>
            <a:pPr algn="ctr">
              <a:defRPr/>
            </a:pPr>
            <a:r>
              <a:rPr lang="ru-RU" sz="280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учитель</a:t>
            </a:r>
            <a:r>
              <a:rPr lang="ru-RU" sz="280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Аристотеля.</a:t>
            </a:r>
            <a:r>
              <a:rPr lang="ru-RU"/>
              <a:t> </a:t>
            </a:r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-22417088" y="6096000"/>
            <a:ext cx="224170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У Пифагорейцев и Платона к «математическим» наукам относились арифметика, музыка, геометрия и астрономия.</a:t>
            </a:r>
            <a:r>
              <a:rPr lang="ru-RU" sz="4400">
                <a:solidFill>
                  <a:schemeClr val="bg2"/>
                </a:solidFill>
              </a:rPr>
              <a:t> 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66700" y="165100"/>
            <a:ext cx="8666163" cy="2017713"/>
            <a:chOff x="168" y="112"/>
            <a:chExt cx="5459" cy="1271"/>
          </a:xfrm>
        </p:grpSpPr>
        <p:sp>
          <p:nvSpPr>
            <p:cNvPr id="8199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214" y="861"/>
              <a:ext cx="5336" cy="52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6633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3300"/>
                      </a:gs>
                      <a:gs pos="100000">
                        <a:srgbClr val="FFCC00"/>
                      </a:gs>
                    </a:gsLst>
                    <a:lin ang="5400000" scaled="1"/>
                  </a:gradFill>
                  <a:effectLst>
                    <a:outerShdw dist="35921" dir="2700000" algn="ctr" rotWithShape="0">
                      <a:srgbClr val="B2B2B2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"Да не войдёт сюда тот, кто не знает геометрии"</a:t>
              </a:r>
            </a:p>
          </p:txBody>
        </p:sp>
        <p:sp>
          <p:nvSpPr>
            <p:cNvPr id="8200" name="WordArt 18" descr="Белый мрамор"/>
            <p:cNvSpPr>
              <a:spLocks noChangeArrowheads="1" noChangeShapeType="1" noTextEdit="1"/>
            </p:cNvSpPr>
            <p:nvPr/>
          </p:nvSpPr>
          <p:spPr bwMode="auto">
            <a:xfrm>
              <a:off x="168" y="112"/>
              <a:ext cx="5459" cy="978"/>
            </a:xfrm>
            <a:prstGeom prst="rect">
              <a:avLst/>
            </a:prstGeom>
          </p:spPr>
          <p:txBody>
            <a:bodyPr wrap="none" fromWordArt="1">
              <a:prstTxWarp prst="textCanUp">
                <a:avLst>
                  <a:gd name="adj" fmla="val 66667"/>
                </a:avLst>
              </a:prstTxWarp>
              <a:scene3d>
                <a:camera prst="legacyObliqueRight"/>
                <a:lightRig rig="legacyHarsh3" dir="t"/>
              </a:scene3d>
              <a:sp3d extrusionH="100000" prstMaterial="legacyMatte">
                <a:extrusionClr>
                  <a:srgbClr val="663300"/>
                </a:extrusionClr>
              </a:sp3d>
            </a:bodyPr>
            <a:lstStyle/>
            <a:p>
              <a:pPr algn="ctr"/>
              <a:r>
                <a:rPr lang="ru-RU" sz="3600" kern="10">
                  <a:ln w="9525">
                    <a:round/>
                    <a:headEnd/>
                    <a:tailEnd/>
                  </a:ln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НАД ДВЕРЯМИ АКАДЕМИИ ПЛАТОНА</a:t>
              </a:r>
            </a:p>
            <a:p>
              <a:pPr algn="ctr"/>
              <a:r>
                <a:rPr lang="ru-RU" sz="3600" kern="10">
                  <a:ln w="9525">
                    <a:round/>
                    <a:headEnd/>
                    <a:tailEnd/>
                  </a:ln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atin typeface="Arial"/>
                  <a:cs typeface="Arial"/>
                </a:rPr>
                <a:t>БЫЛА НАДПИСЬ: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7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0" fill="hold"/>
                                        <p:tgtEl>
                                          <p:spTgt spid="32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9"/>
          <p:cNvGrpSpPr>
            <a:grpSpLocks/>
          </p:cNvGrpSpPr>
          <p:nvPr/>
        </p:nvGrpSpPr>
        <p:grpSpPr bwMode="auto">
          <a:xfrm>
            <a:off x="2293938" y="887413"/>
            <a:ext cx="6235700" cy="681037"/>
            <a:chOff x="1445" y="559"/>
            <a:chExt cx="3928" cy="429"/>
          </a:xfrm>
        </p:grpSpPr>
        <p:sp>
          <p:nvSpPr>
            <p:cNvPr id="1060" name="WordArt 170"/>
            <p:cNvSpPr>
              <a:spLocks noChangeArrowheads="1" noChangeShapeType="1" noTextEdit="1"/>
            </p:cNvSpPr>
            <p:nvPr/>
          </p:nvSpPr>
          <p:spPr bwMode="auto">
            <a:xfrm>
              <a:off x="1523" y="559"/>
              <a:ext cx="1274" cy="137"/>
            </a:xfrm>
            <a:prstGeom prst="rect">
              <a:avLst/>
            </a:prstGeom>
          </p:spPr>
          <p:txBody>
            <a:bodyPr vert="wordArtVert"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 fontAlgn="auto"/>
              <a:r>
                <a:rPr lang="ru-RU" sz="36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{</a:t>
              </a:r>
            </a:p>
          </p:txBody>
        </p:sp>
        <p:sp>
          <p:nvSpPr>
            <p:cNvPr id="8363" name="Text Box 171"/>
            <p:cNvSpPr txBox="1">
              <a:spLocks noChangeArrowheads="1"/>
            </p:cNvSpPr>
            <p:nvPr/>
          </p:nvSpPr>
          <p:spPr bwMode="auto">
            <a:xfrm>
              <a:off x="1445" y="584"/>
              <a:ext cx="164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otype Corsiva" pitchFamily="66" charset="0"/>
                </a:rPr>
                <a:t>μετρεω</a:t>
              </a:r>
              <a:r>
                <a:rPr lang="ru-RU" sz="36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otype Corsiva" pitchFamily="66" charset="0"/>
                </a:rPr>
                <a:t> - </a:t>
              </a:r>
              <a:r>
                <a:rPr lang="ru-RU" sz="2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мерю</a:t>
              </a:r>
            </a:p>
          </p:txBody>
        </p:sp>
        <p:sp>
          <p:nvSpPr>
            <p:cNvPr id="8364" name="Text Box 172"/>
            <p:cNvSpPr txBox="1">
              <a:spLocks noChangeArrowheads="1"/>
            </p:cNvSpPr>
            <p:nvPr/>
          </p:nvSpPr>
          <p:spPr bwMode="auto">
            <a:xfrm>
              <a:off x="3629" y="638"/>
              <a:ext cx="174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Греческий язык</a:t>
              </a:r>
            </a:p>
          </p:txBody>
        </p:sp>
      </p:grpSp>
      <p:grpSp>
        <p:nvGrpSpPr>
          <p:cNvPr id="3" name="Group 154"/>
          <p:cNvGrpSpPr>
            <a:grpSpLocks/>
          </p:cNvGrpSpPr>
          <p:nvPr/>
        </p:nvGrpSpPr>
        <p:grpSpPr bwMode="auto">
          <a:xfrm>
            <a:off x="2282825" y="234950"/>
            <a:ext cx="5959475" cy="1881188"/>
            <a:chOff x="1438" y="148"/>
            <a:chExt cx="3754" cy="1185"/>
          </a:xfrm>
        </p:grpSpPr>
        <p:sp>
          <p:nvSpPr>
            <p:cNvPr id="1058" name="Text Box 155"/>
            <p:cNvSpPr txBox="1">
              <a:spLocks noChangeArrowheads="1"/>
            </p:cNvSpPr>
            <p:nvPr/>
          </p:nvSpPr>
          <p:spPr bwMode="auto">
            <a:xfrm>
              <a:off x="1438" y="468"/>
              <a:ext cx="3754" cy="8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2800" b="1">
                  <a:latin typeface="Tahoma" pitchFamily="34" charset="0"/>
                </a:rPr>
                <a:t>геометрии, изучающий фигуры, которые можно расположить в пределах одной плоскости.</a:t>
              </a:r>
              <a:r>
                <a:rPr lang="ru-RU" sz="2400">
                  <a:latin typeface="Tahoma" pitchFamily="34" charset="0"/>
                </a:rPr>
                <a:t> </a:t>
              </a:r>
            </a:p>
          </p:txBody>
        </p:sp>
        <p:sp>
          <p:nvSpPr>
            <p:cNvPr id="1059" name="Rectangle 156"/>
            <p:cNvSpPr>
              <a:spLocks noChangeArrowheads="1"/>
            </p:cNvSpPr>
            <p:nvPr/>
          </p:nvSpPr>
          <p:spPr bwMode="auto">
            <a:xfrm>
              <a:off x="3342" y="148"/>
              <a:ext cx="181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800" b="1">
                  <a:latin typeface="Tahoma" pitchFamily="34" charset="0"/>
                </a:rPr>
                <a:t>это подраздел</a:t>
              </a:r>
            </a:p>
          </p:txBody>
        </p:sp>
      </p:grpSp>
      <p:grpSp>
        <p:nvGrpSpPr>
          <p:cNvPr id="4" name="Group 165"/>
          <p:cNvGrpSpPr>
            <a:grpSpLocks/>
          </p:cNvGrpSpPr>
          <p:nvPr/>
        </p:nvGrpSpPr>
        <p:grpSpPr bwMode="auto">
          <a:xfrm>
            <a:off x="373063" y="900113"/>
            <a:ext cx="7029450" cy="701675"/>
            <a:chOff x="179" y="567"/>
            <a:chExt cx="4484" cy="554"/>
          </a:xfrm>
        </p:grpSpPr>
        <p:sp>
          <p:nvSpPr>
            <p:cNvPr id="8358" name="Text Box 166"/>
            <p:cNvSpPr txBox="1">
              <a:spLocks noChangeArrowheads="1"/>
            </p:cNvSpPr>
            <p:nvPr/>
          </p:nvSpPr>
          <p:spPr bwMode="auto">
            <a:xfrm>
              <a:off x="184" y="615"/>
              <a:ext cx="2234" cy="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36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Monotype Corsiva" pitchFamily="66" charset="0"/>
                </a:rPr>
                <a:t>planum</a:t>
              </a:r>
              <a:r>
                <a:rPr lang="ru-RU" sz="2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 - плоскость</a:t>
              </a:r>
            </a:p>
          </p:txBody>
        </p:sp>
        <p:sp>
          <p:nvSpPr>
            <p:cNvPr id="1056" name="WordArt 167"/>
            <p:cNvSpPr>
              <a:spLocks noChangeArrowheads="1" noChangeShapeType="1" noTextEdit="1"/>
            </p:cNvSpPr>
            <p:nvPr/>
          </p:nvSpPr>
          <p:spPr bwMode="auto">
            <a:xfrm>
              <a:off x="179" y="567"/>
              <a:ext cx="1122" cy="153"/>
            </a:xfrm>
            <a:prstGeom prst="rect">
              <a:avLst/>
            </a:prstGeom>
          </p:spPr>
          <p:txBody>
            <a:bodyPr vert="wordArtVert" wrap="none" fromWordArt="1">
              <a:prstTxWarp prst="textCanDown">
                <a:avLst>
                  <a:gd name="adj" fmla="val 15685"/>
                </a:avLst>
              </a:prstTxWarp>
            </a:bodyPr>
            <a:lstStyle/>
            <a:p>
              <a:pPr algn="ctr" fontAlgn="auto"/>
              <a:r>
                <a:rPr lang="ru-RU" sz="36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{</a:t>
              </a:r>
            </a:p>
          </p:txBody>
        </p:sp>
        <p:sp>
          <p:nvSpPr>
            <p:cNvPr id="8360" name="Text Box 168"/>
            <p:cNvSpPr txBox="1">
              <a:spLocks noChangeArrowheads="1"/>
            </p:cNvSpPr>
            <p:nvPr/>
          </p:nvSpPr>
          <p:spPr bwMode="auto">
            <a:xfrm>
              <a:off x="2849" y="631"/>
              <a:ext cx="1814" cy="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800"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pitchFamily="34" charset="0"/>
                </a:rPr>
                <a:t>Латинский язык</a:t>
              </a:r>
            </a:p>
          </p:txBody>
        </p:sp>
      </p:grpSp>
      <p:sp>
        <p:nvSpPr>
          <p:cNvPr id="1030" name="Text Box 89"/>
          <p:cNvSpPr txBox="1">
            <a:spLocks noChangeArrowheads="1"/>
          </p:cNvSpPr>
          <p:nvPr/>
        </p:nvSpPr>
        <p:spPr bwMode="auto">
          <a:xfrm>
            <a:off x="568325" y="203200"/>
            <a:ext cx="802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400">
              <a:latin typeface="Tahoma" pitchFamily="34" charset="0"/>
            </a:endParaRPr>
          </a:p>
        </p:txBody>
      </p:sp>
      <p:sp>
        <p:nvSpPr>
          <p:cNvPr id="1031" name="WordArt 90"/>
          <p:cNvSpPr>
            <a:spLocks noChangeArrowheads="1" noChangeShapeType="1" noTextEdit="1"/>
          </p:cNvSpPr>
          <p:nvPr/>
        </p:nvSpPr>
        <p:spPr bwMode="auto">
          <a:xfrm>
            <a:off x="392113" y="173038"/>
            <a:ext cx="4735512" cy="727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3300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Планиметрия -</a:t>
            </a:r>
          </a:p>
        </p:txBody>
      </p:sp>
      <p:graphicFrame>
        <p:nvGraphicFramePr>
          <p:cNvPr id="8285" name="Object 93"/>
          <p:cNvGraphicFramePr>
            <a:graphicFrameLocks noChangeAspect="1"/>
          </p:cNvGraphicFramePr>
          <p:nvPr/>
        </p:nvGraphicFramePr>
        <p:xfrm>
          <a:off x="8102600" y="1550988"/>
          <a:ext cx="828675" cy="1400175"/>
        </p:xfrm>
        <a:graphic>
          <a:graphicData uri="http://schemas.openxmlformats.org/presentationml/2006/ole">
            <p:oleObj spid="_x0000_s2050" name="Формула" r:id="rId3" imgW="114120" imgH="215640" progId="Equation.3">
              <p:embed/>
            </p:oleObj>
          </a:graphicData>
        </a:graphic>
      </p:graphicFrame>
      <p:grpSp>
        <p:nvGrpSpPr>
          <p:cNvPr id="5" name="Group 100"/>
          <p:cNvGrpSpPr>
            <a:grpSpLocks/>
          </p:cNvGrpSpPr>
          <p:nvPr/>
        </p:nvGrpSpPr>
        <p:grpSpPr bwMode="auto">
          <a:xfrm rot="3525385">
            <a:off x="2045494" y="2518569"/>
            <a:ext cx="963612" cy="1581150"/>
            <a:chOff x="4482" y="2700"/>
            <a:chExt cx="607" cy="996"/>
          </a:xfrm>
        </p:grpSpPr>
        <p:sp>
          <p:nvSpPr>
            <p:cNvPr id="8286" name="AutoShape 94"/>
            <p:cNvSpPr>
              <a:spLocks noChangeArrowheads="1"/>
            </p:cNvSpPr>
            <p:nvPr/>
          </p:nvSpPr>
          <p:spPr bwMode="auto">
            <a:xfrm>
              <a:off x="4482" y="2700"/>
              <a:ext cx="607" cy="996"/>
            </a:xfrm>
            <a:prstGeom prst="triangle">
              <a:avLst>
                <a:gd name="adj" fmla="val 50000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82745"/>
                    <a:invGamma/>
                  </a:schemeClr>
                </a:gs>
              </a:gsLst>
              <a:lin ang="5400000" scaled="1"/>
            </a:gradFill>
            <a:ln w="38100">
              <a:solidFill>
                <a:srgbClr val="6600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4" name="Oval 99"/>
            <p:cNvSpPr>
              <a:spLocks noChangeArrowheads="1"/>
            </p:cNvSpPr>
            <p:nvPr/>
          </p:nvSpPr>
          <p:spPr bwMode="auto">
            <a:xfrm>
              <a:off x="4570" y="3277"/>
              <a:ext cx="428" cy="398"/>
            </a:xfrm>
            <a:prstGeom prst="ellipse">
              <a:avLst/>
            </a:prstGeom>
            <a:gradFill rotWithShape="1">
              <a:gsLst>
                <a:gs pos="0">
                  <a:srgbClr val="7979FF"/>
                </a:gs>
                <a:gs pos="50000">
                  <a:srgbClr val="BBBBFF"/>
                </a:gs>
                <a:gs pos="100000">
                  <a:srgbClr val="7979FF"/>
                </a:gs>
              </a:gsLst>
              <a:lin ang="0" scaled="1"/>
            </a:gradFill>
            <a:ln w="38100">
              <a:solidFill>
                <a:srgbClr val="00006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294" name="WordArt 102"/>
          <p:cNvSpPr>
            <a:spLocks noChangeArrowheads="1" noChangeShapeType="1" noTextEdit="1"/>
          </p:cNvSpPr>
          <p:nvPr/>
        </p:nvSpPr>
        <p:spPr bwMode="auto">
          <a:xfrm>
            <a:off x="4013200" y="2452688"/>
            <a:ext cx="3876675" cy="727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3300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7 - 9 классы</a:t>
            </a:r>
          </a:p>
        </p:txBody>
      </p:sp>
      <p:grpSp>
        <p:nvGrpSpPr>
          <p:cNvPr id="6" name="Group 108"/>
          <p:cNvGrpSpPr>
            <a:grpSpLocks/>
          </p:cNvGrpSpPr>
          <p:nvPr/>
        </p:nvGrpSpPr>
        <p:grpSpPr bwMode="auto">
          <a:xfrm>
            <a:off x="666750" y="1581150"/>
            <a:ext cx="1174750" cy="1176338"/>
            <a:chOff x="1432" y="1044"/>
            <a:chExt cx="740" cy="741"/>
          </a:xfrm>
        </p:grpSpPr>
        <p:sp>
          <p:nvSpPr>
            <p:cNvPr id="8295" name="Oval 103"/>
            <p:cNvSpPr>
              <a:spLocks noChangeArrowheads="1"/>
            </p:cNvSpPr>
            <p:nvPr/>
          </p:nvSpPr>
          <p:spPr bwMode="auto">
            <a:xfrm>
              <a:off x="1432" y="1044"/>
              <a:ext cx="740" cy="741"/>
            </a:xfrm>
            <a:prstGeom prst="ellipse">
              <a:avLst/>
            </a:prstGeom>
            <a:gradFill rotWithShape="1">
              <a:gsLst>
                <a:gs pos="0">
                  <a:srgbClr val="99FF99">
                    <a:gamma/>
                    <a:tint val="9020"/>
                    <a:invGamma/>
                  </a:srgbClr>
                </a:gs>
                <a:gs pos="50000">
                  <a:srgbClr val="99FF99">
                    <a:alpha val="23000"/>
                  </a:srgbClr>
                </a:gs>
                <a:gs pos="100000">
                  <a:srgbClr val="99FF99">
                    <a:gamma/>
                    <a:tint val="9020"/>
                    <a:invGamma/>
                  </a:srgbClr>
                </a:gs>
              </a:gsLst>
              <a:lin ang="0" scaled="1"/>
            </a:gradFill>
            <a:ln w="381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0" name="AutoShape 104"/>
            <p:cNvSpPr>
              <a:spLocks noChangeArrowheads="1"/>
            </p:cNvSpPr>
            <p:nvPr/>
          </p:nvSpPr>
          <p:spPr bwMode="auto">
            <a:xfrm>
              <a:off x="1518" y="1191"/>
              <a:ext cx="577" cy="430"/>
            </a:xfrm>
            <a:prstGeom prst="rtTriangle">
              <a:avLst/>
            </a:prstGeom>
            <a:solidFill>
              <a:schemeClr val="accent1"/>
            </a:solidFill>
            <a:ln w="38100">
              <a:solidFill>
                <a:srgbClr val="33CC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1" name="Oval 106"/>
            <p:cNvSpPr>
              <a:spLocks noChangeArrowheads="1"/>
            </p:cNvSpPr>
            <p:nvPr/>
          </p:nvSpPr>
          <p:spPr bwMode="auto">
            <a:xfrm rot="929293">
              <a:off x="1767" y="1373"/>
              <a:ext cx="72" cy="67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rgbClr val="33CC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2" name="Line 107"/>
            <p:cNvSpPr>
              <a:spLocks noChangeShapeType="1"/>
            </p:cNvSpPr>
            <p:nvPr/>
          </p:nvSpPr>
          <p:spPr bwMode="auto">
            <a:xfrm flipV="1">
              <a:off x="1518" y="1393"/>
              <a:ext cx="296" cy="21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115"/>
          <p:cNvGrpSpPr>
            <a:grpSpLocks/>
          </p:cNvGrpSpPr>
          <p:nvPr/>
        </p:nvGrpSpPr>
        <p:grpSpPr bwMode="auto">
          <a:xfrm rot="1977382">
            <a:off x="7758113" y="4389438"/>
            <a:ext cx="854075" cy="1581150"/>
            <a:chOff x="5113" y="786"/>
            <a:chExt cx="538" cy="996"/>
          </a:xfrm>
        </p:grpSpPr>
        <p:sp>
          <p:nvSpPr>
            <p:cNvPr id="8301" name="AutoShape 109"/>
            <p:cNvSpPr>
              <a:spLocks noChangeArrowheads="1"/>
            </p:cNvSpPr>
            <p:nvPr/>
          </p:nvSpPr>
          <p:spPr bwMode="auto">
            <a:xfrm>
              <a:off x="5113" y="794"/>
              <a:ext cx="529" cy="988"/>
            </a:xfrm>
            <a:prstGeom prst="diamond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tx1">
                    <a:gamma/>
                    <a:tint val="4706"/>
                    <a:invGamma/>
                  </a:schemeClr>
                </a:gs>
                <a:gs pos="100000">
                  <a:schemeClr val="tx1"/>
                </a:gs>
              </a:gsLst>
              <a:lin ang="2700000" scaled="1"/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3" name="Line 110"/>
            <p:cNvSpPr>
              <a:spLocks noChangeShapeType="1"/>
            </p:cNvSpPr>
            <p:nvPr/>
          </p:nvSpPr>
          <p:spPr bwMode="auto">
            <a:xfrm>
              <a:off x="5114" y="1285"/>
              <a:ext cx="53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Line 111"/>
            <p:cNvSpPr>
              <a:spLocks noChangeShapeType="1"/>
            </p:cNvSpPr>
            <p:nvPr/>
          </p:nvSpPr>
          <p:spPr bwMode="auto">
            <a:xfrm flipH="1">
              <a:off x="5379" y="786"/>
              <a:ext cx="0" cy="9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Line 113"/>
            <p:cNvSpPr>
              <a:spLocks noChangeShapeType="1"/>
            </p:cNvSpPr>
            <p:nvPr/>
          </p:nvSpPr>
          <p:spPr bwMode="auto">
            <a:xfrm flipV="1">
              <a:off x="5379" y="1176"/>
              <a:ext cx="1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6" name="Line 114"/>
            <p:cNvSpPr>
              <a:spLocks noChangeShapeType="1"/>
            </p:cNvSpPr>
            <p:nvPr/>
          </p:nvSpPr>
          <p:spPr bwMode="auto">
            <a:xfrm>
              <a:off x="5480" y="1168"/>
              <a:ext cx="0" cy="10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308" name="AutoShape 116"/>
          <p:cNvSpPr>
            <a:spLocks noChangeArrowheads="1"/>
          </p:cNvSpPr>
          <p:nvPr/>
        </p:nvSpPr>
        <p:spPr bwMode="auto">
          <a:xfrm rot="8405678">
            <a:off x="565150" y="3840163"/>
            <a:ext cx="965200" cy="1471612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FFA953">
                  <a:gamma/>
                  <a:tint val="18431"/>
                  <a:invGamma/>
                </a:srgbClr>
              </a:gs>
              <a:gs pos="50000">
                <a:srgbClr val="FFA953">
                  <a:alpha val="42000"/>
                </a:srgbClr>
              </a:gs>
              <a:gs pos="100000">
                <a:srgbClr val="FFA953">
                  <a:gamma/>
                  <a:tint val="18431"/>
                  <a:invGamma/>
                </a:srgbClr>
              </a:gs>
            </a:gsLst>
            <a:lin ang="5400000" scaled="1"/>
          </a:gradFill>
          <a:ln w="38100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8349" name="WordArt 157"/>
          <p:cNvSpPr>
            <a:spLocks noChangeArrowheads="1" noChangeShapeType="1" noTextEdit="1"/>
          </p:cNvSpPr>
          <p:nvPr/>
        </p:nvSpPr>
        <p:spPr bwMode="auto">
          <a:xfrm>
            <a:off x="3263900" y="3522663"/>
            <a:ext cx="4670425" cy="727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3300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10 - 11 классы</a:t>
            </a:r>
          </a:p>
        </p:txBody>
      </p:sp>
      <p:sp>
        <p:nvSpPr>
          <p:cNvPr id="8350" name="WordArt 158"/>
          <p:cNvSpPr>
            <a:spLocks noChangeArrowheads="1" noChangeShapeType="1" noTextEdit="1"/>
          </p:cNvSpPr>
          <p:nvPr/>
        </p:nvSpPr>
        <p:spPr bwMode="auto">
          <a:xfrm>
            <a:off x="2071688" y="4595813"/>
            <a:ext cx="654050" cy="1592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663300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?</a:t>
            </a:r>
          </a:p>
        </p:txBody>
      </p:sp>
      <p:sp>
        <p:nvSpPr>
          <p:cNvPr id="8352" name="WordArt 160" descr="Белый мрамор"/>
          <p:cNvSpPr>
            <a:spLocks noChangeArrowheads="1" noChangeShapeType="1" noTextEdit="1"/>
          </p:cNvSpPr>
          <p:nvPr/>
        </p:nvSpPr>
        <p:spPr bwMode="auto">
          <a:xfrm>
            <a:off x="3097213" y="4933950"/>
            <a:ext cx="3760787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метрия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8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8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8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82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82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82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82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82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82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82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82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40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0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2000"/>
                                        <p:tgtEl>
                                          <p:spTgt spid="8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2000"/>
                                        <p:tgtEl>
                                          <p:spTgt spid="8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2000"/>
                                        <p:tgtEl>
                                          <p:spTgt spid="8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/>
                                        <p:tgtEl>
                                          <p:spTgt spid="8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2000"/>
                                        <p:tgtEl>
                                          <p:spTgt spid="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2000"/>
                                        <p:tgtEl>
                                          <p:spTgt spid="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7" dur="2000"/>
                                        <p:tgtEl>
                                          <p:spTgt spid="8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1" dur="2000"/>
                                        <p:tgtEl>
                                          <p:spTgt spid="8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1000" autoRev="1" fill="hold"/>
                                        <p:tgtEl>
                                          <p:spTgt spid="83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5" dur="1000" autoRev="1" fill="hold"/>
                                        <p:tgtEl>
                                          <p:spTgt spid="83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6" dur="1000" autoRev="1" fill="hold"/>
                                        <p:tgtEl>
                                          <p:spTgt spid="83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1000" autoRev="1" fill="hold"/>
                                        <p:tgtEl>
                                          <p:spTgt spid="83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" grpId="0" animBg="1"/>
      <p:bldP spid="8349" grpId="0" animBg="1"/>
      <p:bldP spid="8350" grpId="0" animBg="1"/>
      <p:bldP spid="8350" grpId="1" animBg="1"/>
      <p:bldP spid="83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6" name="Text Box 128"/>
          <p:cNvSpPr txBox="1">
            <a:spLocks noChangeArrowheads="1"/>
          </p:cNvSpPr>
          <p:nvPr/>
        </p:nvSpPr>
        <p:spPr bwMode="auto">
          <a:xfrm>
            <a:off x="1984375" y="1241425"/>
            <a:ext cx="54435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FF6699"/>
                </a:solidFill>
                <a:latin typeface="Tahoma" pitchFamily="34" charset="0"/>
              </a:rPr>
              <a:t>5. </a:t>
            </a:r>
            <a:r>
              <a:rPr lang="ru-RU" sz="2800" b="1">
                <a:solidFill>
                  <a:srgbClr val="CC3300"/>
                </a:solidFill>
                <a:latin typeface="Tahoma" pitchFamily="34" charset="0"/>
              </a:rPr>
              <a:t>Треугольник со сторонами 3, 4, 5.</a:t>
            </a:r>
          </a:p>
        </p:txBody>
      </p:sp>
      <p:sp>
        <p:nvSpPr>
          <p:cNvPr id="12446" name="Text Box 158"/>
          <p:cNvSpPr txBox="1">
            <a:spLocks noChangeArrowheads="1"/>
          </p:cNvSpPr>
          <p:nvPr/>
        </p:nvSpPr>
        <p:spPr bwMode="auto">
          <a:xfrm>
            <a:off x="1233488" y="1249363"/>
            <a:ext cx="66659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FF6699"/>
                </a:solidFill>
                <a:latin typeface="Tahoma" pitchFamily="34" charset="0"/>
              </a:rPr>
              <a:t>4. </a:t>
            </a:r>
            <a:r>
              <a:rPr lang="ru-RU" sz="2800" b="1">
                <a:solidFill>
                  <a:srgbClr val="CC3300"/>
                </a:solidFill>
                <a:latin typeface="Tahoma" pitchFamily="34" charset="0"/>
              </a:rPr>
              <a:t>Четырехугольник, у которого все стороны и углы равны.</a:t>
            </a:r>
            <a:r>
              <a:rPr lang="ru-RU" sz="2800" b="1">
                <a:solidFill>
                  <a:srgbClr val="993366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481138" y="1152525"/>
            <a:ext cx="66516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FF6699"/>
                </a:solidFill>
                <a:latin typeface="Tahoma" pitchFamily="34" charset="0"/>
              </a:rPr>
              <a:t>1.</a:t>
            </a:r>
            <a:r>
              <a:rPr lang="ru-RU" sz="2800" b="1">
                <a:solidFill>
                  <a:srgbClr val="993366"/>
                </a:solidFill>
                <a:latin typeface="Tahoma" pitchFamily="34" charset="0"/>
              </a:rPr>
              <a:t>  </a:t>
            </a:r>
            <a:r>
              <a:rPr lang="ru-RU" sz="2800" b="1">
                <a:solidFill>
                  <a:srgbClr val="CC3300"/>
                </a:solidFill>
                <a:latin typeface="Tahoma" pitchFamily="34" charset="0"/>
              </a:rPr>
              <a:t>Расстояние от точки окружности    до её центра.</a:t>
            </a:r>
          </a:p>
        </p:txBody>
      </p:sp>
      <p:sp>
        <p:nvSpPr>
          <p:cNvPr id="12404" name="Text Box 116"/>
          <p:cNvSpPr txBox="1">
            <a:spLocks noChangeArrowheads="1"/>
          </p:cNvSpPr>
          <p:nvPr/>
        </p:nvSpPr>
        <p:spPr bwMode="auto">
          <a:xfrm>
            <a:off x="1625600" y="1220788"/>
            <a:ext cx="65627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FF6699"/>
                </a:solidFill>
                <a:latin typeface="Tahoma" pitchFamily="34" charset="0"/>
              </a:rPr>
              <a:t>3. </a:t>
            </a:r>
            <a:r>
              <a:rPr lang="ru-RU" sz="2800" b="1">
                <a:solidFill>
                  <a:srgbClr val="CC3300"/>
                </a:solidFill>
                <a:latin typeface="Tahoma" pitchFamily="34" charset="0"/>
              </a:rPr>
              <a:t>Самая большая сторона прямоугольного треугольника.</a:t>
            </a:r>
          </a:p>
        </p:txBody>
      </p:sp>
      <p:sp>
        <p:nvSpPr>
          <p:cNvPr id="12432" name="Text Box 144"/>
          <p:cNvSpPr txBox="1">
            <a:spLocks noChangeArrowheads="1"/>
          </p:cNvSpPr>
          <p:nvPr/>
        </p:nvSpPr>
        <p:spPr bwMode="auto">
          <a:xfrm>
            <a:off x="3081338" y="1350963"/>
            <a:ext cx="28971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F6699"/>
                </a:solidFill>
                <a:latin typeface="Tahoma" pitchFamily="34" charset="0"/>
              </a:rPr>
              <a:t>6. </a:t>
            </a:r>
            <a:r>
              <a:rPr lang="ru-RU" sz="2800" b="1">
                <a:solidFill>
                  <a:srgbClr val="CC3300"/>
                </a:solidFill>
                <a:latin typeface="Tahoma" pitchFamily="34" charset="0"/>
              </a:rPr>
              <a:t>Часть круга.</a:t>
            </a:r>
          </a:p>
        </p:txBody>
      </p:sp>
      <p:sp>
        <p:nvSpPr>
          <p:cNvPr id="12290" name="WordArt 2"/>
          <p:cNvSpPr>
            <a:spLocks noChangeArrowheads="1" noChangeShapeType="1" noTextEdit="1"/>
          </p:cNvSpPr>
          <p:nvPr/>
        </p:nvSpPr>
        <p:spPr bwMode="auto">
          <a:xfrm>
            <a:off x="963613" y="152400"/>
            <a:ext cx="7272337" cy="965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99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Разгадай кроссворд</a:t>
            </a:r>
          </a:p>
        </p:txBody>
      </p:sp>
      <p:graphicFrame>
        <p:nvGraphicFramePr>
          <p:cNvPr id="12795" name="Group 507"/>
          <p:cNvGraphicFramePr>
            <a:graphicFrameLocks noGrp="1"/>
          </p:cNvGraphicFramePr>
          <p:nvPr/>
        </p:nvGraphicFramePr>
        <p:xfrm>
          <a:off x="400050" y="2270125"/>
          <a:ext cx="8401050" cy="4235453"/>
        </p:xfrm>
        <a:graphic>
          <a:graphicData uri="http://schemas.openxmlformats.org/drawingml/2006/table">
            <a:tbl>
              <a:tblPr/>
              <a:tblGrid>
                <a:gridCol w="700088"/>
                <a:gridCol w="700087"/>
                <a:gridCol w="700088"/>
                <a:gridCol w="700087"/>
                <a:gridCol w="700088"/>
                <a:gridCol w="700087"/>
                <a:gridCol w="700088"/>
                <a:gridCol w="700087"/>
                <a:gridCol w="700088"/>
                <a:gridCol w="700087"/>
                <a:gridCol w="700088"/>
                <a:gridCol w="700087"/>
              </a:tblGrid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DFE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166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D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D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325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D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48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D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 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D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4363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D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2403" name="Text Box 115"/>
          <p:cNvSpPr txBox="1">
            <a:spLocks noChangeArrowheads="1"/>
          </p:cNvSpPr>
          <p:nvPr/>
        </p:nvSpPr>
        <p:spPr bwMode="auto">
          <a:xfrm>
            <a:off x="2460625" y="1357313"/>
            <a:ext cx="3811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>
                <a:solidFill>
                  <a:srgbClr val="FF6699"/>
                </a:solidFill>
                <a:latin typeface="Tahoma" pitchFamily="34" charset="0"/>
              </a:rPr>
              <a:t>2.</a:t>
            </a:r>
            <a:r>
              <a:rPr lang="ru-RU" sz="2800" b="1">
                <a:solidFill>
                  <a:srgbClr val="CC3300"/>
                </a:solidFill>
                <a:latin typeface="Tahoma" pitchFamily="34" charset="0"/>
              </a:rPr>
              <a:t> Часть прямой.</a:t>
            </a:r>
          </a:p>
        </p:txBody>
      </p:sp>
      <p:sp>
        <p:nvSpPr>
          <p:cNvPr id="12440" name="Rectangle 152"/>
          <p:cNvSpPr>
            <a:spLocks noChangeArrowheads="1"/>
          </p:cNvSpPr>
          <p:nvPr/>
        </p:nvSpPr>
        <p:spPr bwMode="auto">
          <a:xfrm>
            <a:off x="4725988" y="5913438"/>
            <a:ext cx="4810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0000CC"/>
                </a:solidFill>
                <a:latin typeface="Tahoma" pitchFamily="34" charset="0"/>
              </a:rPr>
              <a:t>М</a:t>
            </a:r>
            <a:endParaRPr lang="ru-RU" sz="2800" b="1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grpSp>
        <p:nvGrpSpPr>
          <p:cNvPr id="2" name="Group 159"/>
          <p:cNvGrpSpPr>
            <a:grpSpLocks/>
          </p:cNvGrpSpPr>
          <p:nvPr/>
        </p:nvGrpSpPr>
        <p:grpSpPr bwMode="auto">
          <a:xfrm>
            <a:off x="1122363" y="2303463"/>
            <a:ext cx="5853112" cy="549275"/>
            <a:chOff x="1226" y="1475"/>
            <a:chExt cx="3687" cy="346"/>
          </a:xfrm>
        </p:grpSpPr>
        <p:sp>
          <p:nvSpPr>
            <p:cNvPr id="12448" name="Rectangle 160"/>
            <p:cNvSpPr>
              <a:spLocks noChangeArrowheads="1"/>
            </p:cNvSpPr>
            <p:nvPr/>
          </p:nvSpPr>
          <p:spPr bwMode="auto">
            <a:xfrm>
              <a:off x="4797" y="1475"/>
              <a:ext cx="11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2449" name="Rectangle 161"/>
            <p:cNvSpPr>
              <a:spLocks noChangeArrowheads="1"/>
            </p:cNvSpPr>
            <p:nvPr/>
          </p:nvSpPr>
          <p:spPr bwMode="auto">
            <a:xfrm>
              <a:off x="4363" y="1475"/>
              <a:ext cx="11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2450" name="Rectangle 162"/>
            <p:cNvSpPr>
              <a:spLocks noChangeArrowheads="1"/>
            </p:cNvSpPr>
            <p:nvPr/>
          </p:nvSpPr>
          <p:spPr bwMode="auto">
            <a:xfrm>
              <a:off x="3955" y="1484"/>
              <a:ext cx="11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2451" name="Rectangle 163"/>
            <p:cNvSpPr>
              <a:spLocks noChangeArrowheads="1"/>
            </p:cNvSpPr>
            <p:nvPr/>
          </p:nvSpPr>
          <p:spPr bwMode="auto">
            <a:xfrm>
              <a:off x="3459" y="1477"/>
              <a:ext cx="34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>
                  <a:solidFill>
                    <a:srgbClr val="0000CC"/>
                  </a:solidFill>
                  <a:latin typeface="Tahoma" pitchFamily="34" charset="0"/>
                </a:rPr>
                <a:t> С</a:t>
              </a:r>
              <a:endParaRPr lang="ru-RU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2452" name="Rectangle 164"/>
            <p:cNvSpPr>
              <a:spLocks noChangeArrowheads="1"/>
            </p:cNvSpPr>
            <p:nvPr/>
          </p:nvSpPr>
          <p:spPr bwMode="auto">
            <a:xfrm>
              <a:off x="2980" y="1477"/>
              <a:ext cx="32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>
                  <a:latin typeface="Tahoma" pitchFamily="34" charset="0"/>
                </a:rPr>
                <a:t> </a:t>
              </a:r>
              <a:r>
                <a:rPr lang="ru-RU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rPr>
                <a:t>У</a:t>
              </a:r>
            </a:p>
          </p:txBody>
        </p:sp>
        <p:sp>
          <p:nvSpPr>
            <p:cNvPr id="12453" name="Rectangle 165"/>
            <p:cNvSpPr>
              <a:spLocks noChangeArrowheads="1"/>
            </p:cNvSpPr>
            <p:nvPr/>
          </p:nvSpPr>
          <p:spPr bwMode="auto">
            <a:xfrm>
              <a:off x="2564" y="1494"/>
              <a:ext cx="34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>
                  <a:latin typeface="Tahoma" pitchFamily="34" charset="0"/>
                </a:rPr>
                <a:t> </a:t>
              </a:r>
              <a:r>
                <a:rPr lang="ru-RU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rPr>
                <a:t>И</a:t>
              </a:r>
            </a:p>
          </p:txBody>
        </p:sp>
        <p:sp>
          <p:nvSpPr>
            <p:cNvPr id="12454" name="Rectangle 166"/>
            <p:cNvSpPr>
              <a:spLocks noChangeArrowheads="1"/>
            </p:cNvSpPr>
            <p:nvPr/>
          </p:nvSpPr>
          <p:spPr bwMode="auto">
            <a:xfrm>
              <a:off x="2112" y="1494"/>
              <a:ext cx="34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>
                  <a:latin typeface="Tahoma" pitchFamily="34" charset="0"/>
                </a:rPr>
                <a:t> </a:t>
              </a:r>
              <a:r>
                <a:rPr lang="ru-RU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rPr>
                <a:t>Д</a:t>
              </a:r>
            </a:p>
          </p:txBody>
        </p:sp>
        <p:sp>
          <p:nvSpPr>
            <p:cNvPr id="12455" name="Rectangle 167"/>
            <p:cNvSpPr>
              <a:spLocks noChangeArrowheads="1"/>
            </p:cNvSpPr>
            <p:nvPr/>
          </p:nvSpPr>
          <p:spPr bwMode="auto">
            <a:xfrm>
              <a:off x="1226" y="1476"/>
              <a:ext cx="33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>
                  <a:latin typeface="Tahoma" pitchFamily="34" charset="0"/>
                </a:rPr>
                <a:t> </a:t>
              </a:r>
              <a:r>
                <a:rPr lang="ru-RU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rPr>
                <a:t>Р</a:t>
              </a:r>
            </a:p>
          </p:txBody>
        </p:sp>
        <p:sp>
          <p:nvSpPr>
            <p:cNvPr id="12456" name="Rectangle 168"/>
            <p:cNvSpPr>
              <a:spLocks noChangeArrowheads="1"/>
            </p:cNvSpPr>
            <p:nvPr/>
          </p:nvSpPr>
          <p:spPr bwMode="auto">
            <a:xfrm>
              <a:off x="1660" y="1494"/>
              <a:ext cx="27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>
                  <a:latin typeface="Tahoma" pitchFamily="34" charset="0"/>
                </a:rPr>
                <a:t>А</a:t>
              </a:r>
              <a:endPara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</p:grpSp>
      <p:sp>
        <p:nvSpPr>
          <p:cNvPr id="16506" name="Line 169"/>
          <p:cNvSpPr>
            <a:spLocks noChangeShapeType="1"/>
          </p:cNvSpPr>
          <p:nvPr/>
        </p:nvSpPr>
        <p:spPr bwMode="auto">
          <a:xfrm flipH="1">
            <a:off x="4586288" y="2276475"/>
            <a:ext cx="0" cy="4259263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507" name="Line 170"/>
          <p:cNvSpPr>
            <a:spLocks noChangeShapeType="1"/>
          </p:cNvSpPr>
          <p:nvPr/>
        </p:nvSpPr>
        <p:spPr bwMode="auto">
          <a:xfrm flipH="1">
            <a:off x="5297488" y="2263775"/>
            <a:ext cx="0" cy="4259263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586" name="Rectangle 298"/>
          <p:cNvSpPr>
            <a:spLocks noChangeArrowheads="1"/>
          </p:cNvSpPr>
          <p:nvPr/>
        </p:nvSpPr>
        <p:spPr bwMode="auto">
          <a:xfrm>
            <a:off x="5381625" y="5913438"/>
            <a:ext cx="420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0000CC"/>
                </a:solidFill>
                <a:latin typeface="Tahoma" pitchFamily="34" charset="0"/>
              </a:rPr>
              <a:t>Е</a:t>
            </a:r>
            <a:endParaRPr lang="ru-RU" sz="2800" b="1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2587" name="Rectangle 299"/>
          <p:cNvSpPr>
            <a:spLocks noChangeArrowheads="1"/>
          </p:cNvSpPr>
          <p:nvPr/>
        </p:nvSpPr>
        <p:spPr bwMode="auto">
          <a:xfrm>
            <a:off x="6096000" y="5913438"/>
            <a:ext cx="4016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0000CC"/>
                </a:solidFill>
                <a:latin typeface="Tahoma" pitchFamily="34" charset="0"/>
              </a:rPr>
              <a:t>Т</a:t>
            </a:r>
            <a:endParaRPr lang="ru-RU" sz="2800" b="1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2588" name="Rectangle 300"/>
          <p:cNvSpPr>
            <a:spLocks noChangeArrowheads="1"/>
          </p:cNvSpPr>
          <p:nvPr/>
        </p:nvSpPr>
        <p:spPr bwMode="auto">
          <a:xfrm>
            <a:off x="6789738" y="5913438"/>
            <a:ext cx="4206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0000CC"/>
                </a:solidFill>
                <a:latin typeface="Tahoma" pitchFamily="34" charset="0"/>
              </a:rPr>
              <a:t>Р</a:t>
            </a:r>
            <a:endParaRPr lang="ru-RU" sz="2800" b="1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2589" name="Rectangle 301"/>
          <p:cNvSpPr>
            <a:spLocks noChangeArrowheads="1"/>
          </p:cNvSpPr>
          <p:nvPr/>
        </p:nvSpPr>
        <p:spPr bwMode="auto">
          <a:xfrm>
            <a:off x="7494588" y="5902325"/>
            <a:ext cx="4397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0000CC"/>
                </a:solidFill>
                <a:latin typeface="Tahoma" pitchFamily="34" charset="0"/>
              </a:rPr>
              <a:t>И</a:t>
            </a:r>
            <a:endParaRPr lang="ru-RU" sz="2800" b="1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12590" name="Rectangle 302"/>
          <p:cNvSpPr>
            <a:spLocks noChangeArrowheads="1"/>
          </p:cNvSpPr>
          <p:nvPr/>
        </p:nvSpPr>
        <p:spPr bwMode="auto">
          <a:xfrm>
            <a:off x="8174038" y="5922963"/>
            <a:ext cx="4397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rgbClr val="0000CC"/>
                </a:solidFill>
                <a:latin typeface="Tahoma" pitchFamily="34" charset="0"/>
              </a:rPr>
              <a:t>Я</a:t>
            </a:r>
            <a:endParaRPr lang="ru-RU" sz="2800" b="1">
              <a:solidFill>
                <a:srgbClr val="0000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grpSp>
        <p:nvGrpSpPr>
          <p:cNvPr id="3" name="Group 393"/>
          <p:cNvGrpSpPr>
            <a:grpSpLocks/>
          </p:cNvGrpSpPr>
          <p:nvPr/>
        </p:nvGrpSpPr>
        <p:grpSpPr bwMode="auto">
          <a:xfrm>
            <a:off x="3873500" y="2900363"/>
            <a:ext cx="4773613" cy="547687"/>
            <a:chOff x="2440" y="1827"/>
            <a:chExt cx="3007" cy="345"/>
          </a:xfrm>
        </p:grpSpPr>
        <p:sp>
          <p:nvSpPr>
            <p:cNvPr id="12411" name="Rectangle 123"/>
            <p:cNvSpPr>
              <a:spLocks noChangeArrowheads="1"/>
            </p:cNvSpPr>
            <p:nvPr/>
          </p:nvSpPr>
          <p:spPr bwMode="auto">
            <a:xfrm>
              <a:off x="5128" y="1842"/>
              <a:ext cx="31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>
                  <a:latin typeface="Tahoma" pitchFamily="34" charset="0"/>
                </a:rPr>
                <a:t> </a:t>
              </a:r>
              <a:r>
                <a:rPr lang="ru-RU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rPr>
                <a:t>К</a:t>
              </a:r>
            </a:p>
          </p:txBody>
        </p:sp>
        <p:sp>
          <p:nvSpPr>
            <p:cNvPr id="12412" name="Rectangle 124"/>
            <p:cNvSpPr>
              <a:spLocks noChangeArrowheads="1"/>
            </p:cNvSpPr>
            <p:nvPr/>
          </p:nvSpPr>
          <p:spPr bwMode="auto">
            <a:xfrm>
              <a:off x="3343" y="1835"/>
              <a:ext cx="33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>
                  <a:latin typeface="Tahoma" pitchFamily="34" charset="0"/>
                </a:rPr>
                <a:t> </a:t>
              </a:r>
              <a:r>
                <a:rPr lang="ru-RU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rPr>
                <a:t>Р</a:t>
              </a:r>
            </a:p>
          </p:txBody>
        </p:sp>
        <p:sp>
          <p:nvSpPr>
            <p:cNvPr id="12413" name="Rectangle 125"/>
            <p:cNvSpPr>
              <a:spLocks noChangeArrowheads="1"/>
            </p:cNvSpPr>
            <p:nvPr/>
          </p:nvSpPr>
          <p:spPr bwMode="auto">
            <a:xfrm>
              <a:off x="3874" y="1845"/>
              <a:ext cx="26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>
                  <a:latin typeface="Tahoma" pitchFamily="34" charset="0"/>
                </a:rPr>
                <a:t>Е</a:t>
              </a:r>
              <a:endPara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2414" name="Rectangle 126"/>
            <p:cNvSpPr>
              <a:spLocks noChangeArrowheads="1"/>
            </p:cNvSpPr>
            <p:nvPr/>
          </p:nvSpPr>
          <p:spPr bwMode="auto">
            <a:xfrm>
              <a:off x="2993" y="1843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800" b="1">
                  <a:solidFill>
                    <a:srgbClr val="0000CC"/>
                  </a:solidFill>
                  <a:latin typeface="Tahoma" pitchFamily="34" charset="0"/>
                </a:rPr>
                <a:t>Т</a:t>
              </a:r>
              <a:endParaRPr lang="ru-RU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2415" name="Rectangle 127"/>
            <p:cNvSpPr>
              <a:spLocks noChangeArrowheads="1"/>
            </p:cNvSpPr>
            <p:nvPr/>
          </p:nvSpPr>
          <p:spPr bwMode="auto">
            <a:xfrm>
              <a:off x="2440" y="1827"/>
              <a:ext cx="35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>
                  <a:latin typeface="Tahoma" pitchFamily="34" charset="0"/>
                </a:rPr>
                <a:t> </a:t>
              </a:r>
              <a:r>
                <a:rPr lang="ru-RU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rPr>
                <a:t>О</a:t>
              </a:r>
            </a:p>
          </p:txBody>
        </p:sp>
        <p:sp>
          <p:nvSpPr>
            <p:cNvPr id="12664" name="Rectangle 376"/>
            <p:cNvSpPr>
              <a:spLocks noChangeArrowheads="1"/>
            </p:cNvSpPr>
            <p:nvPr/>
          </p:nvSpPr>
          <p:spPr bwMode="auto">
            <a:xfrm>
              <a:off x="4233" y="1843"/>
              <a:ext cx="32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>
                  <a:latin typeface="Tahoma" pitchFamily="34" charset="0"/>
                </a:rPr>
                <a:t> </a:t>
              </a:r>
              <a:r>
                <a:rPr lang="ru-RU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rPr>
                <a:t>З</a:t>
              </a:r>
            </a:p>
          </p:txBody>
        </p:sp>
        <p:sp>
          <p:nvSpPr>
            <p:cNvPr id="12665" name="Rectangle 377"/>
            <p:cNvSpPr>
              <a:spLocks noChangeArrowheads="1"/>
            </p:cNvSpPr>
            <p:nvPr/>
          </p:nvSpPr>
          <p:spPr bwMode="auto">
            <a:xfrm>
              <a:off x="4700" y="1842"/>
              <a:ext cx="35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>
                  <a:latin typeface="Tahoma" pitchFamily="34" charset="0"/>
                </a:rPr>
                <a:t> </a:t>
              </a:r>
              <a:r>
                <a:rPr lang="ru-RU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rPr>
                <a:t>О</a:t>
              </a:r>
            </a:p>
          </p:txBody>
        </p:sp>
      </p:grpSp>
      <p:grpSp>
        <p:nvGrpSpPr>
          <p:cNvPr id="4" name="Group 402"/>
          <p:cNvGrpSpPr>
            <a:grpSpLocks/>
          </p:cNvGrpSpPr>
          <p:nvPr/>
        </p:nvGrpSpPr>
        <p:grpSpPr bwMode="auto">
          <a:xfrm>
            <a:off x="1230313" y="3502025"/>
            <a:ext cx="6731000" cy="555625"/>
            <a:chOff x="775" y="2206"/>
            <a:chExt cx="4240" cy="350"/>
          </a:xfrm>
        </p:grpSpPr>
        <p:sp>
          <p:nvSpPr>
            <p:cNvPr id="12406" name="Rectangle 118"/>
            <p:cNvSpPr>
              <a:spLocks noChangeArrowheads="1"/>
            </p:cNvSpPr>
            <p:nvPr/>
          </p:nvSpPr>
          <p:spPr bwMode="auto">
            <a:xfrm>
              <a:off x="3818" y="2221"/>
              <a:ext cx="25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>
                  <a:latin typeface="Tahoma" pitchFamily="34" charset="0"/>
                </a:rPr>
                <a:t>У</a:t>
              </a:r>
              <a:endPara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2407" name="Rectangle 119"/>
            <p:cNvSpPr>
              <a:spLocks noChangeArrowheads="1"/>
            </p:cNvSpPr>
            <p:nvPr/>
          </p:nvSpPr>
          <p:spPr bwMode="auto">
            <a:xfrm>
              <a:off x="2550" y="2212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>
                  <a:latin typeface="Tahoma" pitchFamily="34" charset="0"/>
                </a:rPr>
                <a:t>Т</a:t>
              </a:r>
              <a:endPara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2408" name="Rectangle 120"/>
            <p:cNvSpPr>
              <a:spLocks noChangeArrowheads="1"/>
            </p:cNvSpPr>
            <p:nvPr/>
          </p:nvSpPr>
          <p:spPr bwMode="auto">
            <a:xfrm>
              <a:off x="2986" y="2221"/>
              <a:ext cx="26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>
                  <a:solidFill>
                    <a:srgbClr val="0000CC"/>
                  </a:solidFill>
                  <a:latin typeface="Tahoma" pitchFamily="34" charset="0"/>
                </a:rPr>
                <a:t>Е</a:t>
              </a:r>
              <a:endParaRPr lang="ru-RU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2409" name="Rectangle 121"/>
            <p:cNvSpPr>
              <a:spLocks noChangeArrowheads="1"/>
            </p:cNvSpPr>
            <p:nvPr/>
          </p:nvSpPr>
          <p:spPr bwMode="auto">
            <a:xfrm>
              <a:off x="3340" y="2221"/>
              <a:ext cx="34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>
                  <a:latin typeface="Tahoma" pitchFamily="34" charset="0"/>
                </a:rPr>
                <a:t> </a:t>
              </a:r>
              <a:r>
                <a:rPr lang="ru-RU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rPr>
                <a:t>Н</a:t>
              </a:r>
            </a:p>
          </p:txBody>
        </p:sp>
        <p:sp>
          <p:nvSpPr>
            <p:cNvPr id="12682" name="Rectangle 394"/>
            <p:cNvSpPr>
              <a:spLocks noChangeArrowheads="1"/>
            </p:cNvSpPr>
            <p:nvPr/>
          </p:nvSpPr>
          <p:spPr bwMode="auto">
            <a:xfrm>
              <a:off x="4285" y="2221"/>
              <a:ext cx="25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>
                  <a:latin typeface="Tahoma" pitchFamily="34" charset="0"/>
                </a:rPr>
                <a:t>З</a:t>
              </a:r>
              <a:endPara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2683" name="Rectangle 395"/>
            <p:cNvSpPr>
              <a:spLocks noChangeArrowheads="1"/>
            </p:cNvSpPr>
            <p:nvPr/>
          </p:nvSpPr>
          <p:spPr bwMode="auto">
            <a:xfrm>
              <a:off x="4737" y="2229"/>
              <a:ext cx="27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>
                  <a:latin typeface="Tahoma" pitchFamily="34" charset="0"/>
                </a:rPr>
                <a:t>А</a:t>
              </a:r>
              <a:endPara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2684" name="Rectangle 396"/>
            <p:cNvSpPr>
              <a:spLocks noChangeArrowheads="1"/>
            </p:cNvSpPr>
            <p:nvPr/>
          </p:nvSpPr>
          <p:spPr bwMode="auto">
            <a:xfrm>
              <a:off x="2082" y="2206"/>
              <a:ext cx="29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>
                  <a:latin typeface="Tahoma" pitchFamily="34" charset="0"/>
                </a:rPr>
                <a:t>О</a:t>
              </a:r>
              <a:endPara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2687" name="Rectangle 399"/>
            <p:cNvSpPr>
              <a:spLocks noChangeArrowheads="1"/>
            </p:cNvSpPr>
            <p:nvPr/>
          </p:nvSpPr>
          <p:spPr bwMode="auto">
            <a:xfrm>
              <a:off x="1654" y="2206"/>
              <a:ext cx="27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>
                  <a:latin typeface="Tahoma" pitchFamily="34" charset="0"/>
                </a:rPr>
                <a:t>П</a:t>
              </a:r>
              <a:endPara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2688" name="Rectangle 400"/>
            <p:cNvSpPr>
              <a:spLocks noChangeArrowheads="1"/>
            </p:cNvSpPr>
            <p:nvPr/>
          </p:nvSpPr>
          <p:spPr bwMode="auto">
            <a:xfrm>
              <a:off x="1195" y="2214"/>
              <a:ext cx="27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>
                  <a:latin typeface="Tahoma" pitchFamily="34" charset="0"/>
                </a:rPr>
                <a:t>И</a:t>
              </a:r>
              <a:endPara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2689" name="Rectangle 401"/>
            <p:cNvSpPr>
              <a:spLocks noChangeArrowheads="1"/>
            </p:cNvSpPr>
            <p:nvPr/>
          </p:nvSpPr>
          <p:spPr bwMode="auto">
            <a:xfrm>
              <a:off x="775" y="2214"/>
              <a:ext cx="24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>
                  <a:latin typeface="Tahoma" pitchFamily="34" charset="0"/>
                </a:rPr>
                <a:t>Г</a:t>
              </a:r>
              <a:endPara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</p:grpSp>
      <p:grpSp>
        <p:nvGrpSpPr>
          <p:cNvPr id="5" name="Group 438"/>
          <p:cNvGrpSpPr>
            <a:grpSpLocks/>
          </p:cNvGrpSpPr>
          <p:nvPr/>
        </p:nvGrpSpPr>
        <p:grpSpPr bwMode="auto">
          <a:xfrm>
            <a:off x="1939925" y="4095750"/>
            <a:ext cx="4651375" cy="557213"/>
            <a:chOff x="1222" y="2580"/>
            <a:chExt cx="2930" cy="351"/>
          </a:xfrm>
        </p:grpSpPr>
        <p:sp>
          <p:nvSpPr>
            <p:cNvPr id="12425" name="Rectangle 137"/>
            <p:cNvSpPr>
              <a:spLocks noChangeArrowheads="1"/>
            </p:cNvSpPr>
            <p:nvPr/>
          </p:nvSpPr>
          <p:spPr bwMode="auto">
            <a:xfrm>
              <a:off x="3016" y="2596"/>
              <a:ext cx="26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>
                  <a:solidFill>
                    <a:srgbClr val="0000CC"/>
                  </a:solidFill>
                  <a:latin typeface="Tahoma" pitchFamily="34" charset="0"/>
                </a:rPr>
                <a:t>Р</a:t>
              </a:r>
              <a:endParaRPr lang="ru-RU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2426" name="Rectangle 138"/>
            <p:cNvSpPr>
              <a:spLocks noChangeArrowheads="1"/>
            </p:cNvSpPr>
            <p:nvPr/>
          </p:nvSpPr>
          <p:spPr bwMode="auto">
            <a:xfrm>
              <a:off x="3397" y="2604"/>
              <a:ext cx="27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>
                  <a:latin typeface="Tahoma" pitchFamily="34" charset="0"/>
                </a:rPr>
                <a:t>А</a:t>
              </a:r>
              <a:endPara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2428" name="Rectangle 140"/>
            <p:cNvSpPr>
              <a:spLocks noChangeArrowheads="1"/>
            </p:cNvSpPr>
            <p:nvPr/>
          </p:nvSpPr>
          <p:spPr bwMode="auto">
            <a:xfrm>
              <a:off x="1222" y="2595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>
                  <a:latin typeface="Tahoma" pitchFamily="34" charset="0"/>
                </a:rPr>
                <a:t>К</a:t>
              </a:r>
              <a:endPara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2429" name="Rectangle 141"/>
            <p:cNvSpPr>
              <a:spLocks noChangeArrowheads="1"/>
            </p:cNvSpPr>
            <p:nvPr/>
          </p:nvSpPr>
          <p:spPr bwMode="auto">
            <a:xfrm>
              <a:off x="2111" y="2595"/>
              <a:ext cx="27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>
                  <a:latin typeface="Tahoma" pitchFamily="34" charset="0"/>
                </a:rPr>
                <a:t>А</a:t>
              </a:r>
              <a:endPara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2430" name="Rectangle 142"/>
            <p:cNvSpPr>
              <a:spLocks noChangeArrowheads="1"/>
            </p:cNvSpPr>
            <p:nvPr/>
          </p:nvSpPr>
          <p:spPr bwMode="auto">
            <a:xfrm>
              <a:off x="2552" y="2580"/>
              <a:ext cx="27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>
                  <a:latin typeface="Tahoma" pitchFamily="34" charset="0"/>
                </a:rPr>
                <a:t>Д</a:t>
              </a:r>
              <a:endPara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2431" name="Rectangle 143"/>
            <p:cNvSpPr>
              <a:spLocks noChangeArrowheads="1"/>
            </p:cNvSpPr>
            <p:nvPr/>
          </p:nvSpPr>
          <p:spPr bwMode="auto">
            <a:xfrm>
              <a:off x="3875" y="2595"/>
              <a:ext cx="27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800" b="1">
                  <a:latin typeface="Tahoma" pitchFamily="34" charset="0"/>
                </a:rPr>
                <a:t>Т</a:t>
              </a:r>
              <a:endPara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2694" name="Rectangle 406"/>
            <p:cNvSpPr>
              <a:spLocks noChangeArrowheads="1"/>
            </p:cNvSpPr>
            <p:nvPr/>
          </p:nvSpPr>
          <p:spPr bwMode="auto">
            <a:xfrm>
              <a:off x="1675" y="2595"/>
              <a:ext cx="27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>
                  <a:latin typeface="Tahoma" pitchFamily="34" charset="0"/>
                </a:rPr>
                <a:t>В</a:t>
              </a:r>
              <a:endPara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</p:grpSp>
      <p:grpSp>
        <p:nvGrpSpPr>
          <p:cNvPr id="6" name="Group 436"/>
          <p:cNvGrpSpPr>
            <a:grpSpLocks/>
          </p:cNvGrpSpPr>
          <p:nvPr/>
        </p:nvGrpSpPr>
        <p:grpSpPr bwMode="auto">
          <a:xfrm>
            <a:off x="1887538" y="4710113"/>
            <a:ext cx="6742112" cy="557212"/>
            <a:chOff x="1189" y="2967"/>
            <a:chExt cx="4247" cy="351"/>
          </a:xfrm>
        </p:grpSpPr>
        <p:sp>
          <p:nvSpPr>
            <p:cNvPr id="12418" name="Rectangle 130"/>
            <p:cNvSpPr>
              <a:spLocks noChangeArrowheads="1"/>
            </p:cNvSpPr>
            <p:nvPr/>
          </p:nvSpPr>
          <p:spPr bwMode="auto">
            <a:xfrm>
              <a:off x="3000" y="2967"/>
              <a:ext cx="26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>
                  <a:solidFill>
                    <a:srgbClr val="0000CC"/>
                  </a:solidFill>
                  <a:latin typeface="Tahoma" pitchFamily="34" charset="0"/>
                </a:rPr>
                <a:t>Е</a:t>
              </a:r>
              <a:endParaRPr lang="ru-RU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2419" name="Rectangle 131"/>
            <p:cNvSpPr>
              <a:spLocks noChangeArrowheads="1"/>
            </p:cNvSpPr>
            <p:nvPr/>
          </p:nvSpPr>
          <p:spPr bwMode="auto">
            <a:xfrm>
              <a:off x="3859" y="2984"/>
              <a:ext cx="27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>
                  <a:latin typeface="Tahoma" pitchFamily="34" charset="0"/>
                </a:rPr>
                <a:t>С</a:t>
              </a:r>
              <a:endPara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2420" name="Rectangle 132"/>
            <p:cNvSpPr>
              <a:spLocks noChangeArrowheads="1"/>
            </p:cNvSpPr>
            <p:nvPr/>
          </p:nvSpPr>
          <p:spPr bwMode="auto">
            <a:xfrm>
              <a:off x="1695" y="2991"/>
              <a:ext cx="24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>
                  <a:latin typeface="Tahoma" pitchFamily="34" charset="0"/>
                </a:rPr>
                <a:t>Г</a:t>
              </a:r>
              <a:endPara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2421" name="Rectangle 133"/>
            <p:cNvSpPr>
              <a:spLocks noChangeArrowheads="1"/>
            </p:cNvSpPr>
            <p:nvPr/>
          </p:nvSpPr>
          <p:spPr bwMode="auto">
            <a:xfrm>
              <a:off x="2111" y="2985"/>
              <a:ext cx="27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>
                  <a:latin typeface="Tahoma" pitchFamily="34" charset="0"/>
                </a:rPr>
                <a:t>И</a:t>
              </a:r>
              <a:endPara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2422" name="Rectangle 134"/>
            <p:cNvSpPr>
              <a:spLocks noChangeArrowheads="1"/>
            </p:cNvSpPr>
            <p:nvPr/>
          </p:nvSpPr>
          <p:spPr bwMode="auto">
            <a:xfrm>
              <a:off x="2458" y="2975"/>
              <a:ext cx="34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>
                  <a:latin typeface="Tahoma" pitchFamily="34" charset="0"/>
                </a:rPr>
                <a:t> </a:t>
              </a:r>
              <a:r>
                <a:rPr lang="ru-RU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rPr>
                <a:t>П</a:t>
              </a:r>
            </a:p>
          </p:txBody>
        </p:sp>
        <p:sp>
          <p:nvSpPr>
            <p:cNvPr id="12423" name="Rectangle 135"/>
            <p:cNvSpPr>
              <a:spLocks noChangeArrowheads="1"/>
            </p:cNvSpPr>
            <p:nvPr/>
          </p:nvSpPr>
          <p:spPr bwMode="auto">
            <a:xfrm>
              <a:off x="3423" y="2968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>
                  <a:latin typeface="Tahoma" pitchFamily="34" charset="0"/>
                </a:rPr>
                <a:t>Т</a:t>
              </a:r>
              <a:endPara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2709" name="Rectangle 421"/>
            <p:cNvSpPr>
              <a:spLocks noChangeArrowheads="1"/>
            </p:cNvSpPr>
            <p:nvPr/>
          </p:nvSpPr>
          <p:spPr bwMode="auto">
            <a:xfrm>
              <a:off x="1189" y="2968"/>
              <a:ext cx="26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>
                  <a:latin typeface="Tahoma" pitchFamily="34" charset="0"/>
                </a:rPr>
                <a:t>Е</a:t>
              </a:r>
              <a:endPara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2714" name="Rectangle 426"/>
            <p:cNvSpPr>
              <a:spLocks noChangeArrowheads="1"/>
            </p:cNvSpPr>
            <p:nvPr/>
          </p:nvSpPr>
          <p:spPr bwMode="auto">
            <a:xfrm>
              <a:off x="4747" y="2969"/>
              <a:ext cx="27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>
                  <a:latin typeface="Tahoma" pitchFamily="34" charset="0"/>
                </a:rPr>
                <a:t>И</a:t>
              </a:r>
              <a:endPara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2715" name="Rectangle 427"/>
            <p:cNvSpPr>
              <a:spLocks noChangeArrowheads="1"/>
            </p:cNvSpPr>
            <p:nvPr/>
          </p:nvSpPr>
          <p:spPr bwMode="auto">
            <a:xfrm>
              <a:off x="5159" y="2984"/>
              <a:ext cx="27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rPr>
                <a:t>Й</a:t>
              </a:r>
            </a:p>
          </p:txBody>
        </p:sp>
        <p:sp>
          <p:nvSpPr>
            <p:cNvPr id="12717" name="Rectangle 429"/>
            <p:cNvSpPr>
              <a:spLocks noChangeArrowheads="1"/>
            </p:cNvSpPr>
            <p:nvPr/>
          </p:nvSpPr>
          <p:spPr bwMode="auto">
            <a:xfrm>
              <a:off x="4303" y="2984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>
                  <a:latin typeface="Tahoma" pitchFamily="34" charset="0"/>
                </a:rPr>
                <a:t>К</a:t>
              </a:r>
              <a:endPara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</p:grpSp>
      <p:grpSp>
        <p:nvGrpSpPr>
          <p:cNvPr id="7" name="Group 437"/>
          <p:cNvGrpSpPr>
            <a:grpSpLocks/>
          </p:cNvGrpSpPr>
          <p:nvPr/>
        </p:nvGrpSpPr>
        <p:grpSpPr bwMode="auto">
          <a:xfrm>
            <a:off x="1906588" y="5368925"/>
            <a:ext cx="3900487" cy="520700"/>
            <a:chOff x="1201" y="3382"/>
            <a:chExt cx="2457" cy="328"/>
          </a:xfrm>
        </p:grpSpPr>
        <p:sp>
          <p:nvSpPr>
            <p:cNvPr id="12434" name="Rectangle 146"/>
            <p:cNvSpPr>
              <a:spLocks noChangeArrowheads="1"/>
            </p:cNvSpPr>
            <p:nvPr/>
          </p:nvSpPr>
          <p:spPr bwMode="auto">
            <a:xfrm>
              <a:off x="2976" y="3383"/>
              <a:ext cx="29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>
                  <a:solidFill>
                    <a:srgbClr val="0000CC"/>
                  </a:solidFill>
                  <a:latin typeface="Tahoma" pitchFamily="34" charset="0"/>
                </a:rPr>
                <a:t>О</a:t>
              </a:r>
              <a:endParaRPr lang="ru-RU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2435" name="Rectangle 147"/>
            <p:cNvSpPr>
              <a:spLocks noChangeArrowheads="1"/>
            </p:cNvSpPr>
            <p:nvPr/>
          </p:nvSpPr>
          <p:spPr bwMode="auto">
            <a:xfrm>
              <a:off x="1629" y="3382"/>
              <a:ext cx="26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rPr>
                <a:t>Е</a:t>
              </a:r>
            </a:p>
          </p:txBody>
        </p:sp>
        <p:sp>
          <p:nvSpPr>
            <p:cNvPr id="12436" name="Rectangle 148"/>
            <p:cNvSpPr>
              <a:spLocks noChangeArrowheads="1"/>
            </p:cNvSpPr>
            <p:nvPr/>
          </p:nvSpPr>
          <p:spPr bwMode="auto">
            <a:xfrm>
              <a:off x="2130" y="3382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>
                  <a:latin typeface="Tahoma" pitchFamily="34" charset="0"/>
                </a:rPr>
                <a:t>К</a:t>
              </a:r>
              <a:endPara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2437" name="Rectangle 149"/>
            <p:cNvSpPr>
              <a:spLocks noChangeArrowheads="1"/>
            </p:cNvSpPr>
            <p:nvPr/>
          </p:nvSpPr>
          <p:spPr bwMode="auto">
            <a:xfrm>
              <a:off x="2535" y="3382"/>
              <a:ext cx="25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>
                  <a:latin typeface="Tahoma" pitchFamily="34" charset="0"/>
                </a:rPr>
                <a:t>Т</a:t>
              </a:r>
              <a:endPara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2438" name="Rectangle 150"/>
            <p:cNvSpPr>
              <a:spLocks noChangeArrowheads="1"/>
            </p:cNvSpPr>
            <p:nvPr/>
          </p:nvSpPr>
          <p:spPr bwMode="auto">
            <a:xfrm>
              <a:off x="3393" y="3382"/>
              <a:ext cx="26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>
                  <a:latin typeface="Tahoma" pitchFamily="34" charset="0"/>
                </a:rPr>
                <a:t>Р</a:t>
              </a:r>
              <a:endPara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12723" name="Rectangle 435"/>
            <p:cNvSpPr>
              <a:spLocks noChangeArrowheads="1"/>
            </p:cNvSpPr>
            <p:nvPr/>
          </p:nvSpPr>
          <p:spPr bwMode="auto">
            <a:xfrm>
              <a:off x="1201" y="3382"/>
              <a:ext cx="27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28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Tahoma" pitchFamily="34" charset="0"/>
                </a:rPr>
                <a:t>С</a:t>
              </a:r>
            </a:p>
          </p:txBody>
        </p:sp>
      </p:grpSp>
      <p:sp>
        <p:nvSpPr>
          <p:cNvPr id="16518" name="Rectangle 451"/>
          <p:cNvSpPr>
            <a:spLocks noChangeArrowheads="1"/>
          </p:cNvSpPr>
          <p:nvPr/>
        </p:nvSpPr>
        <p:spPr bwMode="auto">
          <a:xfrm>
            <a:off x="0" y="6472238"/>
            <a:ext cx="2506663" cy="385762"/>
          </a:xfrm>
          <a:prstGeom prst="rect">
            <a:avLst/>
          </a:prstGeom>
          <a:gradFill rotWithShape="1">
            <a:gsLst>
              <a:gs pos="0">
                <a:srgbClr val="FFF6E8"/>
              </a:gs>
              <a:gs pos="100000">
                <a:srgbClr val="FF9900">
                  <a:alpha val="32001"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tIns="0" bIns="72000" anchor="ctr" anchorCtr="1"/>
          <a:lstStyle/>
          <a:p>
            <a:pPr algn="ctr">
              <a:lnSpc>
                <a:spcPct val="80000"/>
              </a:lnSpc>
            </a:pPr>
            <a:r>
              <a:rPr lang="ru-RU" sz="1800">
                <a:latin typeface="Tahoma" pitchFamily="34" charset="0"/>
              </a:rPr>
              <a:t>Указателем на номер</a:t>
            </a:r>
          </a:p>
        </p:txBody>
      </p:sp>
      <p:sp>
        <p:nvSpPr>
          <p:cNvPr id="12738" name="Oval 45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28625" y="2265363"/>
            <a:ext cx="639763" cy="601662"/>
          </a:xfrm>
          <a:prstGeom prst="ellipse">
            <a:avLst/>
          </a:prstGeom>
          <a:gradFill rotWithShape="1">
            <a:gsLst>
              <a:gs pos="0">
                <a:srgbClr val="FFF6E8"/>
              </a:gs>
              <a:gs pos="100000">
                <a:srgbClr val="FF9900">
                  <a:alpha val="32001"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>
                <a:latin typeface="Tahoma" pitchFamily="34" charset="0"/>
              </a:rPr>
              <a:t>1</a:t>
            </a:r>
          </a:p>
        </p:txBody>
      </p:sp>
      <p:sp>
        <p:nvSpPr>
          <p:cNvPr id="12788" name="Oval 50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222625" y="2862263"/>
            <a:ext cx="639763" cy="601662"/>
          </a:xfrm>
          <a:prstGeom prst="ellipse">
            <a:avLst/>
          </a:prstGeom>
          <a:gradFill rotWithShape="1">
            <a:gsLst>
              <a:gs pos="0">
                <a:srgbClr val="FFF6E8"/>
              </a:gs>
              <a:gs pos="100000">
                <a:srgbClr val="FF9900">
                  <a:alpha val="32001"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>
                <a:latin typeface="Tahoma" pitchFamily="34" charset="0"/>
              </a:rPr>
              <a:t>2</a:t>
            </a:r>
          </a:p>
        </p:txBody>
      </p:sp>
      <p:sp>
        <p:nvSpPr>
          <p:cNvPr id="12790" name="Oval 502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03225" y="3459163"/>
            <a:ext cx="639763" cy="601662"/>
          </a:xfrm>
          <a:prstGeom prst="ellipse">
            <a:avLst/>
          </a:prstGeom>
          <a:gradFill rotWithShape="1">
            <a:gsLst>
              <a:gs pos="0">
                <a:srgbClr val="FFF6E8"/>
              </a:gs>
              <a:gs pos="100000">
                <a:srgbClr val="FF9900">
                  <a:alpha val="32001"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>
                <a:latin typeface="Tahoma" pitchFamily="34" charset="0"/>
              </a:rPr>
              <a:t>3</a:t>
            </a:r>
          </a:p>
        </p:txBody>
      </p:sp>
      <p:sp>
        <p:nvSpPr>
          <p:cNvPr id="12792" name="Oval 50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114425" y="4068763"/>
            <a:ext cx="639763" cy="601662"/>
          </a:xfrm>
          <a:prstGeom prst="ellipse">
            <a:avLst/>
          </a:prstGeom>
          <a:gradFill rotWithShape="1">
            <a:gsLst>
              <a:gs pos="0">
                <a:srgbClr val="FFF6E8"/>
              </a:gs>
              <a:gs pos="100000">
                <a:srgbClr val="FF9900">
                  <a:alpha val="32001"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>
                <a:latin typeface="Tahoma" pitchFamily="34" charset="0"/>
              </a:rPr>
              <a:t>4</a:t>
            </a:r>
          </a:p>
        </p:txBody>
      </p:sp>
      <p:sp>
        <p:nvSpPr>
          <p:cNvPr id="12794" name="Oval 50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152525" y="4703763"/>
            <a:ext cx="639763" cy="601662"/>
          </a:xfrm>
          <a:prstGeom prst="ellipse">
            <a:avLst/>
          </a:prstGeom>
          <a:gradFill rotWithShape="1">
            <a:gsLst>
              <a:gs pos="0">
                <a:srgbClr val="FFF6E8"/>
              </a:gs>
              <a:gs pos="100000">
                <a:srgbClr val="FF9900">
                  <a:alpha val="32001"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>
                <a:latin typeface="Tahoma" pitchFamily="34" charset="0"/>
              </a:rPr>
              <a:t>5</a:t>
            </a:r>
          </a:p>
        </p:txBody>
      </p:sp>
      <p:sp>
        <p:nvSpPr>
          <p:cNvPr id="12796" name="Oval 508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127125" y="5313363"/>
            <a:ext cx="639763" cy="601662"/>
          </a:xfrm>
          <a:prstGeom prst="ellipse">
            <a:avLst/>
          </a:prstGeom>
          <a:gradFill rotWithShape="1">
            <a:gsLst>
              <a:gs pos="0">
                <a:srgbClr val="FFF6E8"/>
              </a:gs>
              <a:gs pos="100000">
                <a:srgbClr val="FF9900">
                  <a:alpha val="32001"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>
                <a:latin typeface="Tahoma" pitchFamily="34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7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7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7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7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7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7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7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7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4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7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7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7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7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7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7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7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7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4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2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2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2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2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2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7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7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7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7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7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7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7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7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2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2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2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54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2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2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2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24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7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7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7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7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7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7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7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7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2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2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2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2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54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12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12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2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12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24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500"/>
                            </p:stCondLst>
                            <p:childTnLst>
                              <p:par>
                                <p:cTn id="16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7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7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7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7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7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7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7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7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2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2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2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2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000"/>
                            </p:stCondLst>
                            <p:childTnLst>
                              <p:par>
                                <p:cTn id="195" presetID="54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12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12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12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12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2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500"/>
                            </p:stCondLst>
                            <p:childTnLst>
                              <p:par>
                                <p:cTn id="20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7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7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7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7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7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7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12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2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2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2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3" presetID="54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12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12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12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12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2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16" grpId="0"/>
      <p:bldP spid="12416" grpId="1"/>
      <p:bldP spid="12446" grpId="0"/>
      <p:bldP spid="12446" grpId="1"/>
      <p:bldP spid="12291" grpId="0"/>
      <p:bldP spid="12291" grpId="1"/>
      <p:bldP spid="12404" grpId="0"/>
      <p:bldP spid="12404" grpId="1"/>
      <p:bldP spid="12432" grpId="0"/>
      <p:bldP spid="12432" grpId="1"/>
      <p:bldP spid="12290" grpId="0" animBg="1"/>
      <p:bldP spid="12403" grpId="0"/>
      <p:bldP spid="12403" grpId="1"/>
      <p:bldP spid="12738" grpId="0" animBg="1"/>
      <p:bldP spid="12788" grpId="0" animBg="1"/>
      <p:bldP spid="12790" grpId="0" animBg="1"/>
      <p:bldP spid="12792" grpId="0" animBg="1"/>
      <p:bldP spid="12794" grpId="0" animBg="1"/>
      <p:bldP spid="1279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485</TotalTime>
  <Words>1041</Words>
  <PresentationFormat>Экран (4:3)</PresentationFormat>
  <Paragraphs>331</Paragraphs>
  <Slides>28</Slides>
  <Notes>1</Notes>
  <HiddenSlides>0</HiddenSlides>
  <MMClips>3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Открытая</vt:lpstr>
      <vt:lpstr>Формула</vt:lpstr>
      <vt:lpstr>   </vt:lpstr>
      <vt:lpstr>Использование видеофильмов при объяснении новой темы</vt:lpstr>
      <vt:lpstr>Слайд 3</vt:lpstr>
      <vt:lpstr>Компьютерные модели стереометрических фигур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Аксиома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Диктант.</vt:lpstr>
      <vt:lpstr>Слайд 26</vt:lpstr>
      <vt:lpstr>Использование тестовых заданий с последующей самопроверкой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Николай</dc:creator>
  <cp:lastModifiedBy>Николай</cp:lastModifiedBy>
  <cp:revision>40</cp:revision>
  <dcterms:created xsi:type="dcterms:W3CDTF">2012-12-18T12:40:07Z</dcterms:created>
  <dcterms:modified xsi:type="dcterms:W3CDTF">2013-01-08T09:32:40Z</dcterms:modified>
</cp:coreProperties>
</file>