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57" r:id="rId3"/>
    <p:sldId id="264" r:id="rId4"/>
    <p:sldId id="265" r:id="rId5"/>
    <p:sldId id="266" r:id="rId6"/>
    <p:sldId id="27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83368-C33C-49F6-9A76-2B3B7E9F8020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C5FC3-86AB-4BF1-AF39-83D983A85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0B6D-DAC6-45D3-83E6-8A6C5FF05D9C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F559C-9A29-4372-946B-08A324353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31A21-AD13-48DD-8BAA-8DC6687547E6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735AB-9287-40FC-9AB0-CB2CBAED2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E4F56-8048-4055-BDD9-E5ED8A302E76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E170E-47C2-4717-8D24-E028546998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C323D-7735-438A-AF98-08D07F113A33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790D0-FD3D-4A10-B38D-AC5A34ECD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2CF8D-235B-4F84-8EE2-1DF507BCC8C6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DF2EE-50A3-41D3-A75A-52410106F4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70A2A-35ED-4AFE-81AA-FAA27A1BFC16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B7936-5C2A-460B-A21B-8DC5E5EA01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69679-6DDA-4624-8339-24A64C42147E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38A5D-94C5-4C43-887A-A26FBC3BF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9EEA3-AAAD-4FAD-B86C-5D2A88F81968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620E8-A989-4020-BD7E-782E2B54D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C95C8-0F02-4EBA-AA86-8D3DCA0696B1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F96A35-2390-4E57-ADA4-3A0EE8C96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FB7C4-C659-44D8-AEC4-0DD57BE51318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9C8E1-7934-4817-98DC-FF5BF7F17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3DB260C0-1A93-4F20-BD55-D01892ED4661}" type="datetimeFigureOut">
              <a:rPr lang="ru-RU"/>
              <a:pPr>
                <a:defRPr/>
              </a:pPr>
              <a:t>18.01.2014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A8B8C68-5066-42D7-A01A-1AA9ACD10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1" r:id="rId1"/>
    <p:sldLayoutId id="2147483765" r:id="rId2"/>
    <p:sldLayoutId id="2147483772" r:id="rId3"/>
    <p:sldLayoutId id="2147483766" r:id="rId4"/>
    <p:sldLayoutId id="2147483773" r:id="rId5"/>
    <p:sldLayoutId id="2147483767" r:id="rId6"/>
    <p:sldLayoutId id="2147483768" r:id="rId7"/>
    <p:sldLayoutId id="2147483774" r:id="rId8"/>
    <p:sldLayoutId id="2147483775" r:id="rId9"/>
    <p:sldLayoutId id="2147483769" r:id="rId10"/>
    <p:sldLayoutId id="21474837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9"/>
            <a:ext cx="74168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0000"/>
                </a:solidFill>
              </a:rPr>
              <a:t>Владимир </a:t>
            </a:r>
            <a:r>
              <a:rPr lang="en-US" sz="5400" b="1" dirty="0" smtClean="0">
                <a:solidFill>
                  <a:srgbClr val="FF0000"/>
                </a:solidFill>
              </a:rPr>
              <a:t>II</a:t>
            </a:r>
            <a:r>
              <a:rPr lang="ru-RU" sz="5400" b="1" dirty="0" smtClean="0">
                <a:solidFill>
                  <a:srgbClr val="FF0000"/>
                </a:solidFill>
              </a:rPr>
              <a:t> Мономах </a:t>
            </a:r>
            <a:endParaRPr lang="ru-RU" sz="54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/>
            </a:r>
            <a:br>
              <a:rPr lang="en-US" sz="5400" b="1" dirty="0" smtClean="0">
                <a:solidFill>
                  <a:srgbClr val="FF0000"/>
                </a:solidFill>
              </a:rPr>
            </a:br>
            <a:r>
              <a:rPr lang="en-US" sz="5400" b="1" dirty="0" smtClean="0">
                <a:solidFill>
                  <a:srgbClr val="FF0000"/>
                </a:solidFill>
              </a:rPr>
              <a:t>(</a:t>
            </a:r>
            <a:r>
              <a:rPr lang="ru-RU" sz="5400" b="1" dirty="0" smtClean="0">
                <a:solidFill>
                  <a:srgbClr val="FF0000"/>
                </a:solidFill>
              </a:rPr>
              <a:t>1053 – 1125</a:t>
            </a:r>
            <a:r>
              <a:rPr lang="en-US" sz="5400" b="1" dirty="0" smtClean="0">
                <a:solidFill>
                  <a:srgbClr val="FF0000"/>
                </a:solidFill>
              </a:rPr>
              <a:t>)</a:t>
            </a:r>
            <a:endParaRPr lang="ru-RU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63272" cy="1872208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Загадка прозвища «Мономах»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7467600" cy="3561259"/>
          </a:xfrm>
        </p:spPr>
        <p:txBody>
          <a:bodyPr>
            <a:normAutofit fontScale="92500"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    Родился Владимир ( в крещении Василий) Мономах 26 мая 1053 года. Отцом его был </a:t>
            </a:r>
            <a:r>
              <a:rPr lang="ru-RU" dirty="0" smtClean="0">
                <a:solidFill>
                  <a:srgbClr val="FFC000"/>
                </a:solidFill>
              </a:rPr>
              <a:t>Всеволод Ярославич</a:t>
            </a:r>
            <a:r>
              <a:rPr lang="ru-RU" dirty="0" smtClean="0"/>
              <a:t>,   великий князь Киевский. По матери же (</a:t>
            </a:r>
            <a:r>
              <a:rPr lang="ru-RU" dirty="0" smtClean="0">
                <a:solidFill>
                  <a:srgbClr val="FFC000"/>
                </a:solidFill>
              </a:rPr>
              <a:t>царевне Анне</a:t>
            </a:r>
            <a:r>
              <a:rPr lang="ru-RU" dirty="0" smtClean="0"/>
              <a:t>) Владимир приходился внуком правящему тогда византийскому императору </a:t>
            </a:r>
            <a:r>
              <a:rPr lang="ru-RU" dirty="0" smtClean="0">
                <a:solidFill>
                  <a:srgbClr val="FFC000"/>
                </a:solidFill>
              </a:rPr>
              <a:t>Константину IX Мономаху</a:t>
            </a:r>
            <a:r>
              <a:rPr lang="ru-RU" dirty="0" smtClean="0"/>
              <a:t>. Родовое имя последнего и перешло к русскому князю.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716016" cy="6126163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    С 13-ти лет он вместе с отцом стал принимать участие в княжеских трудах — ратных походах и охотах.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dirty="0" smtClean="0"/>
              <a:t> Около 1067 года   Владимир Мономах стал ростовским князем. Затем управлял Смоленском, позже – Черниговом.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836712"/>
            <a:ext cx="2529585" cy="32121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0"/>
            <a:ext cx="7560840" cy="6126163"/>
          </a:xfrm>
        </p:spPr>
        <p:txBody>
          <a:bodyPr rtlCol="0"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dirty="0" smtClean="0"/>
              <a:t>       В 1103, 1107, 1111 годах Владимир Мономах организует большие совместные походы в Степь, в которых принимают участие сильнейшие русские князья того времени.  Русь была освобождена.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24744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C000"/>
                </a:solidFill>
              </a:rPr>
              <a:t>Киевское княжение </a:t>
            </a:r>
            <a:r>
              <a:rPr lang="ru-RU" sz="3200" dirty="0" smtClean="0">
                <a:solidFill>
                  <a:srgbClr val="FFC000"/>
                </a:solidFill>
              </a:rPr>
              <a:t>(1113 – 1125)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3929063" cy="5257800"/>
          </a:xfrm>
        </p:spPr>
        <p:txBody>
          <a:bodyPr rtlCol="0">
            <a:normAutofit fontScale="77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     </a:t>
            </a:r>
            <a:r>
              <a:rPr lang="ru-RU" sz="3600" dirty="0" smtClean="0"/>
              <a:t>После смерти киевского князя Святополка Владимир Мономах подавил киевское восстание и возглавил правление страной. </a:t>
            </a:r>
          </a:p>
          <a:p>
            <a:pPr marL="420624" indent="-384048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dirty="0" smtClean="0"/>
              <a:t>         Период его правления был в целом благоприятным для Руси. </a:t>
            </a:r>
            <a:endParaRPr lang="ru-RU" dirty="0" smtClean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556792"/>
            <a:ext cx="2581176" cy="3215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126163"/>
          </a:xfrm>
        </p:spPr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Князь Владимир Всеволодович Мономах принадлежит к числу наиболее значительных фигур русского Средневековья.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400" dirty="0" smtClean="0"/>
          </a:p>
          <a:p>
            <a:pPr marL="420624" indent="-384048" eaLnBrk="1" fontAlgn="auto" hangingPunct="1">
              <a:spcAft>
                <a:spcPts val="0"/>
              </a:spcAft>
              <a:buNone/>
              <a:defRPr/>
            </a:pPr>
            <a:r>
              <a:rPr lang="ru-RU" sz="2400" dirty="0" smtClean="0"/>
              <a:t>Его княжением по существу завершается эпоха Киевской Руси и начинается новый этап русской истории, периода феодальной раздробленности.</a:t>
            </a:r>
          </a:p>
          <a:p>
            <a:pPr marL="420624" indent="-384048" eaLnBrk="1" fontAlgn="auto" hangingPunct="1">
              <a:spcAft>
                <a:spcPts val="0"/>
              </a:spcAft>
              <a:buNone/>
              <a:defRPr/>
            </a:pPr>
            <a:endParaRPr lang="ru-RU" sz="2400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Мономах  имел большой жизненный опыт;            это благородный человек, всегда думавший о благе своего государства.</a:t>
            </a:r>
          </a:p>
          <a:p>
            <a:pPr marL="420624" indent="-384048" eaLnBrk="1" fontAlgn="auto" hangingPunct="1">
              <a:spcAft>
                <a:spcPts val="0"/>
              </a:spcAft>
              <a:buNone/>
              <a:defRPr/>
            </a:pPr>
            <a:endParaRPr lang="ru-RU" sz="2400" dirty="0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 smtClean="0"/>
              <a:t> Это князь энергичный, предприимчивый, наделенный военными доблестями, всю жизнь проведший в неустанных трудах и в опасных воинских походах.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240</TotalTime>
  <Words>202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Слайд 1</vt:lpstr>
      <vt:lpstr> Загадка прозвища «Мономах»</vt:lpstr>
      <vt:lpstr>Слайд 3</vt:lpstr>
      <vt:lpstr>Слайд 4</vt:lpstr>
      <vt:lpstr>Киевское княжение (1113 – 1125)</vt:lpstr>
      <vt:lpstr>Слайд 6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литературе</dc:title>
  <dc:creator>www.PHILka.RU</dc:creator>
  <cp:lastModifiedBy>Нина</cp:lastModifiedBy>
  <cp:revision>40</cp:revision>
  <dcterms:created xsi:type="dcterms:W3CDTF">2010-11-06T11:23:19Z</dcterms:created>
  <dcterms:modified xsi:type="dcterms:W3CDTF">2014-01-18T08:01:20Z</dcterms:modified>
</cp:coreProperties>
</file>