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8" r:id="rId3"/>
    <p:sldId id="257" r:id="rId4"/>
    <p:sldId id="258" r:id="rId5"/>
    <p:sldId id="259" r:id="rId6"/>
    <p:sldId id="298" r:id="rId7"/>
    <p:sldId id="260" r:id="rId8"/>
    <p:sldId id="300" r:id="rId9"/>
    <p:sldId id="303" r:id="rId10"/>
    <p:sldId id="301" r:id="rId11"/>
    <p:sldId id="304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20" r:id="rId21"/>
    <p:sldId id="302" r:id="rId22"/>
    <p:sldId id="305" r:id="rId23"/>
    <p:sldId id="314" r:id="rId24"/>
    <p:sldId id="315" r:id="rId25"/>
    <p:sldId id="316" r:id="rId26"/>
    <p:sldId id="317" r:id="rId27"/>
    <p:sldId id="318" r:id="rId28"/>
    <p:sldId id="319" r:id="rId29"/>
    <p:sldId id="321" r:id="rId30"/>
    <p:sldId id="261" r:id="rId31"/>
    <p:sldId id="322" r:id="rId32"/>
    <p:sldId id="323" r:id="rId33"/>
    <p:sldId id="324" r:id="rId34"/>
    <p:sldId id="325" r:id="rId35"/>
    <p:sldId id="326" r:id="rId36"/>
    <p:sldId id="32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766C3D-F02B-4609-AE76-D0C946E6D098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F76F8D-9F06-4914-8DC1-8822D42C759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zateevo.ru/userfiles/image/Mesta/Moscow_Djinni/mosc01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Феодальная раздробленность Руси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79715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Преподаватель  МБОУ «СОШ с. Нижняя Русь» </a:t>
            </a:r>
            <a:r>
              <a:rPr lang="ru-RU" sz="2400" dirty="0" err="1" smtClean="0">
                <a:solidFill>
                  <a:srgbClr val="7030A0"/>
                </a:solidFill>
              </a:rPr>
              <a:t>Кукморского</a:t>
            </a:r>
            <a:r>
              <a:rPr lang="ru-RU" sz="2400" dirty="0" smtClean="0">
                <a:solidFill>
                  <a:srgbClr val="7030A0"/>
                </a:solidFill>
              </a:rPr>
              <a:t> муниципального района Андреева </a:t>
            </a:r>
            <a:r>
              <a:rPr lang="ru-RU" sz="2400" dirty="0" err="1" smtClean="0">
                <a:solidFill>
                  <a:srgbClr val="7030A0"/>
                </a:solidFill>
              </a:rPr>
              <a:t>Гульнур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Зиннуровна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10779" y="3244334"/>
            <a:ext cx="1966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как </a:t>
            </a:r>
            <a:r>
              <a:rPr lang="ru-RU" dirty="0" smtClean="0"/>
              <a:t>закономерно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971550" y="-25400"/>
            <a:ext cx="81724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Arial" charset="0"/>
              </a:rPr>
              <a:t>ПРИРОДНЫЕ УСЛОВИЯ</a:t>
            </a:r>
            <a:r>
              <a:rPr lang="ru-RU" sz="4000" b="1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Arial" charset="0"/>
              </a:rPr>
              <a:t>Владимиро – Суздальское княжество</a:t>
            </a:r>
          </a:p>
        </p:txBody>
      </p:sp>
      <p:pic>
        <p:nvPicPr>
          <p:cNvPr id="76810" name="Picture 10" descr="m03018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36838"/>
            <a:ext cx="4319588" cy="3224212"/>
          </a:xfrm>
          <a:prstGeom prst="rect">
            <a:avLst/>
          </a:prstGeom>
          <a:noFill/>
        </p:spPr>
      </p:pic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179388" y="1497013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/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4500563" y="2205038"/>
            <a:ext cx="46434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Обширные </a:t>
            </a:r>
            <a:r>
              <a:rPr lang="ru-RU" sz="3200" dirty="0"/>
              <a:t>леса, богатые заливные луга, плодородные почвы, ополья, бесчисленные озера и реки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3563938" y="1474788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chemeClr val="folHlink"/>
              </a:solidFill>
            </a:endParaRP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6588125" y="1700213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5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600" dirty="0">
                <a:solidFill>
                  <a:srgbClr val="7030A0"/>
                </a:solidFill>
                <a:effectLst/>
              </a:rPr>
              <a:t>Владимиро-Суздальское княжество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dirty="0">
                <a:solidFill>
                  <a:srgbClr val="CC0099"/>
                </a:solidFill>
                <a:effectLst/>
              </a:rPr>
              <a:t>  </a:t>
            </a:r>
            <a:r>
              <a:rPr lang="ru-RU" sz="3200" dirty="0">
                <a:effectLst/>
              </a:rPr>
              <a:t>Развито  рыболовство, скотоводство, лесной промысел, земледелие. Выращивали: пшеницу, ячмень, рожь, овес, просо</a:t>
            </a:r>
            <a:r>
              <a:rPr lang="en-US" sz="3200" dirty="0">
                <a:effectLst/>
              </a:rPr>
              <a:t> </a:t>
            </a:r>
            <a:r>
              <a:rPr lang="ru-RU" sz="3200" dirty="0">
                <a:effectLst/>
              </a:rPr>
              <a:t>. Особенно развита была торговля</a:t>
            </a:r>
          </a:p>
          <a:p>
            <a:endParaRPr lang="ru-RU" sz="4000" dirty="0">
              <a:solidFill>
                <a:srgbClr val="FFCC00"/>
              </a:solidFill>
            </a:endParaRP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effectLst/>
              </a:rPr>
              <a:t>ОСОБЕННОСТИ ХОЗЯЙСТВА</a:t>
            </a:r>
          </a:p>
        </p:txBody>
      </p:sp>
    </p:spTree>
    <p:extLst>
      <p:ext uri="{BB962C8B-B14F-4D97-AF65-F5344CB8AC3E}">
        <p14:creationId xmlns:p14="http://schemas.microsoft.com/office/powerpoint/2010/main" val="11129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008000"/>
                </a:solidFill>
                <a:effectLst/>
              </a:rPr>
              <a:t>  </a:t>
            </a:r>
            <a:r>
              <a:rPr lang="ru-RU" sz="4400" dirty="0">
                <a:effectLst/>
              </a:rPr>
              <a:t>Власть была сосредоточена в руках </a:t>
            </a:r>
            <a:r>
              <a:rPr lang="ru-RU" sz="4400" u="sng" dirty="0">
                <a:effectLst/>
              </a:rPr>
              <a:t>правящих князей</a:t>
            </a:r>
            <a:r>
              <a:rPr lang="ru-RU" sz="4400" dirty="0">
                <a:effectLst/>
              </a:rPr>
              <a:t>. Им удалось возвыситься над боярами и над вечем. Князья стремились к единодержавию.</a:t>
            </a:r>
          </a:p>
          <a:p>
            <a:endParaRPr lang="ru-RU" sz="4400" dirty="0">
              <a:solidFill>
                <a:srgbClr val="FFCC00"/>
              </a:solidFill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pPr algn="ctr"/>
            <a:r>
              <a:rPr lang="ru-RU" sz="4000" b="0" dirty="0">
                <a:solidFill>
                  <a:srgbClr val="FF0000"/>
                </a:solidFill>
                <a:effectLst/>
              </a:rPr>
              <a:t>ОСОБЕННОСТИ УПРАВЛЕНИЯ Владимиро – Суздальского княжества</a:t>
            </a:r>
          </a:p>
        </p:txBody>
      </p:sp>
    </p:spTree>
    <p:extLst>
      <p:ext uri="{BB962C8B-B14F-4D97-AF65-F5344CB8AC3E}">
        <p14:creationId xmlns:p14="http://schemas.microsoft.com/office/powerpoint/2010/main" val="143355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4787900" y="1981200"/>
            <a:ext cx="4356100" cy="45434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>
                <a:solidFill>
                  <a:schemeClr val="folHlink"/>
                </a:solidFill>
              </a:rPr>
              <a:t>  </a:t>
            </a:r>
            <a:r>
              <a:rPr lang="ru-RU" dirty="0" smtClean="0">
                <a:solidFill>
                  <a:schemeClr val="folHlink"/>
                </a:solidFill>
              </a:rPr>
              <a:t>  </a:t>
            </a:r>
            <a:r>
              <a:rPr lang="ru-RU" sz="4000" dirty="0"/>
              <a:t>Юрий Долгорукий</a:t>
            </a:r>
          </a:p>
          <a:p>
            <a:pPr algn="ctr">
              <a:buFont typeface="Wingdings" pitchFamily="2" charset="2"/>
              <a:buNone/>
            </a:pPr>
            <a:r>
              <a:rPr lang="ru-RU" sz="4000" dirty="0"/>
              <a:t>(сын </a:t>
            </a:r>
          </a:p>
          <a:p>
            <a:pPr algn="ctr">
              <a:buFont typeface="Wingdings" pitchFamily="2" charset="2"/>
              <a:buNone/>
            </a:pPr>
            <a:r>
              <a:rPr lang="ru-RU" sz="4000" dirty="0"/>
              <a:t>Владимира Мономаха)</a:t>
            </a:r>
          </a:p>
          <a:p>
            <a:pPr algn="ctr">
              <a:buFont typeface="Wingdings" pitchFamily="2" charset="2"/>
              <a:buNone/>
            </a:pPr>
            <a:endParaRPr lang="ru-RU" sz="4000" dirty="0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</a:rPr>
              <a:t>Первые Владимиро - Суздальские князья</a:t>
            </a:r>
          </a:p>
        </p:txBody>
      </p:sp>
      <p:pic>
        <p:nvPicPr>
          <p:cNvPr id="294916" name="Picture 4" descr="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844675"/>
            <a:ext cx="3429000" cy="4797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82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4787900" y="1981200"/>
            <a:ext cx="43561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>
                <a:solidFill>
                  <a:schemeClr val="folHlink"/>
                </a:solidFill>
              </a:rPr>
              <a:t>  </a:t>
            </a:r>
            <a:r>
              <a:rPr lang="ru-RU" sz="4400" dirty="0"/>
              <a:t>Строил новые города (считается основателем Москвы – </a:t>
            </a:r>
            <a:r>
              <a:rPr lang="ru-RU" sz="4400" dirty="0">
                <a:solidFill>
                  <a:srgbClr val="FF0000"/>
                </a:solidFill>
              </a:rPr>
              <a:t>1147</a:t>
            </a:r>
            <a:r>
              <a:rPr lang="ru-RU" sz="4400" dirty="0"/>
              <a:t> год)</a:t>
            </a:r>
          </a:p>
          <a:p>
            <a:pPr>
              <a:buFont typeface="Wingdings" pitchFamily="2" charset="2"/>
              <a:buNone/>
            </a:pPr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91513" cy="671513"/>
          </a:xfrm>
        </p:spPr>
        <p:txBody>
          <a:bodyPr/>
          <a:lstStyle/>
          <a:p>
            <a:pPr marL="838200" indent="-838200" algn="ctr"/>
            <a:r>
              <a:rPr lang="ru-RU" sz="3200" dirty="0">
                <a:solidFill>
                  <a:srgbClr val="FF0000"/>
                </a:solidFill>
              </a:rPr>
              <a:t>Первые Владимиро - Суздальские князья</a:t>
            </a:r>
          </a:p>
        </p:txBody>
      </p:sp>
      <p:pic>
        <p:nvPicPr>
          <p:cNvPr id="236549" name="Picture 5" descr="Картинка 24 из 1563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4946650" cy="4046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928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6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5076825" y="1981200"/>
            <a:ext cx="4067175" cy="4687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</a:t>
            </a:r>
            <a:r>
              <a:rPr lang="ru-RU" sz="5400" dirty="0"/>
              <a:t>Перенес столицу княжества во Владимир</a:t>
            </a:r>
          </a:p>
          <a:p>
            <a:endParaRPr lang="ru-RU" sz="5400" dirty="0">
              <a:solidFill>
                <a:srgbClr val="FFCC00"/>
              </a:solidFill>
            </a:endParaRP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</a:rPr>
              <a:t>Первые Владимиро - Суздальские князья</a:t>
            </a:r>
          </a:p>
        </p:txBody>
      </p:sp>
      <p:pic>
        <p:nvPicPr>
          <p:cNvPr id="295940" name="Picture 4" descr="Боголюб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844675"/>
            <a:ext cx="3482975" cy="4719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06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4284663" y="908720"/>
            <a:ext cx="4859337" cy="5184576"/>
          </a:xfrm>
        </p:spPr>
        <p:txBody>
          <a:bodyPr>
            <a:normAutofit/>
          </a:bodyPr>
          <a:lstStyle/>
          <a:p>
            <a:r>
              <a:rPr lang="ru-RU" sz="4000" dirty="0"/>
              <a:t>Стремился подчинить бояр княжеской власти</a:t>
            </a:r>
          </a:p>
          <a:p>
            <a:r>
              <a:rPr lang="ru-RU" sz="4000" dirty="0"/>
              <a:t>Убит в результате боярского заговора</a:t>
            </a:r>
          </a:p>
          <a:p>
            <a:endParaRPr lang="ru-RU" dirty="0">
              <a:solidFill>
                <a:srgbClr val="FFCC00"/>
              </a:solidFill>
            </a:endParaRPr>
          </a:p>
        </p:txBody>
      </p:sp>
      <p:pic>
        <p:nvPicPr>
          <p:cNvPr id="296964" name="Picture 4" descr="A3021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4129088" cy="4537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032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91513" cy="47545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folHlink"/>
                </a:solidFill>
              </a:rPr>
              <a:t>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solidFill>
                  <a:schemeClr val="folHlink"/>
                </a:solidFill>
              </a:rPr>
              <a:t>   </a:t>
            </a:r>
            <a:r>
              <a:rPr lang="ru-RU" sz="4800" dirty="0"/>
              <a:t>Присвоил себе титул великого князя Владимирского</a:t>
            </a:r>
          </a:p>
          <a:p>
            <a:pPr>
              <a:lnSpc>
                <a:spcPct val="90000"/>
              </a:lnSpc>
            </a:pPr>
            <a:endParaRPr lang="ru-RU" sz="7200" dirty="0">
              <a:solidFill>
                <a:srgbClr val="FFCC00"/>
              </a:solidFill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611188" y="260350"/>
            <a:ext cx="79930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Всеволод Большое Гнездо</a:t>
            </a:r>
          </a:p>
        </p:txBody>
      </p:sp>
    </p:spTree>
    <p:extLst>
      <p:ext uri="{BB962C8B-B14F-4D97-AF65-F5344CB8AC3E}">
        <p14:creationId xmlns:p14="http://schemas.microsoft.com/office/powerpoint/2010/main" val="229999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404813"/>
            <a:ext cx="7543800" cy="56911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>
                <a:solidFill>
                  <a:schemeClr val="folHlink"/>
                </a:solidFill>
              </a:rPr>
              <a:t> </a:t>
            </a:r>
            <a:endParaRPr lang="ru-RU" sz="4400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44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 smtClean="0">
                <a:solidFill>
                  <a:schemeClr val="folHlink"/>
                </a:solidFill>
              </a:rPr>
              <a:t> </a:t>
            </a:r>
            <a:r>
              <a:rPr lang="ru-RU" sz="4400" dirty="0"/>
              <a:t>«…ведь ты можешь Волгу разбрызгать веслами, Дон шлемами вычерпать» - сказано о нем в «Слове о полку Игореве».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5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0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8913"/>
            <a:ext cx="7543800" cy="5907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>
                <a:solidFill>
                  <a:schemeClr val="folHlink"/>
                </a:solidFill>
              </a:rPr>
              <a:t>  </a:t>
            </a:r>
            <a:endParaRPr lang="ru-RU" sz="2800" dirty="0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800" dirty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800" dirty="0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4800" dirty="0" smtClean="0"/>
              <a:t>Властно </a:t>
            </a:r>
            <a:r>
              <a:rPr lang="ru-RU" sz="4800" dirty="0"/>
              <a:t>вмешивался в дела соседних княжеств.</a:t>
            </a:r>
          </a:p>
          <a:p>
            <a:pPr>
              <a:buFont typeface="Wingdings" pitchFamily="2" charset="2"/>
              <a:buNone/>
            </a:pPr>
            <a:endParaRPr lang="ru-RU" sz="8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1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Обобщить знания учащихся о феодальной раздробленности на Руси, </a:t>
            </a:r>
            <a:r>
              <a:rPr lang="ru-RU" dirty="0"/>
              <a:t>как закономерном</a:t>
            </a:r>
          </a:p>
          <a:p>
            <a:r>
              <a:rPr lang="ru-RU" dirty="0" smtClean="0"/>
              <a:t> этапе в условиях господства феодального строя.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урока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435975" cy="63373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Владимиро-Суздальском княжестве правления является</a:t>
            </a:r>
            <a:endParaRPr lang="ru-RU" dirty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8000" dirty="0" smtClean="0">
                <a:solidFill>
                  <a:srgbClr val="7030A0"/>
                </a:solidFill>
              </a:rPr>
              <a:t>Монархией</a:t>
            </a:r>
            <a:endParaRPr lang="ru-RU" sz="4800" dirty="0"/>
          </a:p>
          <a:p>
            <a:pPr algn="ctr">
              <a:buFont typeface="Wingdings" pitchFamily="2" charset="2"/>
              <a:buNone/>
            </a:pPr>
            <a:r>
              <a:rPr lang="ru-RU" sz="4800" dirty="0"/>
              <a:t>это государство, в котором </a:t>
            </a:r>
            <a:r>
              <a:rPr lang="ru-RU" sz="4800" dirty="0" smtClean="0"/>
              <a:t>власть передается по наследству.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24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21" name="Picture 5" descr="k01225i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205038"/>
            <a:ext cx="3452812" cy="3843337"/>
          </a:xfrm>
          <a:noFill/>
          <a:ln/>
        </p:spPr>
      </p:pic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-1"/>
            <a:ext cx="8143964" cy="17008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C00"/>
                </a:solidFill>
                <a:effectLst/>
              </a:rPr>
              <a:t/>
            </a:r>
            <a:br>
              <a:rPr lang="ru-RU" dirty="0" smtClean="0">
                <a:solidFill>
                  <a:srgbClr val="FFCC00"/>
                </a:solidFill>
                <a:effectLst/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>
                <a:solidFill>
                  <a:srgbClr val="FFCC00"/>
                </a:solidFill>
                <a:effectLst/>
              </a:rPr>
              <a:t/>
            </a:r>
            <a:br>
              <a:rPr lang="ru-RU" dirty="0">
                <a:solidFill>
                  <a:srgbClr val="FFCC00"/>
                </a:solidFill>
                <a:effectLst/>
              </a:rPr>
            </a:br>
            <a:r>
              <a:rPr lang="ru-RU" dirty="0" smtClean="0">
                <a:solidFill>
                  <a:srgbClr val="FFCC00"/>
                </a:solidFill>
                <a:effectLst/>
              </a:rPr>
              <a:t/>
            </a:r>
            <a:br>
              <a:rPr lang="ru-RU" dirty="0" smtClean="0">
                <a:solidFill>
                  <a:srgbClr val="FFCC00"/>
                </a:solidFill>
                <a:effectLst/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> </a:t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>   </a:t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CC00"/>
                </a:solidFill>
              </a:rPr>
              <a:t/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Природные условия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Новгородская республики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4211638" y="1989138"/>
            <a:ext cx="493236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 dirty="0" smtClean="0"/>
          </a:p>
          <a:p>
            <a:pPr>
              <a:spcBef>
                <a:spcPct val="50000"/>
              </a:spcBef>
            </a:pPr>
            <a:r>
              <a:rPr lang="ru-RU" sz="4000" dirty="0" smtClean="0"/>
              <a:t>Суровый </a:t>
            </a:r>
            <a:r>
              <a:rPr lang="ru-RU" sz="4000" dirty="0"/>
              <a:t>климат, бедные почвы, обилие рек, озер, лесов</a:t>
            </a:r>
          </a:p>
        </p:txBody>
      </p:sp>
    </p:spTree>
    <p:extLst>
      <p:ext uri="{BB962C8B-B14F-4D97-AF65-F5344CB8AC3E}">
        <p14:creationId xmlns:p14="http://schemas.microsoft.com/office/powerpoint/2010/main" val="367504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0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0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0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164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>
                <a:solidFill>
                  <a:srgbClr val="7030A0"/>
                </a:solidFill>
                <a:effectLst/>
              </a:rPr>
              <a:t>Новгородская земля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FF9933"/>
                </a:solidFill>
                <a:effectLst/>
              </a:rPr>
              <a:t>  </a:t>
            </a:r>
            <a:r>
              <a:rPr lang="ru-RU" sz="3600" dirty="0">
                <a:effectLst/>
              </a:rPr>
              <a:t>Развит был лесной и речной промысел, бортничество.  Особенно развита была торговля и ремесло.</a:t>
            </a:r>
            <a:r>
              <a:rPr lang="en-US" sz="3600" dirty="0">
                <a:effectLst/>
              </a:rPr>
              <a:t> </a:t>
            </a:r>
            <a:r>
              <a:rPr lang="ru-RU" sz="3600" dirty="0">
                <a:effectLst/>
              </a:rPr>
              <a:t>Относительно развито было огородничество, садоводство и хлебопашество. Выращивали: рожь, овес, просо.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4800" dirty="0">
              <a:solidFill>
                <a:srgbClr val="FFCC00"/>
              </a:solidFill>
              <a:effectLst/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effectLst/>
              </a:rPr>
              <a:t>ОСОБЕННОСТИ ХОЗЯЙСТВА</a:t>
            </a:r>
          </a:p>
        </p:txBody>
      </p:sp>
    </p:spTree>
    <p:extLst>
      <p:ext uri="{BB962C8B-B14F-4D97-AF65-F5344CB8AC3E}">
        <p14:creationId xmlns:p14="http://schemas.microsoft.com/office/powerpoint/2010/main" val="136650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7993063" cy="46085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z="5400" dirty="0" smtClean="0"/>
          </a:p>
          <a:p>
            <a:pPr>
              <a:lnSpc>
                <a:spcPct val="90000"/>
              </a:lnSpc>
            </a:pPr>
            <a:r>
              <a:rPr lang="ru-RU" sz="4300" dirty="0" smtClean="0"/>
              <a:t>Верховной </a:t>
            </a:r>
            <a:r>
              <a:rPr lang="ru-RU" sz="4300" dirty="0"/>
              <a:t>властью обладало </a:t>
            </a:r>
            <a:r>
              <a:rPr lang="ru-RU" sz="4300" dirty="0">
                <a:solidFill>
                  <a:srgbClr val="FF3300"/>
                </a:solidFill>
              </a:rPr>
              <a:t>вече</a:t>
            </a:r>
            <a:r>
              <a:rPr lang="ru-RU" sz="4300" dirty="0"/>
              <a:t>: решало вопросы войны и мира, избирало высших должностных лиц, приглашало князя</a:t>
            </a:r>
          </a:p>
          <a:p>
            <a:pPr>
              <a:lnSpc>
                <a:spcPct val="90000"/>
              </a:lnSpc>
            </a:pPr>
            <a:endParaRPr lang="ru-RU" sz="54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ru-RU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ru-RU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2204864"/>
          </a:xfrm>
        </p:spPr>
        <p:txBody>
          <a:bodyPr/>
          <a:lstStyle/>
          <a:p>
            <a:pPr algn="ctr"/>
            <a:r>
              <a:rPr lang="ru-RU" sz="4400" b="0" dirty="0">
                <a:solidFill>
                  <a:srgbClr val="FF0000"/>
                </a:solidFill>
                <a:effectLst/>
              </a:rPr>
              <a:t>ОСОБЕННОСТИ УПРАВЛЕНИЯ</a:t>
            </a:r>
            <a:r>
              <a:rPr lang="ru-RU" b="0" dirty="0">
                <a:solidFill>
                  <a:srgbClr val="FFCC00"/>
                </a:solidFill>
                <a:effectLst/>
              </a:rPr>
              <a:t/>
            </a:r>
            <a:br>
              <a:rPr lang="ru-RU" b="0" dirty="0">
                <a:solidFill>
                  <a:srgbClr val="FFCC00"/>
                </a:solidFill>
                <a:effectLst/>
              </a:rPr>
            </a:br>
            <a:r>
              <a:rPr lang="ru-RU" b="0" dirty="0">
                <a:solidFill>
                  <a:srgbClr val="7030A0"/>
                </a:solidFill>
                <a:effectLst/>
              </a:rPr>
              <a:t>Новгородской земли</a:t>
            </a:r>
          </a:p>
        </p:txBody>
      </p:sp>
    </p:spTree>
    <p:extLst>
      <p:ext uri="{BB962C8B-B14F-4D97-AF65-F5344CB8AC3E}">
        <p14:creationId xmlns:p14="http://schemas.microsoft.com/office/powerpoint/2010/main" val="10093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Новгородское вече</a:t>
            </a:r>
          </a:p>
        </p:txBody>
      </p:sp>
      <p:pic>
        <p:nvPicPr>
          <p:cNvPr id="308228" name="Picture 4" descr="Rjabushkin0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812925"/>
            <a:ext cx="7488237" cy="5045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37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16450"/>
          </a:xfrm>
        </p:spPr>
        <p:txBody>
          <a:bodyPr/>
          <a:lstStyle/>
          <a:p>
            <a:r>
              <a:rPr lang="ru-RU" sz="4000" dirty="0"/>
              <a:t>Высшим должностным лицом был </a:t>
            </a:r>
            <a:r>
              <a:rPr lang="ru-RU" sz="4000" dirty="0">
                <a:solidFill>
                  <a:srgbClr val="FF3300"/>
                </a:solidFill>
              </a:rPr>
              <a:t>посадник</a:t>
            </a:r>
            <a:r>
              <a:rPr lang="ru-RU" sz="4000" dirty="0"/>
              <a:t>: ведал землями, вершил суд, наблюдал за деятельностью князя, руководил внешней политикой</a:t>
            </a:r>
          </a:p>
          <a:p>
            <a:pPr>
              <a:buFont typeface="Wingdings" pitchFamily="2" charset="2"/>
              <a:buNone/>
            </a:pPr>
            <a:endParaRPr lang="ru-RU" dirty="0">
              <a:solidFill>
                <a:srgbClr val="FFCC00"/>
              </a:solidFill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>
                <a:solidFill>
                  <a:srgbClr val="FF0000"/>
                </a:solidFill>
                <a:effectLst/>
              </a:rPr>
              <a:t>ОСОБЕННОСТИ УПРАВЛЕНИЯ</a:t>
            </a:r>
            <a:r>
              <a:rPr lang="ru-RU" b="0" dirty="0">
                <a:solidFill>
                  <a:srgbClr val="FF0000"/>
                </a:solidFill>
                <a:effectLst/>
              </a:rPr>
              <a:t/>
            </a:r>
            <a:br>
              <a:rPr lang="ru-RU" b="0" dirty="0">
                <a:solidFill>
                  <a:srgbClr val="FF0000"/>
                </a:solidFill>
                <a:effectLst/>
              </a:rPr>
            </a:br>
            <a:r>
              <a:rPr lang="ru-RU" b="0" dirty="0">
                <a:solidFill>
                  <a:srgbClr val="7030A0"/>
                </a:solidFill>
                <a:effectLst/>
              </a:rPr>
              <a:t>Новгородской земли</a:t>
            </a:r>
          </a:p>
        </p:txBody>
      </p:sp>
    </p:spTree>
    <p:extLst>
      <p:ext uri="{BB962C8B-B14F-4D97-AF65-F5344CB8AC3E}">
        <p14:creationId xmlns:p14="http://schemas.microsoft.com/office/powerpoint/2010/main" val="21271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87888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3300"/>
                </a:solidFill>
              </a:rPr>
              <a:t>Тысяцкий</a:t>
            </a:r>
            <a:r>
              <a:rPr lang="ru-RU" sz="4400" dirty="0">
                <a:solidFill>
                  <a:schemeClr val="folHlink"/>
                </a:solidFill>
              </a:rPr>
              <a:t> </a:t>
            </a:r>
            <a:r>
              <a:rPr lang="ru-RU" sz="4400" dirty="0"/>
              <a:t>– контроль за налоговой системой, возглавлял городское ополчение</a:t>
            </a: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>
                <a:solidFill>
                  <a:srgbClr val="FF0000"/>
                </a:solidFill>
                <a:effectLst/>
              </a:rPr>
              <a:t>ОСОБЕННОСТИ УПРАВЛЕНИЯ</a:t>
            </a:r>
            <a:r>
              <a:rPr lang="ru-RU" b="0" dirty="0">
                <a:solidFill>
                  <a:srgbClr val="FF0000"/>
                </a:solidFill>
                <a:effectLst/>
              </a:rPr>
              <a:t/>
            </a:r>
            <a:br>
              <a:rPr lang="ru-RU" b="0" dirty="0">
                <a:solidFill>
                  <a:srgbClr val="FF0000"/>
                </a:solidFill>
                <a:effectLst/>
              </a:rPr>
            </a:br>
            <a:r>
              <a:rPr lang="ru-RU" b="0" dirty="0">
                <a:solidFill>
                  <a:srgbClr val="7030A0"/>
                </a:solidFill>
                <a:effectLst/>
              </a:rPr>
              <a:t>Новгородской земли</a:t>
            </a:r>
          </a:p>
        </p:txBody>
      </p:sp>
    </p:spTree>
    <p:extLst>
      <p:ext uri="{BB962C8B-B14F-4D97-AF65-F5344CB8AC3E}">
        <p14:creationId xmlns:p14="http://schemas.microsoft.com/office/powerpoint/2010/main" val="40107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897813" cy="4876800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3300"/>
                </a:solidFill>
              </a:rPr>
              <a:t>Архиепископ</a:t>
            </a:r>
            <a:r>
              <a:rPr lang="ru-RU" sz="4400" dirty="0">
                <a:solidFill>
                  <a:schemeClr val="folHlink"/>
                </a:solidFill>
              </a:rPr>
              <a:t> </a:t>
            </a:r>
            <a:r>
              <a:rPr lang="ru-RU" sz="4400" dirty="0"/>
              <a:t>ведал государственными землями, участвовал в руководстве внешней политикой, возглавлял церковный суд</a:t>
            </a: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0" dirty="0">
                <a:solidFill>
                  <a:srgbClr val="FF0000"/>
                </a:solidFill>
                <a:effectLst/>
              </a:rPr>
              <a:t>ОСОБЕННОСТИ УПРАВЛЕНИЯ</a:t>
            </a:r>
            <a:br>
              <a:rPr lang="ru-RU" sz="4900" b="0" dirty="0">
                <a:solidFill>
                  <a:srgbClr val="FF0000"/>
                </a:solidFill>
                <a:effectLst/>
              </a:rPr>
            </a:br>
            <a:r>
              <a:rPr lang="ru-RU" b="0" dirty="0">
                <a:solidFill>
                  <a:srgbClr val="7030A0"/>
                </a:solidFill>
                <a:effectLst/>
              </a:rPr>
              <a:t>Новгородской земли</a:t>
            </a:r>
          </a:p>
        </p:txBody>
      </p:sp>
    </p:spTree>
    <p:extLst>
      <p:ext uri="{BB962C8B-B14F-4D97-AF65-F5344CB8AC3E}">
        <p14:creationId xmlns:p14="http://schemas.microsoft.com/office/powerpoint/2010/main" val="25638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876800"/>
          </a:xfrm>
        </p:spPr>
        <p:txBody>
          <a:bodyPr/>
          <a:lstStyle/>
          <a:p>
            <a:r>
              <a:rPr lang="ru-RU" sz="4000" dirty="0">
                <a:solidFill>
                  <a:srgbClr val="FF3300"/>
                </a:solidFill>
              </a:rPr>
              <a:t>Князь</a:t>
            </a:r>
            <a:r>
              <a:rPr lang="ru-RU" sz="4000" dirty="0">
                <a:solidFill>
                  <a:schemeClr val="folHlink"/>
                </a:solidFill>
              </a:rPr>
              <a:t> </a:t>
            </a:r>
            <a:r>
              <a:rPr lang="ru-RU" sz="4000" dirty="0"/>
              <a:t>приглашался из других земель и выполнял обязанности военачальника, не имел права вмешиваться в дела городского управления, вече заключало с ним договор</a:t>
            </a: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0" dirty="0">
                <a:solidFill>
                  <a:srgbClr val="FF0000"/>
                </a:solidFill>
                <a:effectLst/>
              </a:rPr>
              <a:t>ОСОБЕННОСТИ УПРАВЛЕНИЯ</a:t>
            </a:r>
            <a:r>
              <a:rPr lang="ru-RU" b="0" dirty="0">
                <a:solidFill>
                  <a:srgbClr val="FF0000"/>
                </a:solidFill>
                <a:effectLst/>
              </a:rPr>
              <a:t/>
            </a:r>
            <a:br>
              <a:rPr lang="ru-RU" b="0" dirty="0">
                <a:solidFill>
                  <a:srgbClr val="FF0000"/>
                </a:solidFill>
                <a:effectLst/>
              </a:rPr>
            </a:br>
            <a:r>
              <a:rPr lang="ru-RU" b="0" dirty="0">
                <a:solidFill>
                  <a:srgbClr val="7030A0"/>
                </a:solidFill>
                <a:effectLst/>
              </a:rPr>
              <a:t>Новгородской земли</a:t>
            </a:r>
          </a:p>
        </p:txBody>
      </p:sp>
    </p:spTree>
    <p:extLst>
      <p:ext uri="{BB962C8B-B14F-4D97-AF65-F5344CB8AC3E}">
        <p14:creationId xmlns:p14="http://schemas.microsoft.com/office/powerpoint/2010/main" val="165096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435975" cy="63373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dirty="0">
                <a:solidFill>
                  <a:srgbClr val="FF0000"/>
                </a:solidFill>
              </a:rPr>
              <a:t>Новгородская земля по форме правления является </a:t>
            </a:r>
            <a:endParaRPr lang="ru-RU" dirty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8000" dirty="0">
                <a:solidFill>
                  <a:srgbClr val="7030A0"/>
                </a:solidFill>
              </a:rPr>
              <a:t>Республикой</a:t>
            </a:r>
          </a:p>
          <a:p>
            <a:pPr algn="ctr">
              <a:buFont typeface="Wingdings" pitchFamily="2" charset="2"/>
              <a:buNone/>
            </a:pPr>
            <a:r>
              <a:rPr lang="ru-RU" sz="4400" dirty="0" smtClean="0"/>
              <a:t>это </a:t>
            </a:r>
            <a:r>
              <a:rPr lang="ru-RU" sz="4400" dirty="0"/>
              <a:t>государство, в котором управляют выбранные народом люди</a:t>
            </a:r>
          </a:p>
        </p:txBody>
      </p:sp>
    </p:spTree>
    <p:extLst>
      <p:ext uri="{BB962C8B-B14F-4D97-AF65-F5344CB8AC3E}">
        <p14:creationId xmlns:p14="http://schemas.microsoft.com/office/powerpoint/2010/main" val="326061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604250" cy="4687888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Способствовать усвоению учащимися связи между ростом крупного землевладения и присвоением князьями функций государственной власти, а также между натуральным хозяйством и самостоятельностью княжеств.</a:t>
            </a:r>
          </a:p>
          <a:p>
            <a:r>
              <a:rPr lang="ru-RU" sz="2800" dirty="0" smtClean="0"/>
              <a:t>Развивать умения и навыки учащихся: делать выводы, видать причинно- следственные связи, находить ошибки, развивать навыки коллективной работы</a:t>
            </a:r>
            <a:endParaRPr lang="ru-RU" sz="2800" dirty="0"/>
          </a:p>
          <a:p>
            <a:r>
              <a:rPr lang="ru-RU" sz="2800" dirty="0" smtClean="0"/>
              <a:t>Воспитывать у учащихся взаимопонимание, взаимодействие, индивидуальной ответственности и </a:t>
            </a:r>
            <a:r>
              <a:rPr lang="ru-RU" sz="2800" smtClean="0"/>
              <a:t>равноправного участия</a:t>
            </a:r>
            <a:endParaRPr lang="ru-RU" sz="2800" dirty="0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Задачи урока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8532812" cy="46085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хозяйство приводило к появлению крупных землевладельцев. Они жили за счет своего хозяйства, могли поддержать своего князя.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Развивались новые города как политические, культурные и хозяйственные центры.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Свой князь больше заботился о развитии этих земель, чем далекий киевский князь.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Власть киевского князя ослабла.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Упадок торгового пути «из варяг в греки» из-за набегов половцев и перемещения торговых путей между Европой и Византией в Средиземное море.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Натуральный характер хозяйства.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Междуусобные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войны.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каждом государстве свое управление ( вече, народное ополчение)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Городское население стремилось иметь не киевского наместника, а своего князя, отстаивающего их интересы.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539875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Причины раздробленности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(</a:t>
            </a:r>
            <a:r>
              <a:rPr lang="ru-RU" sz="4000" dirty="0" smtClean="0">
                <a:solidFill>
                  <a:srgbClr val="FF0000"/>
                </a:solidFill>
              </a:rPr>
              <a:t>экономические и политические)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Отдельным княжеством легче и удобно управлять</a:t>
            </a:r>
          </a:p>
          <a:p>
            <a:r>
              <a:rPr lang="ru-RU" dirty="0" smtClean="0"/>
              <a:t>Имеет место экономический и культурный подъем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Положительные черты феодальной раздробленности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Ослаблялась обороноспособность</a:t>
            </a:r>
          </a:p>
          <a:p>
            <a:pPr algn="ctr"/>
            <a:r>
              <a:rPr lang="ru-RU" dirty="0" smtClean="0"/>
              <a:t>Продолжались усобицы и раздоры</a:t>
            </a:r>
          </a:p>
          <a:p>
            <a:pPr algn="ctr"/>
            <a:r>
              <a:rPr lang="ru-RU" dirty="0" smtClean="0"/>
              <a:t>Дробились княжества между наследниками</a:t>
            </a:r>
          </a:p>
          <a:p>
            <a:pPr algn="ctr"/>
            <a:r>
              <a:rPr lang="ru-RU" dirty="0" smtClean="0"/>
              <a:t>Имеют место конфликты между князьями и местным боярством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Отрицательные черты феодальной раздробленности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середине 12 века на Руси было 15 крупных княжеств. В начале 13 века- 50 княжеств. В 14 веке- 250 княжеств.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минус феодальной раздробленности проявился в этом процессе?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Совместима ли феодальная раздробленность с культурным подъемом?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Задача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29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Переход к раздробленности- период расцвета средневекового общества, его экономики, политических форм и культуры, наглядно проявившийся в многообразии типов этого развития. Государственное единство не было окончательно утрачено:</a:t>
            </a:r>
          </a:p>
          <a:p>
            <a:pPr marL="514350" indent="-514350">
              <a:buAutoNum type="arabicPeriod"/>
            </a:pPr>
            <a:r>
              <a:rPr lang="ru-RU" dirty="0" smtClean="0"/>
              <a:t>Русские княжества были связаны сложной системой вассальных отношений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Признавали великого князя Киевского главой этой системы.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Вывод урока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мере упадка хозяйства вчерашние княжеские смерды все чаще стали оставаться в своих владениях и заниматься там хозяйственными делами. При тесных экономических связях и господстве рыночного хозяйства управлять большой страной стало сложно. Крупные города, разоряясь, стремились обособиться, от власти великого князя. Это укрепляло Русь в военном отношении, но княжеством меньших размеров труднее управлять, следить там за порядком и т.д.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Текст с ошибками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6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статью.</a:t>
            </a:r>
          </a:p>
          <a:p>
            <a:r>
              <a:rPr lang="ru-RU" dirty="0" smtClean="0"/>
              <a:t>Составить кроссворд по теме «</a:t>
            </a:r>
            <a:r>
              <a:rPr lang="ru-RU" smtClean="0"/>
              <a:t>Феодальная раздробленность»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dirty="0">
                <a:solidFill>
                  <a:srgbClr val="FFCC00"/>
                </a:solidFill>
              </a:rPr>
              <a:t> </a:t>
            </a:r>
            <a:r>
              <a:rPr lang="ru-RU" sz="4000" dirty="0"/>
              <a:t>Начало раздробленности – 30-е годы </a:t>
            </a:r>
            <a:r>
              <a:rPr lang="en-US" sz="4000" dirty="0"/>
              <a:t>XII</a:t>
            </a:r>
            <a:r>
              <a:rPr lang="ru-RU" sz="4000" dirty="0"/>
              <a:t> века (1132 г.)</a:t>
            </a:r>
          </a:p>
          <a:p>
            <a:pPr algn="ctr">
              <a:buFont typeface="Wingdings" pitchFamily="2" charset="2"/>
              <a:buNone/>
            </a:pPr>
            <a:endParaRPr lang="ru-RU" sz="6600" dirty="0">
              <a:solidFill>
                <a:srgbClr val="FFCC00"/>
              </a:solidFill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>
                <a:solidFill>
                  <a:srgbClr val="FF0000"/>
                </a:solidFill>
              </a:rPr>
              <a:t>Хронология периода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800" dirty="0"/>
              <a:t>Окончание – </a:t>
            </a:r>
            <a:r>
              <a:rPr lang="en-US" sz="4800" dirty="0"/>
              <a:t>XIV</a:t>
            </a:r>
            <a:r>
              <a:rPr lang="ru-RU" sz="4800" dirty="0"/>
              <a:t> век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>
                <a:solidFill>
                  <a:srgbClr val="FF0000"/>
                </a:solidFill>
              </a:rPr>
              <a:t>Хронология периода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Начало феодальной раздробленности</a:t>
            </a:r>
          </a:p>
          <a:p>
            <a:r>
              <a:rPr lang="ru-RU" sz="2800" dirty="0" smtClean="0"/>
              <a:t>Причины феодальной раздробленности</a:t>
            </a:r>
          </a:p>
          <a:p>
            <a:r>
              <a:rPr lang="ru-RU" sz="2800" dirty="0" smtClean="0"/>
              <a:t>Содержание процесса</a:t>
            </a:r>
          </a:p>
          <a:p>
            <a:r>
              <a:rPr lang="ru-RU" sz="2800" dirty="0" smtClean="0"/>
              <a:t>Последствия феодальной раздробленности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статьи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4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4364038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24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0550" y="765175"/>
            <a:ext cx="4743450" cy="55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79388" y="201613"/>
            <a:ext cx="878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/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250825" y="128588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Русь в </a:t>
            </a:r>
            <a:r>
              <a:rPr lang="en-US" sz="2400" dirty="0">
                <a:solidFill>
                  <a:srgbClr val="FF0000"/>
                </a:solidFill>
              </a:rPr>
              <a:t>IX</a:t>
            </a:r>
            <a:r>
              <a:rPr lang="ru-RU" sz="2400" dirty="0">
                <a:solidFill>
                  <a:srgbClr val="FF0000"/>
                </a:solidFill>
              </a:rPr>
              <a:t> - начале</a:t>
            </a:r>
            <a:r>
              <a:rPr lang="en-US" sz="2400" dirty="0">
                <a:solidFill>
                  <a:srgbClr val="FF0000"/>
                </a:solidFill>
              </a:rPr>
              <a:t> XII</a:t>
            </a:r>
            <a:r>
              <a:rPr lang="ru-RU" sz="2400" dirty="0">
                <a:solidFill>
                  <a:srgbClr val="FF0000"/>
                </a:solidFill>
              </a:rPr>
              <a:t>в.               Русь в начале </a:t>
            </a:r>
            <a:r>
              <a:rPr lang="en-US" sz="2400" dirty="0">
                <a:solidFill>
                  <a:srgbClr val="FF0000"/>
                </a:solidFill>
              </a:rPr>
              <a:t>XII</a:t>
            </a:r>
            <a:r>
              <a:rPr lang="ru-RU" sz="2400" dirty="0">
                <a:solidFill>
                  <a:srgbClr val="FF0000"/>
                </a:solidFill>
              </a:rPr>
              <a:t> - </a:t>
            </a:r>
            <a:r>
              <a:rPr lang="en-US" sz="2400" dirty="0">
                <a:solidFill>
                  <a:srgbClr val="FF0000"/>
                </a:solidFill>
              </a:rPr>
              <a:t> XIII</a:t>
            </a:r>
            <a:r>
              <a:rPr lang="ru-RU" sz="2400" dirty="0">
                <a:solidFill>
                  <a:srgbClr val="FF0000"/>
                </a:solidFill>
              </a:rPr>
              <a:t>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81200" y="-80963"/>
            <a:ext cx="5375275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5400" b="1">
                <a:solidFill>
                  <a:srgbClr val="FF0000"/>
                </a:solidFill>
                <a:latin typeface="Arial" charset="0"/>
              </a:rPr>
              <a:t>ГОСУДАРСТВА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79388" y="5661025"/>
            <a:ext cx="2089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3600">
              <a:solidFill>
                <a:srgbClr val="FFCC00"/>
              </a:solidFill>
              <a:latin typeface="Arial" charset="0"/>
            </a:endParaRPr>
          </a:p>
          <a:p>
            <a:pPr eaLnBrk="0" hangingPunct="0"/>
            <a:endParaRPr lang="ru-RU" sz="36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643438" y="7651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659563" y="765175"/>
            <a:ext cx="1655762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971550" y="765175"/>
            <a:ext cx="18002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11188" y="4581525"/>
            <a:ext cx="503237" cy="1081088"/>
          </a:xfrm>
          <a:prstGeom prst="downArrow">
            <a:avLst>
              <a:gd name="adj1" fmla="val 50000"/>
              <a:gd name="adj2" fmla="val 53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4427538" y="4724400"/>
            <a:ext cx="503237" cy="1081088"/>
          </a:xfrm>
          <a:prstGeom prst="downArrow">
            <a:avLst>
              <a:gd name="adj1" fmla="val 50000"/>
              <a:gd name="adj2" fmla="val 53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7667625" y="4724400"/>
            <a:ext cx="433388" cy="1081088"/>
          </a:xfrm>
          <a:prstGeom prst="downArrow">
            <a:avLst>
              <a:gd name="adj1" fmla="val 50185"/>
              <a:gd name="adj2" fmla="val 622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0" y="1844675"/>
            <a:ext cx="24844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Владимиро -</a:t>
            </a:r>
          </a:p>
          <a:p>
            <a:pPr>
              <a:spcBef>
                <a:spcPct val="50000"/>
              </a:spcBef>
            </a:pPr>
            <a:r>
              <a:rPr lang="ru-RU" sz="2800" dirty="0"/>
              <a:t>Суздальское</a:t>
            </a:r>
          </a:p>
          <a:p>
            <a:pPr>
              <a:spcBef>
                <a:spcPct val="50000"/>
              </a:spcBef>
            </a:pPr>
            <a:r>
              <a:rPr lang="ru-RU" sz="2800" dirty="0"/>
              <a:t>княжество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3563938" y="1136650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/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059113" y="1844675"/>
            <a:ext cx="25923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/>
              <a:t>Галицко – </a:t>
            </a:r>
          </a:p>
          <a:p>
            <a:r>
              <a:rPr lang="ru-RU" sz="3200" dirty="0"/>
              <a:t>Волынское </a:t>
            </a:r>
          </a:p>
          <a:p>
            <a:r>
              <a:rPr lang="ru-RU" sz="3200" dirty="0"/>
              <a:t>княжество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6156325" y="1916113"/>
            <a:ext cx="26638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Новгородская</a:t>
            </a:r>
          </a:p>
          <a:p>
            <a:pPr>
              <a:spcBef>
                <a:spcPct val="50000"/>
              </a:spcBef>
            </a:pPr>
            <a:r>
              <a:rPr lang="ru-RU" sz="2800" dirty="0"/>
              <a:t>земля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179388" y="5676900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79388" y="5745163"/>
            <a:ext cx="2089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Северо -</a:t>
            </a:r>
          </a:p>
          <a:p>
            <a:r>
              <a:rPr lang="ru-RU" sz="2400" dirty="0"/>
              <a:t>Восток Руси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3975100" y="5889625"/>
            <a:ext cx="18835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/>
              <a:t>Юго – запад</a:t>
            </a:r>
          </a:p>
          <a:p>
            <a:r>
              <a:rPr lang="ru-RU" sz="2400" dirty="0"/>
              <a:t>Руси 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6964363" y="6226175"/>
            <a:ext cx="1639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6948488" y="6035675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/>
              <a:t>Север Руси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28567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8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8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8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8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8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8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8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2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283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Географическое положение</a:t>
            </a:r>
          </a:p>
          <a:p>
            <a:r>
              <a:rPr lang="ru-RU" dirty="0" smtClean="0"/>
              <a:t>Хозяйство</a:t>
            </a:r>
          </a:p>
          <a:p>
            <a:r>
              <a:rPr lang="ru-RU" dirty="0" smtClean="0"/>
              <a:t>Система управления</a:t>
            </a:r>
          </a:p>
          <a:p>
            <a:r>
              <a:rPr lang="ru-RU" dirty="0" smtClean="0"/>
              <a:t>Культура</a:t>
            </a:r>
          </a:p>
          <a:p>
            <a:r>
              <a:rPr lang="ru-RU" dirty="0" smtClean="0"/>
              <a:t>«Как вы думаете, почему не одобряли Андрея </a:t>
            </a:r>
            <a:r>
              <a:rPr lang="ru-RU" dirty="0" err="1" smtClean="0"/>
              <a:t>Боголюбского</a:t>
            </a:r>
            <a:r>
              <a:rPr lang="ru-RU" dirty="0" smtClean="0"/>
              <a:t>?»</a:t>
            </a:r>
          </a:p>
          <a:p>
            <a:r>
              <a:rPr lang="ru-RU" dirty="0" smtClean="0"/>
              <a:t>Как вы думаете, доверили бы новгородцы представлять свой город князю?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План рассказа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9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537</TotalTime>
  <Words>881</Words>
  <Application>Microsoft Office PowerPoint</Application>
  <PresentationFormat>Экран (4:3)</PresentationFormat>
  <Paragraphs>130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Волна</vt:lpstr>
      <vt:lpstr>Феодальная раздробленность Руси</vt:lpstr>
      <vt:lpstr>Цель урока</vt:lpstr>
      <vt:lpstr>Задачи урока</vt:lpstr>
      <vt:lpstr>Хронология периода</vt:lpstr>
      <vt:lpstr>Хронология периода</vt:lpstr>
      <vt:lpstr>План статьи</vt:lpstr>
      <vt:lpstr>Презентация PowerPoint</vt:lpstr>
      <vt:lpstr>Презентация PowerPoint</vt:lpstr>
      <vt:lpstr>План рассказа</vt:lpstr>
      <vt:lpstr>Презентация PowerPoint</vt:lpstr>
      <vt:lpstr>ОСОБЕННОСТИ ХОЗЯЙСТВА</vt:lpstr>
      <vt:lpstr>ОСОБЕННОСТИ УПРАВЛЕНИЯ Владимиро – Суздальского княжества</vt:lpstr>
      <vt:lpstr>Первые Владимиро - Суздальские князья</vt:lpstr>
      <vt:lpstr>Первые Владимиро - Суздальские князья</vt:lpstr>
      <vt:lpstr>Первые Владимиро - Суздальские князья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Природные условия Новгородская республики</vt:lpstr>
      <vt:lpstr>ОСОБЕННОСТИ ХОЗЯЙСТВА</vt:lpstr>
      <vt:lpstr>ОСОБЕННОСТИ УПРАВЛЕНИЯ Новгородской земли</vt:lpstr>
      <vt:lpstr>Новгородское вече</vt:lpstr>
      <vt:lpstr>ОСОБЕННОСТИ УПРАВЛЕНИЯ Новгородской земли</vt:lpstr>
      <vt:lpstr>ОСОБЕННОСТИ УПРАВЛЕНИЯ Новгородской земли</vt:lpstr>
      <vt:lpstr>ОСОБЕННОСТИ УПРАВЛЕНИЯ Новгородской земли</vt:lpstr>
      <vt:lpstr>ОСОБЕННОСТИ УПРАВЛЕНИЯ Новгородской земли</vt:lpstr>
      <vt:lpstr>Презентация PowerPoint</vt:lpstr>
      <vt:lpstr>Причины раздробленности (экономические и политические)</vt:lpstr>
      <vt:lpstr>Положительные черты феодальной раздробленности</vt:lpstr>
      <vt:lpstr>Отрицательные черты феодальной раздробленности</vt:lpstr>
      <vt:lpstr>Задача</vt:lpstr>
      <vt:lpstr>Вывод урока</vt:lpstr>
      <vt:lpstr>Текст с ошибками</vt:lpstr>
      <vt:lpstr>Домашнее 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раздробленность Руси</dc:title>
  <dc:creator>Admin</dc:creator>
  <cp:lastModifiedBy>Андреева</cp:lastModifiedBy>
  <cp:revision>27</cp:revision>
  <dcterms:created xsi:type="dcterms:W3CDTF">2010-02-26T06:31:56Z</dcterms:created>
  <dcterms:modified xsi:type="dcterms:W3CDTF">2014-01-20T18:23:41Z</dcterms:modified>
</cp:coreProperties>
</file>