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7" r:id="rId4"/>
  </p:sldMasterIdLst>
  <p:notesMasterIdLst>
    <p:notesMasterId r:id="rId14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2790F-62B7-4BE2-A597-0D41CFE08095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2A2DC-CFDB-4315-BF98-5BD9EA80FD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2A2DC-CFDB-4315-BF98-5BD9EA80FD5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2A2DC-CFDB-4315-BF98-5BD9EA80FD5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348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34821" name="Line 5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2" name="Line 6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2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295275" y="557213"/>
            <a:ext cx="9437688" cy="6632575"/>
            <a:chOff x="-186" y="351"/>
            <a:chExt cx="5945" cy="417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-186" y="351"/>
              <a:ext cx="4316" cy="4178"/>
              <a:chOff x="-186" y="351"/>
              <a:chExt cx="4316" cy="4178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-186" y="351"/>
                <a:ext cx="4316" cy="4178"/>
                <a:chOff x="-186" y="351"/>
                <a:chExt cx="4316" cy="4178"/>
              </a:xfrm>
            </p:grpSpPr>
            <p:sp>
              <p:nvSpPr>
                <p:cNvPr id="62469" name="AutoShape 5"/>
                <p:cNvSpPr>
                  <a:spLocks noChangeArrowheads="1"/>
                </p:cNvSpPr>
                <p:nvPr/>
              </p:nvSpPr>
              <p:spPr bwMode="auto">
                <a:xfrm rot="12360000">
                  <a:off x="-186" y="351"/>
                  <a:ext cx="4316" cy="4178"/>
                </a:xfrm>
                <a:prstGeom prst="diamond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70" name="AutoShape 6" descr="Denim"/>
                <p:cNvSpPr>
                  <a:spLocks noChangeArrowheads="1"/>
                </p:cNvSpPr>
                <p:nvPr/>
              </p:nvSpPr>
              <p:spPr bwMode="auto">
                <a:xfrm rot="12360000">
                  <a:off x="694" y="1203"/>
                  <a:ext cx="2556" cy="2474"/>
                </a:xfrm>
                <a:prstGeom prst="diamond">
                  <a:avLst/>
                </a:pr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71" name="Rectangle 7"/>
                <p:cNvSpPr>
                  <a:spLocks noChangeArrowheads="1"/>
                </p:cNvSpPr>
                <p:nvPr/>
              </p:nvSpPr>
              <p:spPr bwMode="auto">
                <a:xfrm rot="12360000">
                  <a:off x="2249" y="2499"/>
                  <a:ext cx="649" cy="28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buClrTx/>
                  </a:pPr>
                  <a:endParaRPr kumimoji="1"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62472" name="Oval 8"/>
                <p:cNvSpPr>
                  <a:spLocks noChangeArrowheads="1"/>
                </p:cNvSpPr>
                <p:nvPr/>
              </p:nvSpPr>
              <p:spPr bwMode="auto">
                <a:xfrm rot="12360000">
                  <a:off x="1292" y="2567"/>
                  <a:ext cx="570" cy="528"/>
                </a:xfrm>
                <a:prstGeom prst="ellipse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buClrTx/>
                  </a:pPr>
                  <a:endParaRPr kumimoji="1"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62473" name="Rectangle 9"/>
                <p:cNvSpPr>
                  <a:spLocks noChangeArrowheads="1"/>
                </p:cNvSpPr>
                <p:nvPr/>
              </p:nvSpPr>
              <p:spPr bwMode="auto">
                <a:xfrm rot="12360000">
                  <a:off x="2373" y="2047"/>
                  <a:ext cx="446" cy="81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buClrTx/>
                  </a:pPr>
                  <a:endParaRPr kumimoji="1"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62474" name="Rectangle 10"/>
                <p:cNvSpPr>
                  <a:spLocks noChangeArrowheads="1"/>
                </p:cNvSpPr>
                <p:nvPr/>
              </p:nvSpPr>
              <p:spPr bwMode="auto">
                <a:xfrm rot="12360000">
                  <a:off x="1927" y="3071"/>
                  <a:ext cx="445" cy="82"/>
                </a:xfrm>
                <a:prstGeom prst="rect">
                  <a:avLst/>
                </a:prstGeom>
                <a:solidFill>
                  <a:schemeClr val="accent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  <a:buClrTx/>
                  </a:pPr>
                  <a:endParaRPr kumimoji="1"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62475" name="Arc 11"/>
                <p:cNvSpPr>
                  <a:spLocks/>
                </p:cNvSpPr>
                <p:nvPr/>
              </p:nvSpPr>
              <p:spPr bwMode="auto">
                <a:xfrm rot="10485000">
                  <a:off x="1263" y="2240"/>
                  <a:ext cx="723" cy="856"/>
                </a:xfrm>
                <a:custGeom>
                  <a:avLst/>
                  <a:gdLst>
                    <a:gd name="G0" fmla="+- 21518 0 0"/>
                    <a:gd name="G1" fmla="+- 2258 0 0"/>
                    <a:gd name="G2" fmla="+- 21600 0 0"/>
                    <a:gd name="T0" fmla="*/ 43000 w 43118"/>
                    <a:gd name="T1" fmla="*/ 0 h 23858"/>
                    <a:gd name="T2" fmla="*/ 0 w 43118"/>
                    <a:gd name="T3" fmla="*/ 4141 h 23858"/>
                    <a:gd name="T4" fmla="*/ 21518 w 43118"/>
                    <a:gd name="T5" fmla="*/ 2258 h 238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118" h="23858" fill="none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</a:path>
                    <a:path w="43118" h="23858" stroke="0" extrusionOk="0">
                      <a:moveTo>
                        <a:pt x="42999" y="0"/>
                      </a:moveTo>
                      <a:cubicBezTo>
                        <a:pt x="43078" y="750"/>
                        <a:pt x="43118" y="1503"/>
                        <a:pt x="43118" y="2258"/>
                      </a:cubicBezTo>
                      <a:cubicBezTo>
                        <a:pt x="43118" y="14187"/>
                        <a:pt x="33447" y="23858"/>
                        <a:pt x="21518" y="23858"/>
                      </a:cubicBezTo>
                      <a:cubicBezTo>
                        <a:pt x="10318" y="23858"/>
                        <a:pt x="976" y="15297"/>
                        <a:pt x="0" y="4140"/>
                      </a:cubicBezTo>
                      <a:lnTo>
                        <a:pt x="21518" y="2258"/>
                      </a:lnTo>
                      <a:close/>
                    </a:path>
                  </a:pathLst>
                </a:custGeom>
                <a:solidFill>
                  <a:schemeClr val="fol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76" name="Freeform 12"/>
                <p:cNvSpPr>
                  <a:spLocks/>
                </p:cNvSpPr>
                <p:nvPr/>
              </p:nvSpPr>
              <p:spPr bwMode="auto">
                <a:xfrm>
                  <a:off x="1300" y="1374"/>
                  <a:ext cx="1035" cy="2007"/>
                </a:xfrm>
                <a:custGeom>
                  <a:avLst/>
                  <a:gdLst/>
                  <a:ahLst/>
                  <a:cxnLst>
                    <a:cxn ang="0">
                      <a:pos x="56" y="2006"/>
                    </a:cxn>
                    <a:cxn ang="0">
                      <a:pos x="0" y="1843"/>
                    </a:cxn>
                    <a:cxn ang="0">
                      <a:pos x="871" y="56"/>
                    </a:cxn>
                    <a:cxn ang="0">
                      <a:pos x="1034" y="0"/>
                    </a:cxn>
                    <a:cxn ang="0">
                      <a:pos x="56" y="2006"/>
                    </a:cxn>
                  </a:cxnLst>
                  <a:rect l="0" t="0" r="r" b="b"/>
                  <a:pathLst>
                    <a:path w="1035" h="2007">
                      <a:moveTo>
                        <a:pt x="56" y="2006"/>
                      </a:moveTo>
                      <a:lnTo>
                        <a:pt x="0" y="1843"/>
                      </a:lnTo>
                      <a:lnTo>
                        <a:pt x="871" y="56"/>
                      </a:lnTo>
                      <a:lnTo>
                        <a:pt x="1034" y="0"/>
                      </a:lnTo>
                      <a:lnTo>
                        <a:pt x="56" y="2006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477" name="Freeform 13"/>
              <p:cNvSpPr>
                <a:spLocks/>
              </p:cNvSpPr>
              <p:nvPr/>
            </p:nvSpPr>
            <p:spPr bwMode="auto">
              <a:xfrm>
                <a:off x="2448" y="1810"/>
                <a:ext cx="324" cy="231"/>
              </a:xfrm>
              <a:custGeom>
                <a:avLst/>
                <a:gdLst/>
                <a:ahLst/>
                <a:cxnLst>
                  <a:cxn ang="0">
                    <a:pos x="321" y="226"/>
                  </a:cxn>
                  <a:cxn ang="0">
                    <a:pos x="287" y="123"/>
                  </a:cxn>
                  <a:cxn ang="0">
                    <a:pos x="53" y="9"/>
                  </a:cxn>
                  <a:cxn ang="0">
                    <a:pos x="35" y="0"/>
                  </a:cxn>
                  <a:cxn ang="0">
                    <a:pos x="0" y="72"/>
                  </a:cxn>
                  <a:cxn ang="0">
                    <a:pos x="323" y="230"/>
                  </a:cxn>
                </a:cxnLst>
                <a:rect l="0" t="0" r="r" b="b"/>
                <a:pathLst>
                  <a:path w="324" h="231">
                    <a:moveTo>
                      <a:pt x="321" y="226"/>
                    </a:moveTo>
                    <a:lnTo>
                      <a:pt x="287" y="123"/>
                    </a:lnTo>
                    <a:lnTo>
                      <a:pt x="53" y="9"/>
                    </a:lnTo>
                    <a:lnTo>
                      <a:pt x="35" y="0"/>
                    </a:lnTo>
                    <a:lnTo>
                      <a:pt x="0" y="72"/>
                    </a:lnTo>
                    <a:lnTo>
                      <a:pt x="323" y="230"/>
                    </a:lnTo>
                  </a:path>
                </a:pathLst>
              </a:custGeom>
              <a:solidFill>
                <a:schemeClr val="accent1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2478" name="Rectangle 14"/>
            <p:cNvSpPr>
              <a:spLocks noChangeArrowheads="1"/>
            </p:cNvSpPr>
            <p:nvPr/>
          </p:nvSpPr>
          <p:spPr bwMode="auto">
            <a:xfrm>
              <a:off x="768" y="720"/>
              <a:ext cx="4991" cy="81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79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1217613" y="1219200"/>
            <a:ext cx="7772400" cy="1143000"/>
          </a:xfrm>
        </p:spPr>
        <p:txBody>
          <a:bodyPr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24400" y="2819400"/>
            <a:ext cx="4267200" cy="32004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2481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152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482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483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CCEBFDD-F4C2-4132-BBA5-6249F2FDC3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56D0B-485A-4553-BF21-8ABDD1F6AB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641E8-C434-49BC-BB8C-C53B3BF427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4731F-87BF-43A6-8EEE-B8D11917B0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6FFFA-7DAF-464A-9ACF-A8A98916D7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60E5C-B292-421D-AE12-DF22D77A4B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DE27-05F1-4890-A481-F8BF8001F8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42410-87AB-4A9E-9518-137A59DF9C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80DA9-7E33-4AD3-A2F7-696A8176B2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1EF01-5B21-4D57-AB7A-4379510FBC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6600" y="228600"/>
            <a:ext cx="19812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912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F2426-8ACB-4056-9656-4D3FB6AA60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295400" y="1905000"/>
            <a:ext cx="7772400" cy="4114800"/>
          </a:xfrm>
        </p:spPr>
        <p:txBody>
          <a:bodyPr/>
          <a:lstStyle/>
          <a:p>
            <a:r>
              <a:rPr lang="ru-RU" smtClean="0"/>
              <a:t>Вставка рисунка SmartArt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99954EA-0322-4AE5-B71B-5FF1FB6CD8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67587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88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89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0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1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3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4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5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6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7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8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9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0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1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2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3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5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6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7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8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9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0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1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2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3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4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5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6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7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8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19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0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1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2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3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4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5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6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7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8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29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0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1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2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3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4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5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6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7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8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39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0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1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2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3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4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5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6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7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8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49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0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1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2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3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4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5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6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7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8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59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0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1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2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3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4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5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6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7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8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69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0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1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2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3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4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5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6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7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8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79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0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1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2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3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4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5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6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7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8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89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0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1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2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3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4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5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6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7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8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99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0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1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2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3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4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5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6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7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8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09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0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1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2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3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4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5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6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7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8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19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0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1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2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3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4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5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6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7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8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29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0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1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2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3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4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5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6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7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8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39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0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1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2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3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4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5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6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7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8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49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0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1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2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3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4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5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6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7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8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59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0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1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2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3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4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5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67767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8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69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70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71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7772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7773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7774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7775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7776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33FC5B-7C35-4DB6-9910-49D9F9AEAEF0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67778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79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0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1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2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3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4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5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6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7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8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89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90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91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92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793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67794" name="Picture 210" descr="posbul1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B8C19-74E8-4B6A-B7F0-5EBEBB0B9A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07EC1-D629-416A-A971-249C795C13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6CD09-D78B-4DF2-8240-7867BF80E3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D7F16-1753-4E7D-B2A1-48D0A8390A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3971E-CEAD-417B-BF74-BF69C3E9C5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D2593-FE12-48AF-B087-71EC4D1D22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DC812-9EC3-45AC-90BC-29AF74E678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CE2380-73F9-4D19-9EAE-BA4E80A9CA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C42E45-D43D-4449-8DB4-6E1681EEF5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673CE-089B-44C0-8551-91E2F32DDE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74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741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741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CCCEBFDD-F4C2-4132-BBA5-6249F2FDC3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42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56D0B-485A-4553-BF21-8ABDD1F6AB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641E8-C434-49BC-BB8C-C53B3BF427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4731F-87BF-43A6-8EEE-B8D11917B0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6FFFA-7DAF-464A-9ACF-A8A98916D7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60E5C-B292-421D-AE12-DF22D77A4B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ADE27-05F1-4890-A481-F8BF8001F8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42410-87AB-4A9E-9518-137A59DF9C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80DA9-7E33-4AD3-A2F7-696A8176B2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1EF01-5B21-4D57-AB7A-4379510FBC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F2426-8ACB-4056-9656-4D3FB6AA6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629D1E33-F488-4922-8167-42762EAE6424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D0A4F12-3604-44EA-935D-A0366374C2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</a:pPr>
            <a:endParaRPr kumimoji="1" lang="ru-RU" sz="240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3797" name="Line 5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7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400"/>
            </a:lvl1pPr>
          </a:lstStyle>
          <a:p>
            <a:endParaRPr lang="ru-RU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400"/>
            </a:lvl1pPr>
          </a:lstStyle>
          <a:p>
            <a:fld id="{97223233-3535-4F8F-89DF-0B69493BFD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/>
            </a:lvl1pPr>
          </a:lstStyle>
          <a:p>
            <a:fld id="{597B8554-6F2A-4A2F-A5B6-FD69147A8262}" type="datetimeFigureOut">
              <a:rPr lang="ru-RU" smtClean="0"/>
              <a:pPr/>
              <a:t>23.12.2013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62000" y="6400800"/>
            <a:ext cx="8380413" cy="455613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</a:pPr>
            <a:endParaRPr kumimoji="1" lang="ru-RU" sz="2400">
              <a:latin typeface="Times New Roman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400">
                <a:latin typeface="Times New Roman" pitchFamily="18" charset="0"/>
              </a:defRPr>
            </a:lvl1pPr>
          </a:lstStyle>
          <a:p>
            <a:fld id="{E763A597-B49B-4E50-AF4A-83AC4B4CDF2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1066800" cy="6856413"/>
            <a:chOff x="0" y="0"/>
            <a:chExt cx="672" cy="4319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0" y="0"/>
              <a:ext cx="599" cy="4319"/>
              <a:chOff x="0" y="0"/>
              <a:chExt cx="599" cy="4319"/>
            </a:xfrm>
          </p:grpSpPr>
          <p:sp>
            <p:nvSpPr>
              <p:cNvPr id="61450" name="Rectangle 10" descr="Denim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76" cy="4319"/>
              </a:xfrm>
              <a:prstGeom prst="rect">
                <a:avLst/>
              </a:prstGeom>
              <a:blipFill dpi="0" rotWithShape="0">
                <a:blip r:embed="rId14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1" name="Rectangle 11"/>
              <p:cNvSpPr>
                <a:spLocks noChangeArrowheads="1"/>
              </p:cNvSpPr>
              <p:nvPr/>
            </p:nvSpPr>
            <p:spPr bwMode="auto">
              <a:xfrm>
                <a:off x="119" y="240"/>
                <a:ext cx="357" cy="2064"/>
              </a:xfrm>
              <a:prstGeom prst="rect">
                <a:avLst/>
              </a:prstGeom>
              <a:solidFill>
                <a:schemeClr val="accent2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2" name="Rectangle 12"/>
              <p:cNvSpPr>
                <a:spLocks noChangeArrowheads="1"/>
              </p:cNvSpPr>
              <p:nvPr/>
            </p:nvSpPr>
            <p:spPr bwMode="auto">
              <a:xfrm>
                <a:off x="0" y="960"/>
                <a:ext cx="476" cy="52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buClrTx/>
                </a:pPr>
                <a:endParaRPr kumimoji="1" lang="ru-RU" sz="2400">
                  <a:latin typeface="Times New Roman" pitchFamily="18" charset="0"/>
                </a:endParaRPr>
              </a:p>
            </p:txBody>
          </p:sp>
          <p:sp>
            <p:nvSpPr>
              <p:cNvPr id="61453" name="Rectangle 13"/>
              <p:cNvSpPr>
                <a:spLocks noChangeArrowheads="1"/>
              </p:cNvSpPr>
              <p:nvPr/>
            </p:nvSpPr>
            <p:spPr bwMode="auto">
              <a:xfrm>
                <a:off x="297" y="432"/>
                <a:ext cx="89" cy="3792"/>
              </a:xfrm>
              <a:prstGeom prst="rect">
                <a:avLst/>
              </a:prstGeom>
              <a:solidFill>
                <a:schemeClr val="hlink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454" name="Rectangle 14"/>
              <p:cNvSpPr>
                <a:spLocks noChangeArrowheads="1"/>
              </p:cNvSpPr>
              <p:nvPr/>
            </p:nvSpPr>
            <p:spPr bwMode="auto">
              <a:xfrm>
                <a:off x="0" y="3024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buClrTx/>
                </a:pPr>
                <a:endParaRPr kumimoji="1" lang="ru-RU" sz="2400">
                  <a:latin typeface="Times New Roman" pitchFamily="18" charset="0"/>
                </a:endParaRPr>
              </a:p>
            </p:txBody>
          </p:sp>
          <p:sp>
            <p:nvSpPr>
              <p:cNvPr id="61455" name="Rectangle 15"/>
              <p:cNvSpPr>
                <a:spLocks noChangeArrowheads="1"/>
              </p:cNvSpPr>
              <p:nvPr/>
            </p:nvSpPr>
            <p:spPr bwMode="auto">
              <a:xfrm>
                <a:off x="0" y="3216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buClrTx/>
                </a:pPr>
                <a:endParaRPr kumimoji="1" lang="ru-RU" sz="2400">
                  <a:latin typeface="Times New Roman" pitchFamily="18" charset="0"/>
                </a:endParaRPr>
              </a:p>
            </p:txBody>
          </p:sp>
          <p:sp>
            <p:nvSpPr>
              <p:cNvPr id="61456" name="Rectangle 16"/>
              <p:cNvSpPr>
                <a:spLocks noChangeArrowheads="1"/>
              </p:cNvSpPr>
              <p:nvPr/>
            </p:nvSpPr>
            <p:spPr bwMode="auto">
              <a:xfrm>
                <a:off x="0" y="3408"/>
                <a:ext cx="327" cy="96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eaLnBrk="0" hangingPunct="0">
                  <a:spcBef>
                    <a:spcPct val="50000"/>
                  </a:spcBef>
                  <a:buClrTx/>
                </a:pPr>
                <a:endParaRPr kumimoji="1" lang="ru-RU" sz="2400">
                  <a:latin typeface="Times New Roman" pitchFamily="18" charset="0"/>
                </a:endParaRPr>
              </a:p>
            </p:txBody>
          </p:sp>
          <p:sp>
            <p:nvSpPr>
              <p:cNvPr id="61457" name="Arc 17"/>
              <p:cNvSpPr>
                <a:spLocks/>
              </p:cNvSpPr>
              <p:nvPr/>
            </p:nvSpPr>
            <p:spPr bwMode="auto">
              <a:xfrm>
                <a:off x="474" y="2260"/>
                <a:ext cx="125" cy="1154"/>
              </a:xfrm>
              <a:custGeom>
                <a:avLst/>
                <a:gdLst>
                  <a:gd name="G0" fmla="+- 754 0 0"/>
                  <a:gd name="G1" fmla="+- 21600 0 0"/>
                  <a:gd name="G2" fmla="+- 21600 0 0"/>
                  <a:gd name="T0" fmla="*/ 0 w 22354"/>
                  <a:gd name="T1" fmla="*/ 13 h 43200"/>
                  <a:gd name="T2" fmla="*/ 754 w 22354"/>
                  <a:gd name="T3" fmla="*/ 43200 h 43200"/>
                  <a:gd name="T4" fmla="*/ 754 w 22354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354" h="43200" fill="none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</a:path>
                  <a:path w="22354" h="43200" stroke="0" extrusionOk="0">
                    <a:moveTo>
                      <a:pt x="0" y="13"/>
                    </a:moveTo>
                    <a:cubicBezTo>
                      <a:pt x="251" y="4"/>
                      <a:pt x="502" y="-1"/>
                      <a:pt x="754" y="0"/>
                    </a:cubicBezTo>
                    <a:cubicBezTo>
                      <a:pt x="12683" y="0"/>
                      <a:pt x="22354" y="9670"/>
                      <a:pt x="22354" y="21600"/>
                    </a:cubicBezTo>
                    <a:cubicBezTo>
                      <a:pt x="22354" y="33529"/>
                      <a:pt x="12683" y="43199"/>
                      <a:pt x="754" y="43200"/>
                    </a:cubicBezTo>
                    <a:lnTo>
                      <a:pt x="754" y="21600"/>
                    </a:lnTo>
                    <a:close/>
                  </a:path>
                </a:pathLst>
              </a:custGeom>
              <a:solidFill>
                <a:schemeClr val="folHlink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458" name="Oval 18"/>
            <p:cNvSpPr>
              <a:spLocks noChangeArrowheads="1"/>
            </p:cNvSpPr>
            <p:nvPr/>
          </p:nvSpPr>
          <p:spPr bwMode="auto">
            <a:xfrm>
              <a:off x="0" y="672"/>
              <a:ext cx="672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  <a:buClrTx/>
              </a:pPr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1459" name="Rectangle 19"/>
            <p:cNvSpPr>
              <a:spLocks noChangeArrowheads="1"/>
            </p:cNvSpPr>
            <p:nvPr/>
          </p:nvSpPr>
          <p:spPr bwMode="auto">
            <a:xfrm>
              <a:off x="480" y="0"/>
              <a:ext cx="192" cy="43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1460" name="Rectangle 20"/>
          <p:cNvSpPr>
            <a:spLocks noChangeArrowheads="1"/>
          </p:cNvSpPr>
          <p:nvPr/>
        </p:nvSpPr>
        <p:spPr bwMode="auto">
          <a:xfrm>
            <a:off x="762000" y="1474788"/>
            <a:ext cx="8380413" cy="125412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  <a:buClrTx/>
            </a:pPr>
            <a:endParaRPr kumimoji="1" lang="ru-RU" sz="2400">
              <a:latin typeface="Times New Roman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defRPr sz="1400">
                <a:latin typeface="+mn-lt"/>
              </a:defRPr>
            </a:lvl1pPr>
          </a:lstStyle>
          <a:p>
            <a:fld id="{EB504E8B-EE60-4240-AF92-9AF4C6A7F93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66570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1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2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3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4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66576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7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8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79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0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66582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3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4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5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66588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89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0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1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2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66594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5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6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7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598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66601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02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66604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05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66607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08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66610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11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4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66613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14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66616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17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66619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20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66622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623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638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38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639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39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639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9D1E33-F488-4922-8167-42762EAE6424}" type="datetimeFigureOut">
              <a:rPr lang="ru-RU" smtClean="0"/>
              <a:pPr/>
              <a:t>23.12.2013</a:t>
            </a:fld>
            <a:endParaRPr lang="ru-RU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D0A4F12-3604-44EA-935D-A0366374C2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ransition>
    <p:random/>
  </p:transition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457200"/>
            <a:ext cx="7772400" cy="289560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F07A9"/>
                </a:solidFill>
              </a:rPr>
              <a:t>Основные этапы разработки и исследования моделей на компьютере</a:t>
            </a:r>
            <a:r>
              <a:rPr lang="ru-RU" sz="4000" dirty="0"/>
              <a:t> </a:t>
            </a:r>
          </a:p>
        </p:txBody>
      </p:sp>
      <p:pic>
        <p:nvPicPr>
          <p:cNvPr id="5124" name="Picture 4" descr="comp_chil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714752"/>
            <a:ext cx="3000375" cy="274796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0F07A9"/>
                </a:solidFill>
              </a:rPr>
              <a:t>1 ЭТАП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sz="3600" b="1">
                <a:latin typeface="Times New Roman" charset="0"/>
              </a:rPr>
              <a:t>   </a:t>
            </a:r>
            <a:r>
              <a:rPr lang="ru-RU" sz="3600" b="1">
                <a:solidFill>
                  <a:srgbClr val="003300"/>
                </a:solidFill>
              </a:rPr>
              <a:t>Построение описательной информационной модели.</a:t>
            </a:r>
          </a:p>
          <a:p>
            <a:endParaRPr lang="ru-RU" sz="3600" b="1">
              <a:solidFill>
                <a:srgbClr val="003300"/>
              </a:solidFill>
            </a:endParaRPr>
          </a:p>
          <a:p>
            <a:pPr>
              <a:buFontTx/>
              <a:buNone/>
            </a:pPr>
            <a:r>
              <a:rPr lang="ru-RU" sz="2800"/>
              <a:t>   Описательные информационные модели обычно строятся с использованием естественных языков и рисунков.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iles.school-collection.edu.ru/dlrstore/84ca2aed-37f8-c0b6-0b64-ea32d02f9d8d/462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3714776"/>
            <a:ext cx="2857496" cy="2857496"/>
          </a:xfrm>
          <a:prstGeom prst="rect">
            <a:avLst/>
          </a:prstGeom>
          <a:noFill/>
        </p:spPr>
      </p:pic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F07A9"/>
                </a:solidFill>
              </a:rPr>
              <a:t>Модель солнечной системы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Так,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гелиоцентрическая модель мира Коперника </a:t>
            </a:r>
            <a:r>
              <a:rPr lang="ru-RU" sz="2400" dirty="0" smtClean="0"/>
              <a:t>на естественном языке формулировалась следующим образом: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i="1" dirty="0" smtClean="0"/>
              <a:t>Земля вращается вокруг Солнца, </a:t>
            </a:r>
          </a:p>
          <a:p>
            <a:pPr>
              <a:buNone/>
            </a:pPr>
            <a:r>
              <a:rPr lang="ru-RU" sz="2400" i="1" dirty="0" smtClean="0"/>
              <a:t>а Луна вращается вокруг Земли;</a:t>
            </a:r>
            <a:br>
              <a:rPr lang="ru-RU" sz="2400" i="1" dirty="0" smtClean="0"/>
            </a:br>
            <a:r>
              <a:rPr lang="ru-RU" sz="2400" i="1" dirty="0" smtClean="0"/>
              <a:t>- все планеты вращаются вокруг </a:t>
            </a:r>
          </a:p>
          <a:p>
            <a:pPr>
              <a:buNone/>
            </a:pPr>
            <a:r>
              <a:rPr lang="ru-RU" sz="2400" i="1" dirty="0" smtClean="0"/>
              <a:t>Солнца.</a:t>
            </a:r>
            <a:endParaRPr lang="ru-RU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>
                <a:solidFill>
                  <a:srgbClr val="0F07A9"/>
                </a:solidFill>
              </a:rPr>
              <a:t>2 этап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/>
              <a:t>   </a:t>
            </a:r>
            <a:r>
              <a:rPr lang="ru-RU" sz="4400" b="1" dirty="0">
                <a:solidFill>
                  <a:srgbClr val="003300"/>
                </a:solidFill>
              </a:rPr>
              <a:t>Формализация информационной модели</a:t>
            </a:r>
          </a:p>
          <a:p>
            <a:pPr>
              <a:lnSpc>
                <a:spcPct val="90000"/>
              </a:lnSpc>
            </a:pPr>
            <a:endParaRPr lang="ru-RU" sz="4400" b="1" dirty="0">
              <a:solidFill>
                <a:srgbClr val="003300"/>
              </a:solidFill>
            </a:endParaRPr>
          </a:p>
          <a:p>
            <a:pPr>
              <a:lnSpc>
                <a:spcPct val="90000"/>
              </a:lnSpc>
            </a:pPr>
            <a:r>
              <a:rPr lang="ru-RU" dirty="0" smtClean="0"/>
              <a:t>Описательная информационная модель записывается с помощью формального языка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с сист"/>
          <p:cNvPicPr>
            <a:picLocks noChangeAspect="1" noChangeArrowheads="1"/>
          </p:cNvPicPr>
          <p:nvPr/>
        </p:nvPicPr>
        <p:blipFill>
          <a:blip r:embed="rId3" cstate="print">
            <a:lum bright="72000"/>
          </a:blip>
          <a:srcRect l="12666" t="6000" r="3778" b="24667"/>
          <a:stretch>
            <a:fillRect/>
          </a:stretch>
        </p:blipFill>
        <p:spPr bwMode="auto">
          <a:xfrm>
            <a:off x="0" y="1800225"/>
            <a:ext cx="9144000" cy="5057775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0F07A9"/>
                </a:solidFill>
              </a:rPr>
              <a:t>Модель солнечной системы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981200"/>
            <a:ext cx="3771900" cy="1323975"/>
          </a:xfrm>
          <a:prstGeom prst="rect">
            <a:avLst/>
          </a:prstGeom>
          <a:noFill/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733800"/>
            <a:ext cx="6191250" cy="25050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>
                <a:solidFill>
                  <a:srgbClr val="0F07A9"/>
                </a:solidFill>
              </a:rPr>
              <a:t>3 этап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ru-RU" sz="2800" dirty="0"/>
              <a:t>    </a:t>
            </a:r>
            <a:r>
              <a:rPr lang="ru-RU" sz="4000" b="1" dirty="0">
                <a:solidFill>
                  <a:srgbClr val="003300"/>
                </a:solidFill>
              </a:rPr>
              <a:t>Создание компьютерной модели</a:t>
            </a:r>
          </a:p>
          <a:p>
            <a:pPr marL="609600" indent="-609600">
              <a:buFontTx/>
              <a:buAutoNum type="arabicPeriod"/>
            </a:pPr>
            <a:r>
              <a:rPr lang="ru-RU" sz="2800" dirty="0"/>
              <a:t>Создание модели на одном из языков программирования</a:t>
            </a:r>
          </a:p>
          <a:p>
            <a:pPr marL="609600" indent="-609600">
              <a:buFontTx/>
              <a:buAutoNum type="arabicPeriod"/>
            </a:pPr>
            <a:r>
              <a:rPr lang="ru-RU" sz="2800" dirty="0"/>
              <a:t>Создание компьютерных моделей с использованием электронных таблиц или других приложений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>
                <a:solidFill>
                  <a:srgbClr val="0F07A9"/>
                </a:solidFill>
              </a:rPr>
              <a:t>4 этап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00306"/>
            <a:ext cx="8305800" cy="3586169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   </a:t>
            </a:r>
            <a:r>
              <a:rPr lang="ru-RU" sz="4000" b="1" dirty="0" smtClean="0">
                <a:solidFill>
                  <a:srgbClr val="003300"/>
                </a:solidFill>
              </a:rPr>
              <a:t>Компьютерный эксперимент</a:t>
            </a:r>
            <a:endParaRPr lang="ru-RU" sz="4000" b="1" dirty="0">
              <a:solidFill>
                <a:srgbClr val="003300"/>
              </a:solidFill>
            </a:endParaRPr>
          </a:p>
          <a:p>
            <a:endParaRPr lang="ru-RU" dirty="0" smtClean="0"/>
          </a:p>
          <a:p>
            <a:r>
              <a:rPr lang="ru-RU" dirty="0" smtClean="0"/>
              <a:t>Запускается </a:t>
            </a:r>
            <a:r>
              <a:rPr lang="ru-RU" dirty="0"/>
              <a:t>компьютерная модель, вводятся исходные данные, строятся графики и </a:t>
            </a:r>
            <a:r>
              <a:rPr lang="ru-RU" dirty="0" smtClean="0"/>
              <a:t>диаграммы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>
                <a:solidFill>
                  <a:srgbClr val="0F07A9"/>
                </a:solidFill>
              </a:rPr>
              <a:t>5 этап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800" dirty="0"/>
              <a:t>    </a:t>
            </a:r>
            <a:r>
              <a:rPr lang="ru-RU" sz="4400" b="1" dirty="0">
                <a:solidFill>
                  <a:srgbClr val="003300"/>
                </a:solidFill>
              </a:rPr>
              <a:t>Анализ результатов и корректировка исследуемой модели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В </a:t>
            </a:r>
            <a:r>
              <a:rPr lang="ru-RU" sz="2800" dirty="0"/>
              <a:t>случае несоответствия результатов, полученных при исследовании модели параметрам реальных объектов можно сделать вывод, что на предыдущих этапах были допущены неточности.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каких случаях могут быть опущены отдельные этапы построения и исследования модели?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Приведите примеры создания моделей в процессе обучения.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Капсулы">
  <a:themeElements>
    <a:clrScheme name="Project Post-Mortem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Project Post-Morte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ject Post-Mortem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7">
        <a:dk1>
          <a:srgbClr val="8383AD"/>
        </a:dk1>
        <a:lt1>
          <a:srgbClr val="FFFF99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CA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mpany Handbook">
  <a:themeElements>
    <a:clrScheme name="Company Handbook 1">
      <a:dk1>
        <a:srgbClr val="00354E"/>
      </a:dk1>
      <a:lt1>
        <a:srgbClr val="EAEAEA"/>
      </a:lt1>
      <a:dk2>
        <a:srgbClr val="006699"/>
      </a:dk2>
      <a:lt2>
        <a:srgbClr val="CCECFF"/>
      </a:lt2>
      <a:accent1>
        <a:srgbClr val="006699"/>
      </a:accent1>
      <a:accent2>
        <a:srgbClr val="6699FF"/>
      </a:accent2>
      <a:accent3>
        <a:srgbClr val="AAB8CA"/>
      </a:accent3>
      <a:accent4>
        <a:srgbClr val="C8C8C8"/>
      </a:accent4>
      <a:accent5>
        <a:srgbClr val="AAB8CA"/>
      </a:accent5>
      <a:accent6>
        <a:srgbClr val="5C8AE7"/>
      </a:accent6>
      <a:hlink>
        <a:srgbClr val="CCCCFF"/>
      </a:hlink>
      <a:folHlink>
        <a:srgbClr val="5E6FD4"/>
      </a:folHlink>
    </a:clrScheme>
    <a:fontScheme name="Company Handbook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Handbook 1">
        <a:dk1>
          <a:srgbClr val="00354E"/>
        </a:dk1>
        <a:lt1>
          <a:srgbClr val="EAEAEA"/>
        </a:lt1>
        <a:dk2>
          <a:srgbClr val="006699"/>
        </a:dk2>
        <a:lt2>
          <a:srgbClr val="CCECFF"/>
        </a:lt2>
        <a:accent1>
          <a:srgbClr val="006699"/>
        </a:accent1>
        <a:accent2>
          <a:srgbClr val="6699FF"/>
        </a:accent2>
        <a:accent3>
          <a:srgbClr val="AAB8CA"/>
        </a:accent3>
        <a:accent4>
          <a:srgbClr val="C8C8C8"/>
        </a:accent4>
        <a:accent5>
          <a:srgbClr val="AAB8CA"/>
        </a:accent5>
        <a:accent6>
          <a:srgbClr val="5C8AE7"/>
        </a:accent6>
        <a:hlink>
          <a:srgbClr val="CCCCFF"/>
        </a:hlink>
        <a:folHlink>
          <a:srgbClr val="5E6FD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2">
        <a:dk1>
          <a:srgbClr val="000080"/>
        </a:dk1>
        <a:lt1>
          <a:srgbClr val="FFFFFF"/>
        </a:lt1>
        <a:dk2>
          <a:srgbClr val="3366CC"/>
        </a:dk2>
        <a:lt2>
          <a:srgbClr val="7A7C93"/>
        </a:lt2>
        <a:accent1>
          <a:srgbClr val="006699"/>
        </a:accent1>
        <a:accent2>
          <a:srgbClr val="6699FF"/>
        </a:accent2>
        <a:accent3>
          <a:srgbClr val="FFFFFF"/>
        </a:accent3>
        <a:accent4>
          <a:srgbClr val="00006C"/>
        </a:accent4>
        <a:accent5>
          <a:srgbClr val="AAB8CA"/>
        </a:accent5>
        <a:accent6>
          <a:srgbClr val="5C8AE7"/>
        </a:accent6>
        <a:hlink>
          <a:srgbClr val="9933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B8B8B8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4">
        <a:dk1>
          <a:srgbClr val="660066"/>
        </a:dk1>
        <a:lt1>
          <a:srgbClr val="EAEAEA"/>
        </a:lt1>
        <a:dk2>
          <a:srgbClr val="3366CC"/>
        </a:dk2>
        <a:lt2>
          <a:srgbClr val="7A7C93"/>
        </a:lt2>
        <a:accent1>
          <a:srgbClr val="00CCCC"/>
        </a:accent1>
        <a:accent2>
          <a:srgbClr val="CC66FF"/>
        </a:accent2>
        <a:accent3>
          <a:srgbClr val="F3F3F3"/>
        </a:accent3>
        <a:accent4>
          <a:srgbClr val="560056"/>
        </a:accent4>
        <a:accent5>
          <a:srgbClr val="AAE2E2"/>
        </a:accent5>
        <a:accent6>
          <a:srgbClr val="B95CE7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Handbook 5">
        <a:dk1>
          <a:srgbClr val="00354E"/>
        </a:dk1>
        <a:lt1>
          <a:srgbClr val="EAEAEA"/>
        </a:lt1>
        <a:dk2>
          <a:srgbClr val="6D67AA"/>
        </a:dk2>
        <a:lt2>
          <a:srgbClr val="CCCCFF"/>
        </a:lt2>
        <a:accent1>
          <a:srgbClr val="6600CC"/>
        </a:accent1>
        <a:accent2>
          <a:srgbClr val="9999FF"/>
        </a:accent2>
        <a:accent3>
          <a:srgbClr val="BAB8D2"/>
        </a:accent3>
        <a:accent4>
          <a:srgbClr val="C8C8C8"/>
        </a:accent4>
        <a:accent5>
          <a:srgbClr val="B8AAE2"/>
        </a:accent5>
        <a:accent6>
          <a:srgbClr val="8A8AE7"/>
        </a:accent6>
        <a:hlink>
          <a:srgbClr val="CCCCFF"/>
        </a:hlink>
        <a:folHlink>
          <a:srgbClr val="9D70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6">
        <a:dk1>
          <a:srgbClr val="003366"/>
        </a:dk1>
        <a:lt1>
          <a:srgbClr val="EAEAEA"/>
        </a:lt1>
        <a:dk2>
          <a:srgbClr val="009999"/>
        </a:dk2>
        <a:lt2>
          <a:srgbClr val="FFFFFF"/>
        </a:lt2>
        <a:accent1>
          <a:srgbClr val="008080"/>
        </a:accent1>
        <a:accent2>
          <a:srgbClr val="00CCCC"/>
        </a:accent2>
        <a:accent3>
          <a:srgbClr val="AACACA"/>
        </a:accent3>
        <a:accent4>
          <a:srgbClr val="C8C8C8"/>
        </a:accent4>
        <a:accent5>
          <a:srgbClr val="AAC0C0"/>
        </a:accent5>
        <a:accent6>
          <a:srgbClr val="00B9B9"/>
        </a:accent6>
        <a:hlink>
          <a:srgbClr val="A7DDE1"/>
        </a:hlink>
        <a:folHlink>
          <a:srgbClr val="FF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Handbook 7">
        <a:dk1>
          <a:srgbClr val="8383AD"/>
        </a:dk1>
        <a:lt1>
          <a:srgbClr val="FFFF99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CA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mpany Meeting">
  <a:themeElements>
    <a:clrScheme name="Company Meeting 7">
      <a:dk1>
        <a:srgbClr val="8383AD"/>
      </a:dk1>
      <a:lt1>
        <a:srgbClr val="FFFF99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FFFCA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Tx/>
          <a:buNone/>
          <a:tabLst/>
          <a:defRPr kumimoji="0" lang="ru-RU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Meeting 7">
        <a:dk1>
          <a:srgbClr val="8383AD"/>
        </a:dk1>
        <a:lt1>
          <a:srgbClr val="FFFF99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CA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Капсулы</Template>
  <TotalTime>63</TotalTime>
  <Words>160</Words>
  <Application>Microsoft Office PowerPoint</Application>
  <PresentationFormat>Экран (4:3)</PresentationFormat>
  <Paragraphs>32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Капсулы</vt:lpstr>
      <vt:lpstr>Company Handbook</vt:lpstr>
      <vt:lpstr>Company Meeting</vt:lpstr>
      <vt:lpstr>1_Капсулы</vt:lpstr>
      <vt:lpstr>Основные этапы разработки и исследования моделей на компьютере </vt:lpstr>
      <vt:lpstr>1 ЭТАП</vt:lpstr>
      <vt:lpstr>Модель солнечной системы</vt:lpstr>
      <vt:lpstr>2 этап</vt:lpstr>
      <vt:lpstr>Модель солнечной системы</vt:lpstr>
      <vt:lpstr>3 этап</vt:lpstr>
      <vt:lpstr>4 этап</vt:lpstr>
      <vt:lpstr>5 этап</vt:lpstr>
      <vt:lpstr>Вопросы: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этапы разработки и исследования моделей на компьютере</dc:title>
  <dc:creator>admin</dc:creator>
  <cp:lastModifiedBy>Сергей</cp:lastModifiedBy>
  <cp:revision>10</cp:revision>
  <dcterms:created xsi:type="dcterms:W3CDTF">2012-11-27T11:16:53Z</dcterms:created>
  <dcterms:modified xsi:type="dcterms:W3CDTF">2013-12-22T21:45:17Z</dcterms:modified>
</cp:coreProperties>
</file>