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sldIdLst>
    <p:sldId id="282" r:id="rId4"/>
    <p:sldId id="283" r:id="rId5"/>
    <p:sldId id="256" r:id="rId6"/>
    <p:sldId id="287" r:id="rId7"/>
    <p:sldId id="288" r:id="rId8"/>
    <p:sldId id="289" r:id="rId9"/>
    <p:sldId id="290" r:id="rId10"/>
    <p:sldId id="293" r:id="rId11"/>
    <p:sldId id="294" r:id="rId12"/>
    <p:sldId id="291" r:id="rId13"/>
    <p:sldId id="295" r:id="rId14"/>
    <p:sldId id="292" r:id="rId15"/>
    <p:sldId id="29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92A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2" autoAdjust="0"/>
    <p:restoredTop sz="94660"/>
  </p:normalViewPr>
  <p:slideViewPr>
    <p:cSldViewPr>
      <p:cViewPr>
        <p:scale>
          <a:sx n="100" d="100"/>
          <a:sy n="100" d="100"/>
        </p:scale>
        <p:origin x="-6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AD466-0927-4456-A4EF-4E723D7FE4D6}" type="doc">
      <dgm:prSet loTypeId="urn:microsoft.com/office/officeart/2005/8/layout/target1" loCatId="relationship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29FB251-D960-4392-B14E-50F5F02656D6}">
      <dgm:prSet phldrT="[Текст]"/>
      <dgm:spPr/>
      <dgm:t>
        <a:bodyPr/>
        <a:lstStyle/>
        <a:p>
          <a:r>
            <a:rPr lang="ru-RU" b="1" smtClean="0"/>
            <a:t>Информация и знания</a:t>
          </a:r>
          <a:endParaRPr lang="ru-RU" dirty="0"/>
        </a:p>
      </dgm:t>
    </dgm:pt>
    <dgm:pt modelId="{6C71FBEE-ADE6-4951-B3F0-1E25762C0819}" type="parTrans" cxnId="{FEAC62F0-748D-456A-8250-40DF8AE0866B}">
      <dgm:prSet/>
      <dgm:spPr/>
      <dgm:t>
        <a:bodyPr/>
        <a:lstStyle/>
        <a:p>
          <a:endParaRPr lang="ru-RU"/>
        </a:p>
      </dgm:t>
    </dgm:pt>
    <dgm:pt modelId="{8F4439E8-B685-4CCE-90DC-5A15C7FB5241}" type="sibTrans" cxnId="{FEAC62F0-748D-456A-8250-40DF8AE0866B}">
      <dgm:prSet/>
      <dgm:spPr/>
      <dgm:t>
        <a:bodyPr/>
        <a:lstStyle/>
        <a:p>
          <a:endParaRPr lang="ru-RU"/>
        </a:p>
      </dgm:t>
    </dgm:pt>
    <dgm:pt modelId="{A5AFCEF1-7368-44BE-83E4-CB65A0134DE6}">
      <dgm:prSet phldrT="[Текст]"/>
      <dgm:spPr/>
      <dgm:t>
        <a:bodyPr/>
        <a:lstStyle/>
        <a:p>
          <a:r>
            <a:rPr lang="ru-RU" b="1" smtClean="0"/>
            <a:t>Восприятие и представление информации</a:t>
          </a:r>
          <a:endParaRPr lang="ru-RU" dirty="0"/>
        </a:p>
      </dgm:t>
    </dgm:pt>
    <dgm:pt modelId="{BF9C0AF9-61D1-467C-94F8-36A801D52A04}" type="parTrans" cxnId="{75BEF1CA-A120-49D2-B396-5F5416764750}">
      <dgm:prSet/>
      <dgm:spPr/>
      <dgm:t>
        <a:bodyPr/>
        <a:lstStyle/>
        <a:p>
          <a:endParaRPr lang="ru-RU"/>
        </a:p>
      </dgm:t>
    </dgm:pt>
    <dgm:pt modelId="{57BC47EC-A285-46B4-831D-696439D7AB55}" type="sibTrans" cxnId="{75BEF1CA-A120-49D2-B396-5F5416764750}">
      <dgm:prSet/>
      <dgm:spPr/>
      <dgm:t>
        <a:bodyPr/>
        <a:lstStyle/>
        <a:p>
          <a:endParaRPr lang="ru-RU"/>
        </a:p>
      </dgm:t>
    </dgm:pt>
    <dgm:pt modelId="{432EF11F-4FF4-448A-848A-6234AF9AC86A}">
      <dgm:prSet phldrT="[Текст]"/>
      <dgm:spPr/>
      <dgm:t>
        <a:bodyPr/>
        <a:lstStyle/>
        <a:p>
          <a:r>
            <a:rPr lang="ru-RU" b="1" smtClean="0"/>
            <a:t>Информационные процессы</a:t>
          </a:r>
          <a:endParaRPr lang="ru-RU" dirty="0"/>
        </a:p>
      </dgm:t>
    </dgm:pt>
    <dgm:pt modelId="{EECE8482-5ACC-41C9-964D-B117DFA5EBBD}" type="parTrans" cxnId="{4A8F6443-F61F-4721-A85C-0BAC77A3A253}">
      <dgm:prSet/>
      <dgm:spPr/>
      <dgm:t>
        <a:bodyPr/>
        <a:lstStyle/>
        <a:p>
          <a:endParaRPr lang="ru-RU"/>
        </a:p>
      </dgm:t>
    </dgm:pt>
    <dgm:pt modelId="{29050362-78F0-47C4-9BDC-90932D222BC9}" type="sibTrans" cxnId="{4A8F6443-F61F-4721-A85C-0BAC77A3A253}">
      <dgm:prSet/>
      <dgm:spPr/>
      <dgm:t>
        <a:bodyPr/>
        <a:lstStyle/>
        <a:p>
          <a:endParaRPr lang="ru-RU"/>
        </a:p>
      </dgm:t>
    </dgm:pt>
    <dgm:pt modelId="{26C8FDC3-5FB8-40D0-9585-FCD4E29D4EAC}">
      <dgm:prSet phldrT="[Текст]"/>
      <dgm:spPr/>
      <dgm:t>
        <a:bodyPr/>
        <a:lstStyle/>
        <a:p>
          <a:r>
            <a:rPr lang="ru-RU" b="1" dirty="0" smtClean="0"/>
            <a:t>Измерение информации</a:t>
          </a:r>
          <a:endParaRPr lang="ru-RU" dirty="0"/>
        </a:p>
      </dgm:t>
    </dgm:pt>
    <dgm:pt modelId="{F62C2195-EBC4-4698-B924-719FDFECCEA8}" type="parTrans" cxnId="{BF43C3CA-5E60-4F2B-8A22-CB96D1C9DD58}">
      <dgm:prSet/>
      <dgm:spPr/>
      <dgm:t>
        <a:bodyPr/>
        <a:lstStyle/>
        <a:p>
          <a:endParaRPr lang="ru-RU"/>
        </a:p>
      </dgm:t>
    </dgm:pt>
    <dgm:pt modelId="{3D316903-4800-43F5-BB74-4AED8CC2225B}" type="sibTrans" cxnId="{BF43C3CA-5E60-4F2B-8A22-CB96D1C9DD58}">
      <dgm:prSet/>
      <dgm:spPr/>
      <dgm:t>
        <a:bodyPr/>
        <a:lstStyle/>
        <a:p>
          <a:endParaRPr lang="ru-RU"/>
        </a:p>
      </dgm:t>
    </dgm:pt>
    <dgm:pt modelId="{F91CC222-3AD5-44AC-934C-05E5619C3B34}" type="pres">
      <dgm:prSet presAssocID="{1B9AD466-0927-4456-A4EF-4E723D7FE4D6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0C1947-6C24-4F0D-9B1F-77F9FAF84DF9}" type="pres">
      <dgm:prSet presAssocID="{C29FB251-D960-4392-B14E-50F5F02656D6}" presName="circle1" presStyleLbl="lnNode1" presStyleIdx="0" presStyleCnt="4"/>
      <dgm:spPr/>
    </dgm:pt>
    <dgm:pt modelId="{C17E4805-86A4-4D67-9D77-CED99F37554B}" type="pres">
      <dgm:prSet presAssocID="{C29FB251-D960-4392-B14E-50F5F02656D6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38614-27EB-4CBA-8730-89F76AB8AAD5}" type="pres">
      <dgm:prSet presAssocID="{C29FB251-D960-4392-B14E-50F5F02656D6}" presName="line1" presStyleLbl="callout" presStyleIdx="0" presStyleCnt="8"/>
      <dgm:spPr/>
    </dgm:pt>
    <dgm:pt modelId="{ACE0AA92-C4CC-4CA7-B444-5502F8E7EF05}" type="pres">
      <dgm:prSet presAssocID="{C29FB251-D960-4392-B14E-50F5F02656D6}" presName="d1" presStyleLbl="callout" presStyleIdx="1" presStyleCnt="8"/>
      <dgm:spPr/>
    </dgm:pt>
    <dgm:pt modelId="{7D5C65A1-3CBA-465F-A6F5-EE8832616E6C}" type="pres">
      <dgm:prSet presAssocID="{A5AFCEF1-7368-44BE-83E4-CB65A0134DE6}" presName="circle2" presStyleLbl="lnNode1" presStyleIdx="1" presStyleCnt="4"/>
      <dgm:spPr/>
    </dgm:pt>
    <dgm:pt modelId="{7866E2D6-4720-4287-AA68-3C9DD9084399}" type="pres">
      <dgm:prSet presAssocID="{A5AFCEF1-7368-44BE-83E4-CB65A0134DE6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47FB2-D55E-46EC-B47E-79FFC213AF32}" type="pres">
      <dgm:prSet presAssocID="{A5AFCEF1-7368-44BE-83E4-CB65A0134DE6}" presName="line2" presStyleLbl="callout" presStyleIdx="2" presStyleCnt="8"/>
      <dgm:spPr/>
    </dgm:pt>
    <dgm:pt modelId="{59156C5A-6149-4B29-901E-7D23D2A2B028}" type="pres">
      <dgm:prSet presAssocID="{A5AFCEF1-7368-44BE-83E4-CB65A0134DE6}" presName="d2" presStyleLbl="callout" presStyleIdx="3" presStyleCnt="8"/>
      <dgm:spPr/>
    </dgm:pt>
    <dgm:pt modelId="{63572A32-2E8D-4B4D-9BF3-C01F723F31E1}" type="pres">
      <dgm:prSet presAssocID="{432EF11F-4FF4-448A-848A-6234AF9AC86A}" presName="circle3" presStyleLbl="lnNode1" presStyleIdx="2" presStyleCnt="4"/>
      <dgm:spPr/>
    </dgm:pt>
    <dgm:pt modelId="{97E2855E-E09B-4AF2-98E9-A7D3D1164FE7}" type="pres">
      <dgm:prSet presAssocID="{432EF11F-4FF4-448A-848A-6234AF9AC86A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E9F6D-6533-4845-BE14-91EF341196DC}" type="pres">
      <dgm:prSet presAssocID="{432EF11F-4FF4-448A-848A-6234AF9AC86A}" presName="line3" presStyleLbl="callout" presStyleIdx="4" presStyleCnt="8"/>
      <dgm:spPr/>
    </dgm:pt>
    <dgm:pt modelId="{AE46DB04-9C64-4936-948C-9E879A81B3C5}" type="pres">
      <dgm:prSet presAssocID="{432EF11F-4FF4-448A-848A-6234AF9AC86A}" presName="d3" presStyleLbl="callout" presStyleIdx="5" presStyleCnt="8"/>
      <dgm:spPr/>
    </dgm:pt>
    <dgm:pt modelId="{209387AD-41A5-4C14-BEDC-15286F70F551}" type="pres">
      <dgm:prSet presAssocID="{26C8FDC3-5FB8-40D0-9585-FCD4E29D4EAC}" presName="circle4" presStyleLbl="lnNode1" presStyleIdx="3" presStyleCnt="4"/>
      <dgm:spPr/>
    </dgm:pt>
    <dgm:pt modelId="{528E25E5-1675-48C3-B254-CDDA9DE8D49F}" type="pres">
      <dgm:prSet presAssocID="{26C8FDC3-5FB8-40D0-9585-FCD4E29D4EAC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4D153-CB00-4727-979F-C2757F3F2F78}" type="pres">
      <dgm:prSet presAssocID="{26C8FDC3-5FB8-40D0-9585-FCD4E29D4EAC}" presName="line4" presStyleLbl="callout" presStyleIdx="6" presStyleCnt="8"/>
      <dgm:spPr/>
    </dgm:pt>
    <dgm:pt modelId="{B403184F-2A1D-45C9-B80D-6AC108A59576}" type="pres">
      <dgm:prSet presAssocID="{26C8FDC3-5FB8-40D0-9585-FCD4E29D4EAC}" presName="d4" presStyleLbl="callout" presStyleIdx="7" presStyleCnt="8"/>
      <dgm:spPr/>
    </dgm:pt>
  </dgm:ptLst>
  <dgm:cxnLst>
    <dgm:cxn modelId="{3B098F57-204D-4232-A33D-6B73ECBFF1D1}" type="presOf" srcId="{A5AFCEF1-7368-44BE-83E4-CB65A0134DE6}" destId="{7866E2D6-4720-4287-AA68-3C9DD9084399}" srcOrd="0" destOrd="0" presId="urn:microsoft.com/office/officeart/2005/8/layout/target1"/>
    <dgm:cxn modelId="{12ACA9CE-1273-4D18-97B4-FB22D4C1C988}" type="presOf" srcId="{C29FB251-D960-4392-B14E-50F5F02656D6}" destId="{C17E4805-86A4-4D67-9D77-CED99F37554B}" srcOrd="0" destOrd="0" presId="urn:microsoft.com/office/officeart/2005/8/layout/target1"/>
    <dgm:cxn modelId="{B026BE8F-7F04-4F3E-B54D-8BF32D720038}" type="presOf" srcId="{26C8FDC3-5FB8-40D0-9585-FCD4E29D4EAC}" destId="{528E25E5-1675-48C3-B254-CDDA9DE8D49F}" srcOrd="0" destOrd="0" presId="urn:microsoft.com/office/officeart/2005/8/layout/target1"/>
    <dgm:cxn modelId="{BF43C3CA-5E60-4F2B-8A22-CB96D1C9DD58}" srcId="{1B9AD466-0927-4456-A4EF-4E723D7FE4D6}" destId="{26C8FDC3-5FB8-40D0-9585-FCD4E29D4EAC}" srcOrd="3" destOrd="0" parTransId="{F62C2195-EBC4-4698-B924-719FDFECCEA8}" sibTransId="{3D316903-4800-43F5-BB74-4AED8CC2225B}"/>
    <dgm:cxn modelId="{0860AF87-52C4-43BD-8BF8-2E744359B71A}" type="presOf" srcId="{1B9AD466-0927-4456-A4EF-4E723D7FE4D6}" destId="{F91CC222-3AD5-44AC-934C-05E5619C3B34}" srcOrd="0" destOrd="0" presId="urn:microsoft.com/office/officeart/2005/8/layout/target1"/>
    <dgm:cxn modelId="{FEAC62F0-748D-456A-8250-40DF8AE0866B}" srcId="{1B9AD466-0927-4456-A4EF-4E723D7FE4D6}" destId="{C29FB251-D960-4392-B14E-50F5F02656D6}" srcOrd="0" destOrd="0" parTransId="{6C71FBEE-ADE6-4951-B3F0-1E25762C0819}" sibTransId="{8F4439E8-B685-4CCE-90DC-5A15C7FB5241}"/>
    <dgm:cxn modelId="{4494C283-D6F4-4480-901D-72148B7E39BB}" type="presOf" srcId="{432EF11F-4FF4-448A-848A-6234AF9AC86A}" destId="{97E2855E-E09B-4AF2-98E9-A7D3D1164FE7}" srcOrd="0" destOrd="0" presId="urn:microsoft.com/office/officeart/2005/8/layout/target1"/>
    <dgm:cxn modelId="{4A8F6443-F61F-4721-A85C-0BAC77A3A253}" srcId="{1B9AD466-0927-4456-A4EF-4E723D7FE4D6}" destId="{432EF11F-4FF4-448A-848A-6234AF9AC86A}" srcOrd="2" destOrd="0" parTransId="{EECE8482-5ACC-41C9-964D-B117DFA5EBBD}" sibTransId="{29050362-78F0-47C4-9BDC-90932D222BC9}"/>
    <dgm:cxn modelId="{75BEF1CA-A120-49D2-B396-5F5416764750}" srcId="{1B9AD466-0927-4456-A4EF-4E723D7FE4D6}" destId="{A5AFCEF1-7368-44BE-83E4-CB65A0134DE6}" srcOrd="1" destOrd="0" parTransId="{BF9C0AF9-61D1-467C-94F8-36A801D52A04}" sibTransId="{57BC47EC-A285-46B4-831D-696439D7AB55}"/>
    <dgm:cxn modelId="{30F896BD-E25D-4E96-AE77-2D70534527EC}" type="presParOf" srcId="{F91CC222-3AD5-44AC-934C-05E5619C3B34}" destId="{840C1947-6C24-4F0D-9B1F-77F9FAF84DF9}" srcOrd="0" destOrd="0" presId="urn:microsoft.com/office/officeart/2005/8/layout/target1"/>
    <dgm:cxn modelId="{F8891C35-CDD9-465B-8E89-6A42425F704F}" type="presParOf" srcId="{F91CC222-3AD5-44AC-934C-05E5619C3B34}" destId="{C17E4805-86A4-4D67-9D77-CED99F37554B}" srcOrd="1" destOrd="0" presId="urn:microsoft.com/office/officeart/2005/8/layout/target1"/>
    <dgm:cxn modelId="{5AE93D10-91A1-453E-BBF7-19CE77E37F66}" type="presParOf" srcId="{F91CC222-3AD5-44AC-934C-05E5619C3B34}" destId="{D4638614-27EB-4CBA-8730-89F76AB8AAD5}" srcOrd="2" destOrd="0" presId="urn:microsoft.com/office/officeart/2005/8/layout/target1"/>
    <dgm:cxn modelId="{497AAA17-C5A5-4BC7-9218-AD36E01829BE}" type="presParOf" srcId="{F91CC222-3AD5-44AC-934C-05E5619C3B34}" destId="{ACE0AA92-C4CC-4CA7-B444-5502F8E7EF05}" srcOrd="3" destOrd="0" presId="urn:microsoft.com/office/officeart/2005/8/layout/target1"/>
    <dgm:cxn modelId="{9411A67C-D42F-4E87-860B-18C006B14A71}" type="presParOf" srcId="{F91CC222-3AD5-44AC-934C-05E5619C3B34}" destId="{7D5C65A1-3CBA-465F-A6F5-EE8832616E6C}" srcOrd="4" destOrd="0" presId="urn:microsoft.com/office/officeart/2005/8/layout/target1"/>
    <dgm:cxn modelId="{24283A85-B596-494C-A274-75FBBFB842D9}" type="presParOf" srcId="{F91CC222-3AD5-44AC-934C-05E5619C3B34}" destId="{7866E2D6-4720-4287-AA68-3C9DD9084399}" srcOrd="5" destOrd="0" presId="urn:microsoft.com/office/officeart/2005/8/layout/target1"/>
    <dgm:cxn modelId="{5265BBB5-5D6F-4E53-A5A0-B5BDC20A717B}" type="presParOf" srcId="{F91CC222-3AD5-44AC-934C-05E5619C3B34}" destId="{F6C47FB2-D55E-46EC-B47E-79FFC213AF32}" srcOrd="6" destOrd="0" presId="urn:microsoft.com/office/officeart/2005/8/layout/target1"/>
    <dgm:cxn modelId="{9835B140-BCAE-4539-94BD-A2D9BC8FEC16}" type="presParOf" srcId="{F91CC222-3AD5-44AC-934C-05E5619C3B34}" destId="{59156C5A-6149-4B29-901E-7D23D2A2B028}" srcOrd="7" destOrd="0" presId="urn:microsoft.com/office/officeart/2005/8/layout/target1"/>
    <dgm:cxn modelId="{A6640D86-28B2-411C-AC39-2AE5A028D3AF}" type="presParOf" srcId="{F91CC222-3AD5-44AC-934C-05E5619C3B34}" destId="{63572A32-2E8D-4B4D-9BF3-C01F723F31E1}" srcOrd="8" destOrd="0" presId="urn:microsoft.com/office/officeart/2005/8/layout/target1"/>
    <dgm:cxn modelId="{424D0ADE-1626-4EFB-9517-5DAEE0D03F99}" type="presParOf" srcId="{F91CC222-3AD5-44AC-934C-05E5619C3B34}" destId="{97E2855E-E09B-4AF2-98E9-A7D3D1164FE7}" srcOrd="9" destOrd="0" presId="urn:microsoft.com/office/officeart/2005/8/layout/target1"/>
    <dgm:cxn modelId="{E7FDCA5A-50F9-4396-AF18-9F1797658EF1}" type="presParOf" srcId="{F91CC222-3AD5-44AC-934C-05E5619C3B34}" destId="{6B9E9F6D-6533-4845-BE14-91EF341196DC}" srcOrd="10" destOrd="0" presId="urn:microsoft.com/office/officeart/2005/8/layout/target1"/>
    <dgm:cxn modelId="{72BF9D3B-02E1-4B65-A837-A5329092274B}" type="presParOf" srcId="{F91CC222-3AD5-44AC-934C-05E5619C3B34}" destId="{AE46DB04-9C64-4936-948C-9E879A81B3C5}" srcOrd="11" destOrd="0" presId="urn:microsoft.com/office/officeart/2005/8/layout/target1"/>
    <dgm:cxn modelId="{E19E9694-E295-444C-8EC2-C344161CA5DB}" type="presParOf" srcId="{F91CC222-3AD5-44AC-934C-05E5619C3B34}" destId="{209387AD-41A5-4C14-BEDC-15286F70F551}" srcOrd="12" destOrd="0" presId="urn:microsoft.com/office/officeart/2005/8/layout/target1"/>
    <dgm:cxn modelId="{4A8A6C4C-6F32-47BD-B88E-F2DFAE670FD8}" type="presParOf" srcId="{F91CC222-3AD5-44AC-934C-05E5619C3B34}" destId="{528E25E5-1675-48C3-B254-CDDA9DE8D49F}" srcOrd="13" destOrd="0" presId="urn:microsoft.com/office/officeart/2005/8/layout/target1"/>
    <dgm:cxn modelId="{74220686-8BC7-48D8-97B7-A689EBEE7231}" type="presParOf" srcId="{F91CC222-3AD5-44AC-934C-05E5619C3B34}" destId="{A924D153-CB00-4727-979F-C2757F3F2F78}" srcOrd="14" destOrd="0" presId="urn:microsoft.com/office/officeart/2005/8/layout/target1"/>
    <dgm:cxn modelId="{55A2B482-DDE4-421D-98EB-3B76E2708434}" type="presParOf" srcId="{F91CC222-3AD5-44AC-934C-05E5619C3B34}" destId="{B403184F-2A1D-45C9-B80D-6AC108A59576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9387AD-41A5-4C14-BEDC-15286F70F551}">
      <dsp:nvSpPr>
        <dsp:cNvPr id="0" name=""/>
        <dsp:cNvSpPr/>
      </dsp:nvSpPr>
      <dsp:spPr>
        <a:xfrm>
          <a:off x="419711" y="1660915"/>
          <a:ext cx="4982746" cy="49827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31925"/>
                <a:lumOff val="1699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31925"/>
                <a:lumOff val="1699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31925"/>
                <a:lumOff val="16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572A32-2E8D-4B4D-9BF3-C01F723F31E1}">
      <dsp:nvSpPr>
        <dsp:cNvPr id="0" name=""/>
        <dsp:cNvSpPr/>
      </dsp:nvSpPr>
      <dsp:spPr>
        <a:xfrm>
          <a:off x="1131828" y="2373033"/>
          <a:ext cx="3558511" cy="3558511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63850"/>
                <a:lumOff val="33983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63850"/>
                <a:lumOff val="33983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63850"/>
                <a:lumOff val="339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5C65A1-3CBA-465F-A6F5-EE8832616E6C}">
      <dsp:nvSpPr>
        <dsp:cNvPr id="0" name=""/>
        <dsp:cNvSpPr/>
      </dsp:nvSpPr>
      <dsp:spPr>
        <a:xfrm>
          <a:off x="1843531" y="3084735"/>
          <a:ext cx="2135106" cy="213510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31925"/>
                <a:lumOff val="1699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31925"/>
                <a:lumOff val="1699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31925"/>
                <a:lumOff val="16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40C1947-6C24-4F0D-9B1F-77F9FAF84DF9}">
      <dsp:nvSpPr>
        <dsp:cNvPr id="0" name=""/>
        <dsp:cNvSpPr/>
      </dsp:nvSpPr>
      <dsp:spPr>
        <a:xfrm>
          <a:off x="2555233" y="3796437"/>
          <a:ext cx="711702" cy="71170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7E4805-86A4-4D67-9D77-CED99F37554B}">
      <dsp:nvSpPr>
        <dsp:cNvPr id="0" name=""/>
        <dsp:cNvSpPr/>
      </dsp:nvSpPr>
      <dsp:spPr>
        <a:xfrm>
          <a:off x="6232915" y="0"/>
          <a:ext cx="2491373" cy="119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Информация и знания</a:t>
          </a:r>
          <a:endParaRPr lang="ru-RU" sz="1700" kern="1200" dirty="0"/>
        </a:p>
      </dsp:txBody>
      <dsp:txXfrm>
        <a:off x="6232915" y="0"/>
        <a:ext cx="2491373" cy="1191706"/>
      </dsp:txXfrm>
    </dsp:sp>
    <dsp:sp modelId="{D4638614-27EB-4CBA-8730-89F76AB8AAD5}">
      <dsp:nvSpPr>
        <dsp:cNvPr id="0" name=""/>
        <dsp:cNvSpPr/>
      </dsp:nvSpPr>
      <dsp:spPr>
        <a:xfrm>
          <a:off x="5610072" y="595853"/>
          <a:ext cx="622843" cy="0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CE0AA92-C4CC-4CA7-B444-5502F8E7EF05}">
      <dsp:nvSpPr>
        <dsp:cNvPr id="0" name=""/>
        <dsp:cNvSpPr/>
      </dsp:nvSpPr>
      <dsp:spPr>
        <a:xfrm rot="5400000">
          <a:off x="2479246" y="988244"/>
          <a:ext cx="3521140" cy="2740510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866E2D6-4720-4287-AA68-3C9DD9084399}">
      <dsp:nvSpPr>
        <dsp:cNvPr id="0" name=""/>
        <dsp:cNvSpPr/>
      </dsp:nvSpPr>
      <dsp:spPr>
        <a:xfrm>
          <a:off x="6232915" y="1191706"/>
          <a:ext cx="2491373" cy="119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Восприятие и представление информации</a:t>
          </a:r>
          <a:endParaRPr lang="ru-RU" sz="1700" kern="1200" dirty="0"/>
        </a:p>
      </dsp:txBody>
      <dsp:txXfrm>
        <a:off x="6232915" y="1191706"/>
        <a:ext cx="2491373" cy="1191706"/>
      </dsp:txXfrm>
    </dsp:sp>
    <dsp:sp modelId="{F6C47FB2-D55E-46EC-B47E-79FFC213AF32}">
      <dsp:nvSpPr>
        <dsp:cNvPr id="0" name=""/>
        <dsp:cNvSpPr/>
      </dsp:nvSpPr>
      <dsp:spPr>
        <a:xfrm>
          <a:off x="5610072" y="1787560"/>
          <a:ext cx="622843" cy="0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9156C5A-6149-4B29-901E-7D23D2A2B028}">
      <dsp:nvSpPr>
        <dsp:cNvPr id="0" name=""/>
        <dsp:cNvSpPr/>
      </dsp:nvSpPr>
      <dsp:spPr>
        <a:xfrm rot="5400000">
          <a:off x="3088802" y="2160435"/>
          <a:ext cx="2891653" cy="2146733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7E2855E-E09B-4AF2-98E9-A7D3D1164FE7}">
      <dsp:nvSpPr>
        <dsp:cNvPr id="0" name=""/>
        <dsp:cNvSpPr/>
      </dsp:nvSpPr>
      <dsp:spPr>
        <a:xfrm>
          <a:off x="6232915" y="2383413"/>
          <a:ext cx="2491373" cy="119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Информационные процессы</a:t>
          </a:r>
          <a:endParaRPr lang="ru-RU" sz="1700" kern="1200" dirty="0"/>
        </a:p>
      </dsp:txBody>
      <dsp:txXfrm>
        <a:off x="6232915" y="2383413"/>
        <a:ext cx="2491373" cy="1191706"/>
      </dsp:txXfrm>
    </dsp:sp>
    <dsp:sp modelId="{6B9E9F6D-6533-4845-BE14-91EF341196DC}">
      <dsp:nvSpPr>
        <dsp:cNvPr id="0" name=""/>
        <dsp:cNvSpPr/>
      </dsp:nvSpPr>
      <dsp:spPr>
        <a:xfrm>
          <a:off x="5610072" y="2979267"/>
          <a:ext cx="622843" cy="0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E46DB04-9C64-4936-948C-9E879A81B3C5}">
      <dsp:nvSpPr>
        <dsp:cNvPr id="0" name=""/>
        <dsp:cNvSpPr/>
      </dsp:nvSpPr>
      <dsp:spPr>
        <a:xfrm rot="5400000">
          <a:off x="3678842" y="3252903"/>
          <a:ext cx="2205695" cy="1656763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28E25E5-1675-48C3-B254-CDDA9DE8D49F}">
      <dsp:nvSpPr>
        <dsp:cNvPr id="0" name=""/>
        <dsp:cNvSpPr/>
      </dsp:nvSpPr>
      <dsp:spPr>
        <a:xfrm>
          <a:off x="6232915" y="3575120"/>
          <a:ext cx="2491373" cy="119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Измерение информации</a:t>
          </a:r>
          <a:endParaRPr lang="ru-RU" sz="1700" kern="1200" dirty="0"/>
        </a:p>
      </dsp:txBody>
      <dsp:txXfrm>
        <a:off x="6232915" y="3575120"/>
        <a:ext cx="2491373" cy="1191706"/>
      </dsp:txXfrm>
    </dsp:sp>
    <dsp:sp modelId="{A924D153-CB00-4727-979F-C2757F3F2F78}">
      <dsp:nvSpPr>
        <dsp:cNvPr id="0" name=""/>
        <dsp:cNvSpPr/>
      </dsp:nvSpPr>
      <dsp:spPr>
        <a:xfrm>
          <a:off x="5610072" y="4170974"/>
          <a:ext cx="622843" cy="0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403184F-2A1D-45C9-B80D-6AC108A59576}">
      <dsp:nvSpPr>
        <dsp:cNvPr id="0" name=""/>
        <dsp:cNvSpPr/>
      </dsp:nvSpPr>
      <dsp:spPr>
        <a:xfrm rot="5400000">
          <a:off x="4270294" y="4349688"/>
          <a:ext cx="1516083" cy="1157658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Rectangle 53"/>
          <p:cNvSpPr>
            <a:spLocks noChangeArrowheads="1"/>
          </p:cNvSpPr>
          <p:nvPr/>
        </p:nvSpPr>
        <p:spPr bwMode="gray">
          <a:xfrm flipV="1">
            <a:off x="0" y="3003550"/>
            <a:ext cx="9144000" cy="77787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C941E61-B00C-4C75-A582-34149D32A3E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038600" y="5691188"/>
            <a:ext cx="1079500" cy="633412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95275" y="3035300"/>
            <a:ext cx="8534400" cy="685800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800600"/>
            <a:ext cx="58674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79671-AE0F-4942-8266-B17B9FD28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634BB-2F38-4204-95C0-C3F2AA14E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CAB3F9F-18F4-4822-BCE4-E0DC70155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37525" cy="6477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4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539750" y="4221163"/>
            <a:ext cx="8210550" cy="533400"/>
          </a:xfrm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altLang="ko-KR" smtClean="0"/>
              <a:t>Образец подзаголовка</a:t>
            </a:r>
            <a:endParaRPr lang="en-US" altLang="ko-KR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671888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Company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7E079-83AE-4705-9D37-8149B2550FF9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16246-271F-4ADD-9A5F-D576B55A8976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D6ED5-9592-4F6B-A498-A4D8222BECF7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BD1D-DE9D-4986-8801-6672A9C5E282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F43DB-678F-4962-AF04-0B209DDD8539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EC53A-85AC-46FF-A10A-A80F52A80058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036B1-20D0-46D6-9CDF-44E9D86FA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76D4B-AADE-4602-973E-62A5C97399DD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63F73-483E-415B-8EBE-226E3A55E9E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76A02-3543-475A-A804-430DE728EE8A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185738"/>
            <a:ext cx="1981200" cy="6215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185738"/>
            <a:ext cx="5791200" cy="6215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A2689-4279-44FD-B4C4-F9C0B5824CF4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85738"/>
            <a:ext cx="7467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152525"/>
            <a:ext cx="79248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9913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EB6FDB3-C9A6-4602-BF02-BF1F6F7F3A86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37525" cy="6477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4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539750" y="4221163"/>
            <a:ext cx="8210550" cy="533400"/>
          </a:xfrm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altLang="ko-KR" smtClean="0"/>
              <a:t>Образец подзаголовка</a:t>
            </a:r>
            <a:endParaRPr lang="en-US" altLang="ko-KR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671888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Company</a:t>
            </a:r>
          </a:p>
          <a:p>
            <a:pPr algn="ctr"/>
            <a:r>
              <a:rPr lang="en-US" sz="28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7E079-83AE-4705-9D37-8149B2550FF9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16246-271F-4ADD-9A5F-D576B55A8976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D6ED5-9592-4F6B-A498-A4D8222BECF7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BD1D-DE9D-4986-8801-6672A9C5E282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2E48-CCE3-47DB-A0A4-531AF4E52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F43DB-678F-4962-AF04-0B209DDD8539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EC53A-85AC-46FF-A10A-A80F52A80058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76D4B-AADE-4602-973E-62A5C97399DD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63F73-483E-415B-8EBE-226E3A55E9E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76A02-3543-475A-A804-430DE728EE8A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185738"/>
            <a:ext cx="1981200" cy="6215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185738"/>
            <a:ext cx="5791200" cy="6215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A2689-4279-44FD-B4C4-F9C0B5824CF4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85738"/>
            <a:ext cx="7467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152525"/>
            <a:ext cx="79248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9913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EB6FDB3-C9A6-4602-BF02-BF1F6F7F3A86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996D-4C38-43A7-AE31-FB11680D0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848C5-37AB-4093-B4AE-7DF5455C4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36236-99EB-4889-96A6-6BCC25E88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B1EE-0063-4A95-9690-B09BF95A1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402B1-8713-4F16-AD80-1657258EB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C313E-B014-4682-BF8B-47DD88E7E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8" name="Object 44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68" name="Image" r:id="rId15" imgW="8698413" imgH="1104372" progId="">
              <p:embed/>
            </p:oleObj>
          </a:graphicData>
        </a:graphic>
      </p:graphicFrame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990600"/>
            <a:ext cx="9144000" cy="1206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1E755C-E61B-46FE-ADA2-08F60EFC8C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304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728663" y="0"/>
            <a:ext cx="8415337" cy="765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762000"/>
            <a:ext cx="738188" cy="6100763"/>
          </a:xfrm>
          <a:prstGeom prst="rect">
            <a:avLst/>
          </a:prstGeom>
          <a:gradFill rotWithShape="1">
            <a:gsLst>
              <a:gs pos="0">
                <a:srgbClr val="001773">
                  <a:gamma/>
                  <a:shade val="46275"/>
                  <a:invGamma/>
                </a:srgbClr>
              </a:gs>
              <a:gs pos="100000">
                <a:srgbClr val="00177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0" y="0"/>
            <a:ext cx="738188" cy="762000"/>
          </a:xfrm>
          <a:prstGeom prst="rect">
            <a:avLst/>
          </a:prstGeom>
          <a:solidFill>
            <a:srgbClr val="0D34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52525"/>
            <a:ext cx="7924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9913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FE31BD-ED4F-498E-BD8C-4506A76A655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62000" y="1857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728663" y="0"/>
            <a:ext cx="8415337" cy="765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762000"/>
            <a:ext cx="738188" cy="6100763"/>
          </a:xfrm>
          <a:prstGeom prst="rect">
            <a:avLst/>
          </a:prstGeom>
          <a:gradFill rotWithShape="1">
            <a:gsLst>
              <a:gs pos="0">
                <a:srgbClr val="001773">
                  <a:gamma/>
                  <a:shade val="46275"/>
                  <a:invGamma/>
                </a:srgbClr>
              </a:gs>
              <a:gs pos="100000">
                <a:srgbClr val="00177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0" y="0"/>
            <a:ext cx="738188" cy="762000"/>
          </a:xfrm>
          <a:prstGeom prst="rect">
            <a:avLst/>
          </a:prstGeom>
          <a:solidFill>
            <a:srgbClr val="0D34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EC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52525"/>
            <a:ext cx="7924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9913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FE31BD-ED4F-498E-BD8C-4506A76A655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62000" y="1857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971800"/>
            <a:ext cx="7239000" cy="10128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Человек и информация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4476760"/>
            <a:ext cx="7086600" cy="38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bg2">
                      <a:lumMod val="50000"/>
                      <a:alpha val="74000"/>
                    </a:schemeClr>
                  </a:innerShdw>
                </a:effectLst>
              </a:rPr>
              <a:t>Материк Информация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bg2">
                    <a:lumMod val="5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500034" y="24074"/>
            <a:ext cx="8280910" cy="904596"/>
            <a:chOff x="1285852" y="2000240"/>
            <a:chExt cx="8280910" cy="904596"/>
          </a:xfrm>
        </p:grpSpPr>
        <p:sp>
          <p:nvSpPr>
            <p:cNvPr id="17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846131"/>
            </a:xfrm>
            <a:prstGeom prst="roundRect">
              <a:avLst>
                <a:gd name="adj" fmla="val 50000"/>
              </a:avLst>
            </a:prstGeom>
            <a:noFill/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chemeClr val="accent6"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gray">
            <a:xfrm>
              <a:off x="2177145" y="2047580"/>
              <a:ext cx="7038325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Информационный объем текста, единицы информации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4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42910" y="1357298"/>
            <a:ext cx="792961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1000110000111011100010001110001111100010</a:t>
            </a:r>
          </a:p>
          <a:p>
            <a:pPr algn="ctr"/>
            <a:endParaRPr lang="ru-RU" sz="900" dirty="0" smtClean="0"/>
          </a:p>
          <a:p>
            <a:r>
              <a:rPr lang="ru-RU" dirty="0" smtClean="0"/>
              <a:t> Данный текст, записанный с помощью двоичного кода, содержит 40 символов</a:t>
            </a:r>
            <a:r>
              <a:rPr lang="en-US" dirty="0" smtClean="0"/>
              <a:t> (K)</a:t>
            </a:r>
            <a:r>
              <a:rPr lang="ru-RU" dirty="0" smtClean="0"/>
              <a:t>, значит информационный объем</a:t>
            </a:r>
            <a:r>
              <a:rPr lang="en-US" dirty="0" smtClean="0"/>
              <a:t> (I)</a:t>
            </a:r>
            <a:r>
              <a:rPr lang="ru-RU" dirty="0" smtClean="0"/>
              <a:t> этого текста равен 40 битам</a:t>
            </a:r>
            <a:r>
              <a:rPr lang="en-US" dirty="0" smtClean="0"/>
              <a:t> (I=40)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271462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Текста, который вы сейчас видите, подготовлен с помощью компьютера. Алфавит такой «компьютерный текст» содержит 256 символов, это все необходимые буквы, цифры, знаки, различные скобки и т.д.</a:t>
            </a:r>
          </a:p>
          <a:p>
            <a:r>
              <a:rPr lang="ru-RU" dirty="0" smtClean="0"/>
              <a:t>Так как 256=2</a:t>
            </a:r>
            <a:r>
              <a:rPr lang="ru-RU" baseline="30000" dirty="0" smtClean="0"/>
              <a:t>8</a:t>
            </a:r>
            <a:r>
              <a:rPr lang="ru-RU" dirty="0" smtClean="0"/>
              <a:t>, то один символ компьютерного алфавита бесит 8 битов. Величина, равная 8 битам, называется байтом.</a:t>
            </a:r>
            <a:endParaRPr lang="ru-RU" dirty="0"/>
          </a:p>
        </p:txBody>
      </p:sp>
      <p:pic>
        <p:nvPicPr>
          <p:cNvPr id="24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14450"/>
            <a:ext cx="1039549" cy="144264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500166" y="4357694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байт = 8 битов.</a:t>
            </a:r>
          </a:p>
          <a:p>
            <a:r>
              <a:rPr lang="ru-RU" b="1" dirty="0" smtClean="0"/>
              <a:t>Для измерения больших информационных объемов используются более крупные единицы:</a:t>
            </a:r>
          </a:p>
          <a:p>
            <a:r>
              <a:rPr lang="ru-RU" b="1" dirty="0" smtClean="0"/>
              <a:t>1 килобайт = 1 Кб = 2</a:t>
            </a:r>
            <a:r>
              <a:rPr lang="ru-RU" b="1" baseline="30000" dirty="0" smtClean="0"/>
              <a:t>10</a:t>
            </a:r>
            <a:r>
              <a:rPr lang="ru-RU" b="1" dirty="0" smtClean="0"/>
              <a:t> байтов = 1024 байта</a:t>
            </a:r>
          </a:p>
          <a:p>
            <a:r>
              <a:rPr lang="ru-RU" b="1" dirty="0" smtClean="0"/>
              <a:t>1 мегабайт = 1 Мб = 2</a:t>
            </a:r>
            <a:r>
              <a:rPr lang="ru-RU" b="1" baseline="30000" dirty="0" smtClean="0"/>
              <a:t>10</a:t>
            </a:r>
            <a:r>
              <a:rPr lang="ru-RU" b="1" dirty="0" smtClean="0"/>
              <a:t> Кб = 1024 Кб</a:t>
            </a:r>
          </a:p>
          <a:p>
            <a:r>
              <a:rPr lang="ru-RU" b="1" dirty="0" smtClean="0"/>
              <a:t>1 гигабайт = 1 Гб = 2</a:t>
            </a:r>
            <a:r>
              <a:rPr lang="ru-RU" b="1" baseline="30000" dirty="0" smtClean="0"/>
              <a:t>10</a:t>
            </a:r>
            <a:r>
              <a:rPr lang="ru-RU" b="1" dirty="0" smtClean="0"/>
              <a:t> Мб = 1024 Мб</a:t>
            </a:r>
          </a:p>
          <a:p>
            <a:r>
              <a:rPr lang="ru-RU" b="1" dirty="0" smtClean="0"/>
              <a:t>1 терабайт = 1 Тб = 2</a:t>
            </a:r>
            <a:r>
              <a:rPr lang="ru-RU" b="1" baseline="30000" dirty="0" smtClean="0"/>
              <a:t>10</a:t>
            </a:r>
            <a:r>
              <a:rPr lang="ru-RU" b="1" dirty="0" smtClean="0"/>
              <a:t> Гб = 1024 Гб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05932" y="142852"/>
            <a:ext cx="8280910" cy="761720"/>
            <a:chOff x="1285852" y="2000240"/>
            <a:chExt cx="8280910" cy="761720"/>
          </a:xfrm>
        </p:grpSpPr>
        <p:sp>
          <p:nvSpPr>
            <p:cNvPr id="11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92AA2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rgbClr val="692AA2"/>
                </a:gs>
                <a:gs pos="100000">
                  <a:srgbClr val="421C5E"/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7"/>
            <p:cNvSpPr txBox="1">
              <a:spLocks noChangeArrowheads="1"/>
            </p:cNvSpPr>
            <p:nvPr/>
          </p:nvSpPr>
          <p:spPr bwMode="gray">
            <a:xfrm>
              <a:off x="2177145" y="2183988"/>
              <a:ext cx="34214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Задачи и их решения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5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7158" y="1428736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Задача № 1</a:t>
            </a:r>
          </a:p>
          <a:p>
            <a:r>
              <a:rPr lang="ru-RU" dirty="0" smtClean="0"/>
              <a:t>Информационный вес символа алфавита равен 7 бит. Найдите мощность алфавита.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500306"/>
            <a:ext cx="125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Решение.</a:t>
            </a:r>
          </a:p>
        </p:txBody>
      </p:sp>
      <p:grpSp>
        <p:nvGrpSpPr>
          <p:cNvPr id="3" name="Группа 34"/>
          <p:cNvGrpSpPr/>
          <p:nvPr/>
        </p:nvGrpSpPr>
        <p:grpSpPr>
          <a:xfrm>
            <a:off x="642910" y="3143248"/>
            <a:ext cx="7786742" cy="2214578"/>
            <a:chOff x="285720" y="2857496"/>
            <a:chExt cx="8001056" cy="2867044"/>
          </a:xfrm>
        </p:grpSpPr>
        <p:grpSp>
          <p:nvGrpSpPr>
            <p:cNvPr id="4" name="Группа 29"/>
            <p:cNvGrpSpPr/>
            <p:nvPr/>
          </p:nvGrpSpPr>
          <p:grpSpPr>
            <a:xfrm>
              <a:off x="4286248" y="2857496"/>
              <a:ext cx="4000528" cy="2857520"/>
              <a:chOff x="4357686" y="2714620"/>
              <a:chExt cx="4000528" cy="2857520"/>
            </a:xfrm>
          </p:grpSpPr>
          <p:sp>
            <p:nvSpPr>
              <p:cNvPr id="26" name="Выноска со стрелкой вправо 25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:endParaRPr lang="ru-RU" dirty="0" smtClean="0"/>
              </a:p>
            </p:txBody>
          </p:sp>
          <p:sp>
            <p:nvSpPr>
              <p:cNvPr id="29" name="Штриховая стрелка вправо 28"/>
              <p:cNvSpPr/>
              <p:nvPr/>
            </p:nvSpPr>
            <p:spPr>
              <a:xfrm flipH="1">
                <a:off x="4429124" y="3643314"/>
                <a:ext cx="1928826" cy="1000133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записываем</a:t>
                </a:r>
                <a:endParaRPr lang="ru-RU" dirty="0"/>
              </a:p>
            </p:txBody>
          </p:sp>
        </p:grpSp>
        <p:grpSp>
          <p:nvGrpSpPr>
            <p:cNvPr id="5" name="Группа 30"/>
            <p:cNvGrpSpPr/>
            <p:nvPr/>
          </p:nvGrpSpPr>
          <p:grpSpPr>
            <a:xfrm flipH="1">
              <a:off x="285720" y="2867020"/>
              <a:ext cx="4000528" cy="2857520"/>
              <a:chOff x="4357686" y="2714620"/>
              <a:chExt cx="4000528" cy="2857520"/>
            </a:xfrm>
          </p:grpSpPr>
          <p:sp>
            <p:nvSpPr>
              <p:cNvPr id="32" name="Выноска со стрелкой вправо 31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lvl="0" indent="-342900"/>
                <a:endParaRPr lang="ru-RU" dirty="0" smtClean="0"/>
              </a:p>
            </p:txBody>
          </p:sp>
          <p:sp>
            <p:nvSpPr>
              <p:cNvPr id="33" name="Штриховая стрелка вправо 32"/>
              <p:cNvSpPr/>
              <p:nvPr/>
            </p:nvSpPr>
            <p:spPr>
              <a:xfrm flipH="1">
                <a:off x="4429124" y="3643314"/>
                <a:ext cx="1928826" cy="1000132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рассуждаем</a:t>
                </a:r>
                <a:endParaRPr lang="ru-RU" dirty="0"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5572132" y="3389186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Мы знаем, что </a:t>
            </a:r>
            <a:r>
              <a:rPr lang="en-US" dirty="0" smtClean="0"/>
              <a:t>b=7</a:t>
            </a:r>
            <a:r>
              <a:rPr lang="ru-RU" dirty="0" smtClean="0"/>
              <a:t>, значит, используя </a:t>
            </a:r>
          </a:p>
          <a:p>
            <a:pPr lvl="0"/>
            <a:r>
              <a:rPr lang="ru-RU" dirty="0" smtClean="0"/>
              <a:t>               формулу </a:t>
            </a:r>
            <a:r>
              <a:rPr lang="en-US" dirty="0" smtClean="0"/>
              <a:t>N=</a:t>
            </a:r>
            <a:r>
              <a:rPr lang="ru-RU" b="1" dirty="0" smtClean="0"/>
              <a:t> </a:t>
            </a:r>
            <a:r>
              <a:rPr lang="ru-RU" dirty="0" smtClean="0"/>
              <a:t>2</a:t>
            </a:r>
            <a:r>
              <a:rPr lang="en-US" baseline="30000" dirty="0" smtClean="0"/>
              <a:t>b</a:t>
            </a:r>
            <a:r>
              <a:rPr lang="ru-RU" dirty="0" smtClean="0"/>
              <a:t>, </a:t>
            </a:r>
          </a:p>
          <a:p>
            <a:pPr lvl="0"/>
            <a:r>
              <a:rPr lang="ru-RU" dirty="0" smtClean="0"/>
              <a:t>               найдем </a:t>
            </a:r>
            <a:r>
              <a:rPr lang="en-US" dirty="0" smtClean="0"/>
              <a:t>N=128</a:t>
            </a:r>
            <a:r>
              <a:rPr lang="ru-RU" dirty="0" smtClean="0"/>
              <a:t>. Мощность алфавита равна 128.</a:t>
            </a:r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3286124"/>
            <a:ext cx="228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n-US" dirty="0" smtClean="0"/>
              <a:t>1. b=7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/>
            <a:r>
              <a:rPr lang="ru-RU" dirty="0" smtClean="0"/>
              <a:t>2. </a:t>
            </a:r>
            <a:r>
              <a:rPr lang="en-US" dirty="0" smtClean="0"/>
              <a:t>N=2</a:t>
            </a:r>
            <a:r>
              <a:rPr lang="en-US" baseline="30000" dirty="0" smtClean="0"/>
              <a:t>b</a:t>
            </a:r>
            <a:r>
              <a:rPr lang="ru-RU" dirty="0" smtClean="0"/>
              <a:t>,  2</a:t>
            </a:r>
            <a:r>
              <a:rPr lang="en-US" baseline="30000" dirty="0" smtClean="0"/>
              <a:t>7</a:t>
            </a:r>
            <a:r>
              <a:rPr lang="en-US" dirty="0" smtClean="0"/>
              <a:t>=128</a:t>
            </a:r>
          </a:p>
          <a:p>
            <a:pPr marL="342900" lvl="0" indent="-342900"/>
            <a:endParaRPr lang="en-US" baseline="30000" dirty="0" smtClean="0"/>
          </a:p>
          <a:p>
            <a:pPr lvl="0"/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en-US" dirty="0" smtClean="0"/>
              <a:t>N</a:t>
            </a:r>
            <a:r>
              <a:rPr lang="ru-RU" dirty="0" smtClean="0"/>
              <a:t>=128</a:t>
            </a:r>
          </a:p>
          <a:p>
            <a:pPr lvl="0"/>
            <a:endParaRPr lang="ru-RU" dirty="0" smtClean="0">
              <a:cs typeface="Arial"/>
            </a:endParaRPr>
          </a:p>
          <a:p>
            <a:pPr lvl="0"/>
            <a:r>
              <a:rPr lang="ru-RU" dirty="0" smtClean="0">
                <a:cs typeface="Arial"/>
              </a:rPr>
              <a:t>Ответ: </a:t>
            </a:r>
            <a:r>
              <a:rPr lang="en-US" dirty="0" smtClean="0"/>
              <a:t>N</a:t>
            </a:r>
            <a:r>
              <a:rPr lang="ru-RU" dirty="0" smtClean="0"/>
              <a:t>=128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05932" y="142852"/>
            <a:ext cx="8280910" cy="761720"/>
            <a:chOff x="1285852" y="2000240"/>
            <a:chExt cx="8280910" cy="761720"/>
          </a:xfrm>
        </p:grpSpPr>
        <p:sp>
          <p:nvSpPr>
            <p:cNvPr id="11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92AA2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rgbClr val="692AA2"/>
                </a:gs>
                <a:gs pos="100000">
                  <a:srgbClr val="421C5E"/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7"/>
            <p:cNvSpPr txBox="1">
              <a:spLocks noChangeArrowheads="1"/>
            </p:cNvSpPr>
            <p:nvPr/>
          </p:nvSpPr>
          <p:spPr bwMode="gray">
            <a:xfrm>
              <a:off x="2177145" y="2183988"/>
              <a:ext cx="34214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Задачи и их решения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5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7158" y="1428736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Задача № 2</a:t>
            </a:r>
          </a:p>
          <a:p>
            <a:r>
              <a:rPr lang="ru-RU" dirty="0" smtClean="0"/>
              <a:t>Текст составлен с использованием алфавита мощностью 32 символа и содержит 80 символов. Каков информационный объем текста?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500306"/>
            <a:ext cx="125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Решение.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57158" y="2786058"/>
            <a:ext cx="8501122" cy="3571900"/>
            <a:chOff x="285720" y="2857496"/>
            <a:chExt cx="8001056" cy="286704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286248" y="2857496"/>
              <a:ext cx="4000528" cy="2857520"/>
              <a:chOff x="4357686" y="2714620"/>
              <a:chExt cx="4000528" cy="2857520"/>
            </a:xfrm>
          </p:grpSpPr>
          <p:sp>
            <p:nvSpPr>
              <p:cNvPr id="26" name="Выноска со стрелкой вправо 25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:endParaRPr lang="ru-RU" dirty="0" smtClean="0"/>
              </a:p>
            </p:txBody>
          </p:sp>
          <p:sp>
            <p:nvSpPr>
              <p:cNvPr id="29" name="Штриховая стрелка вправо 28"/>
              <p:cNvSpPr/>
              <p:nvPr/>
            </p:nvSpPr>
            <p:spPr>
              <a:xfrm flipH="1">
                <a:off x="4429124" y="3700655"/>
                <a:ext cx="1928826" cy="896691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записываем</a:t>
                </a:r>
                <a:endParaRPr lang="ru-RU" dirty="0"/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 flipH="1">
              <a:off x="285720" y="2867020"/>
              <a:ext cx="4000528" cy="2857520"/>
              <a:chOff x="4357686" y="2714620"/>
              <a:chExt cx="4000528" cy="2857520"/>
            </a:xfrm>
          </p:grpSpPr>
          <p:sp>
            <p:nvSpPr>
              <p:cNvPr id="32" name="Выноска со стрелкой вправо 31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lvl="0" indent="-342900"/>
                <a:endParaRPr lang="ru-RU" dirty="0" smtClean="0"/>
              </a:p>
            </p:txBody>
          </p:sp>
          <p:sp>
            <p:nvSpPr>
              <p:cNvPr id="33" name="Штриховая стрелка вправо 32"/>
              <p:cNvSpPr/>
              <p:nvPr/>
            </p:nvSpPr>
            <p:spPr>
              <a:xfrm flipH="1">
                <a:off x="4429123" y="3700655"/>
                <a:ext cx="1928826" cy="896691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рассуждаем</a:t>
                </a:r>
                <a:endParaRPr lang="ru-RU" dirty="0"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357158" y="2786058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/>
            <a:r>
              <a:rPr lang="ru-RU" dirty="0" smtClean="0"/>
              <a:t>1. </a:t>
            </a:r>
            <a:r>
              <a:rPr lang="en-US" dirty="0" smtClean="0"/>
              <a:t>N</a:t>
            </a:r>
            <a:r>
              <a:rPr lang="ru-RU" dirty="0" smtClean="0"/>
              <a:t>=32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lvl="0"/>
            <a:r>
              <a:rPr lang="ru-RU" dirty="0" smtClean="0"/>
              <a:t>2. </a:t>
            </a:r>
            <a:r>
              <a:rPr lang="en-US" dirty="0" smtClean="0"/>
              <a:t>N=2</a:t>
            </a:r>
            <a:r>
              <a:rPr lang="en-US" baseline="30000" dirty="0" smtClean="0"/>
              <a:t>b</a:t>
            </a:r>
            <a:r>
              <a:rPr lang="ru-RU" dirty="0" smtClean="0"/>
              <a:t>,  32=2</a:t>
            </a:r>
            <a:r>
              <a:rPr lang="ru-RU" baseline="30000" dirty="0" smtClean="0"/>
              <a:t>5</a:t>
            </a:r>
          </a:p>
          <a:p>
            <a:pPr lvl="0"/>
            <a:endParaRPr lang="en-US" baseline="30000" dirty="0" smtClean="0"/>
          </a:p>
          <a:p>
            <a:pPr lvl="0"/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en-US" dirty="0" smtClean="0"/>
              <a:t>b</a:t>
            </a:r>
            <a:r>
              <a:rPr lang="ru-RU" dirty="0" smtClean="0"/>
              <a:t>=5 (бит)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4. K=80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en-US" dirty="0" smtClean="0"/>
              <a:t>5</a:t>
            </a:r>
            <a:r>
              <a:rPr lang="ru-RU" dirty="0" smtClean="0"/>
              <a:t>. </a:t>
            </a:r>
            <a:r>
              <a:rPr lang="en-US" dirty="0" smtClean="0"/>
              <a:t>I=K</a:t>
            </a:r>
            <a:r>
              <a:rPr lang="ru-RU" dirty="0" smtClean="0">
                <a:cs typeface="Arial"/>
              </a:rPr>
              <a:t>×</a:t>
            </a:r>
            <a:r>
              <a:rPr lang="en-US" dirty="0" smtClean="0">
                <a:cs typeface="Arial"/>
              </a:rPr>
              <a:t>b, </a:t>
            </a:r>
            <a:r>
              <a:rPr lang="ru-RU" dirty="0" smtClean="0">
                <a:cs typeface="Arial"/>
              </a:rPr>
              <a:t>80×</a:t>
            </a:r>
            <a:r>
              <a:rPr lang="ru-RU" dirty="0" smtClean="0"/>
              <a:t>5</a:t>
            </a:r>
            <a:r>
              <a:rPr lang="ru-RU" dirty="0" smtClean="0">
                <a:cs typeface="Arial"/>
              </a:rPr>
              <a:t>=400</a:t>
            </a:r>
            <a:endParaRPr lang="en-US" dirty="0" smtClean="0">
              <a:cs typeface="Arial"/>
            </a:endParaRPr>
          </a:p>
          <a:p>
            <a:pPr lvl="0"/>
            <a:endParaRPr lang="en-US" dirty="0" smtClean="0">
              <a:cs typeface="Arial"/>
            </a:endParaRPr>
          </a:p>
          <a:p>
            <a:pPr lvl="0"/>
            <a:r>
              <a:rPr lang="en-US" dirty="0" smtClean="0">
                <a:cs typeface="Arial"/>
              </a:rPr>
              <a:t>6. I=</a:t>
            </a:r>
            <a:r>
              <a:rPr lang="ru-RU" dirty="0" smtClean="0">
                <a:cs typeface="Arial"/>
              </a:rPr>
              <a:t>400 (бит</a:t>
            </a:r>
            <a:r>
              <a:rPr lang="en-US" dirty="0" smtClean="0">
                <a:cs typeface="Arial"/>
              </a:rPr>
              <a:t>)</a:t>
            </a:r>
            <a:endParaRPr lang="ru-RU" dirty="0" smtClean="0">
              <a:cs typeface="Arial"/>
            </a:endParaRPr>
          </a:p>
          <a:p>
            <a:pPr lvl="0"/>
            <a:endParaRPr lang="ru-RU" dirty="0" smtClean="0">
              <a:cs typeface="Arial"/>
            </a:endParaRPr>
          </a:p>
          <a:p>
            <a:pPr lvl="0"/>
            <a:r>
              <a:rPr lang="ru-RU" dirty="0" smtClean="0">
                <a:cs typeface="Arial"/>
              </a:rPr>
              <a:t>Ответ: 400 бит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2870200"/>
            <a:ext cx="3143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Мы знаем, что </a:t>
            </a:r>
            <a:r>
              <a:rPr lang="en-US" dirty="0" smtClean="0"/>
              <a:t>N</a:t>
            </a:r>
            <a:r>
              <a:rPr lang="ru-RU" dirty="0" smtClean="0"/>
              <a:t>=32, значит, используя формулу </a:t>
            </a:r>
            <a:r>
              <a:rPr lang="en-US" dirty="0" smtClean="0"/>
              <a:t>N=</a:t>
            </a:r>
            <a:r>
              <a:rPr lang="ru-RU" b="1" dirty="0" smtClean="0"/>
              <a:t> </a:t>
            </a:r>
            <a:r>
              <a:rPr lang="ru-RU" dirty="0" smtClean="0"/>
              <a:t>2</a:t>
            </a:r>
            <a:r>
              <a:rPr lang="en-US" baseline="30000" dirty="0" smtClean="0"/>
              <a:t>b</a:t>
            </a:r>
            <a:r>
              <a:rPr lang="ru-RU" dirty="0" smtClean="0"/>
              <a:t>, найдем </a:t>
            </a:r>
            <a:r>
              <a:rPr lang="en-US" dirty="0" smtClean="0"/>
              <a:t>b</a:t>
            </a:r>
            <a:r>
              <a:rPr lang="ru-RU" dirty="0" smtClean="0"/>
              <a:t>=5 (бит). </a:t>
            </a:r>
            <a:endParaRPr lang="en-US" dirty="0" smtClean="0"/>
          </a:p>
          <a:p>
            <a:pPr lvl="0"/>
            <a:r>
              <a:rPr lang="ru-RU" dirty="0" smtClean="0"/>
              <a:t>5 бит весит один символ</a:t>
            </a:r>
          </a:p>
          <a:p>
            <a:pPr lvl="0"/>
            <a:r>
              <a:rPr lang="ru-RU" dirty="0" smtClean="0"/>
              <a:t>этого алфавита. </a:t>
            </a:r>
          </a:p>
          <a:p>
            <a:pPr lvl="0"/>
            <a:r>
              <a:rPr lang="ru-RU" dirty="0" smtClean="0"/>
              <a:t>                У нас таких </a:t>
            </a:r>
          </a:p>
          <a:p>
            <a:pPr lvl="0"/>
            <a:r>
              <a:rPr lang="ru-RU" dirty="0" smtClean="0"/>
              <a:t>                символов 80, </a:t>
            </a:r>
            <a:r>
              <a:rPr lang="en-US" dirty="0" smtClean="0"/>
              <a:t>K</a:t>
            </a:r>
            <a:r>
              <a:rPr lang="ru-RU" dirty="0" smtClean="0"/>
              <a:t>=80, поэтому применим формулу </a:t>
            </a:r>
            <a:r>
              <a:rPr lang="en-US" dirty="0" smtClean="0"/>
              <a:t>I=</a:t>
            </a:r>
            <a:r>
              <a:rPr lang="en-US" dirty="0" err="1" smtClean="0"/>
              <a:t>K</a:t>
            </a:r>
            <a:r>
              <a:rPr lang="en-US" dirty="0" err="1" smtClean="0">
                <a:latin typeface="Arial"/>
                <a:cs typeface="Arial"/>
              </a:rPr>
              <a:t>×b</a:t>
            </a:r>
            <a:r>
              <a:rPr lang="ru-RU" dirty="0" smtClean="0"/>
              <a:t>: 80×5=400(бит)</a:t>
            </a:r>
          </a:p>
          <a:p>
            <a:pPr lvl="0"/>
            <a:r>
              <a:rPr lang="ru-RU" dirty="0" smtClean="0"/>
              <a:t>Информационный объем текста 400 бит.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05932" y="142852"/>
            <a:ext cx="8280910" cy="761720"/>
            <a:chOff x="1285852" y="2000240"/>
            <a:chExt cx="8280910" cy="761720"/>
          </a:xfrm>
        </p:grpSpPr>
        <p:sp>
          <p:nvSpPr>
            <p:cNvPr id="11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92AA2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rgbClr val="692AA2"/>
                </a:gs>
                <a:gs pos="100000">
                  <a:srgbClr val="421C5E"/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7"/>
            <p:cNvSpPr txBox="1">
              <a:spLocks noChangeArrowheads="1"/>
            </p:cNvSpPr>
            <p:nvPr/>
          </p:nvSpPr>
          <p:spPr bwMode="gray">
            <a:xfrm>
              <a:off x="2177145" y="2183988"/>
              <a:ext cx="34214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Задачи и их решения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5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7158" y="1142984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Задача № 3</a:t>
            </a:r>
          </a:p>
          <a:p>
            <a:r>
              <a:rPr lang="ru-RU" dirty="0" smtClean="0"/>
              <a:t>Информационный объем текста, составленного с помощью алфавита мощностью 64, равен 1,907Кб. Каков информационный вес символа этого алфавита и сколько символов содержит этот текст?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500306"/>
            <a:ext cx="125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Решение.</a:t>
            </a:r>
          </a:p>
        </p:txBody>
      </p:sp>
      <p:grpSp>
        <p:nvGrpSpPr>
          <p:cNvPr id="3" name="Группа 34"/>
          <p:cNvGrpSpPr/>
          <p:nvPr/>
        </p:nvGrpSpPr>
        <p:grpSpPr>
          <a:xfrm>
            <a:off x="142844" y="2500306"/>
            <a:ext cx="8858312" cy="4214842"/>
            <a:chOff x="285720" y="2857496"/>
            <a:chExt cx="8001056" cy="2867044"/>
          </a:xfrm>
        </p:grpSpPr>
        <p:grpSp>
          <p:nvGrpSpPr>
            <p:cNvPr id="4" name="Группа 29"/>
            <p:cNvGrpSpPr/>
            <p:nvPr/>
          </p:nvGrpSpPr>
          <p:grpSpPr>
            <a:xfrm>
              <a:off x="4286248" y="2857496"/>
              <a:ext cx="4000528" cy="2857520"/>
              <a:chOff x="4357686" y="2714620"/>
              <a:chExt cx="4000528" cy="2857520"/>
            </a:xfrm>
          </p:grpSpPr>
          <p:sp>
            <p:nvSpPr>
              <p:cNvPr id="26" name="Выноска со стрелкой вправо 25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:endParaRPr lang="ru-RU" dirty="0" smtClean="0"/>
              </a:p>
            </p:txBody>
          </p:sp>
          <p:sp>
            <p:nvSpPr>
              <p:cNvPr id="29" name="Штриховая стрелка вправо 28"/>
              <p:cNvSpPr/>
              <p:nvPr/>
            </p:nvSpPr>
            <p:spPr>
              <a:xfrm flipH="1">
                <a:off x="4429124" y="3643314"/>
                <a:ext cx="1928826" cy="1000132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записываем</a:t>
                </a:r>
                <a:endParaRPr lang="ru-RU" dirty="0"/>
              </a:p>
            </p:txBody>
          </p:sp>
        </p:grpSp>
        <p:grpSp>
          <p:nvGrpSpPr>
            <p:cNvPr id="5" name="Группа 30"/>
            <p:cNvGrpSpPr/>
            <p:nvPr/>
          </p:nvGrpSpPr>
          <p:grpSpPr>
            <a:xfrm flipH="1">
              <a:off x="285720" y="2867020"/>
              <a:ext cx="4000528" cy="2857520"/>
              <a:chOff x="4357686" y="2714620"/>
              <a:chExt cx="4000528" cy="2857520"/>
            </a:xfrm>
          </p:grpSpPr>
          <p:sp>
            <p:nvSpPr>
              <p:cNvPr id="32" name="Выноска со стрелкой вправо 31"/>
              <p:cNvSpPr/>
              <p:nvPr/>
            </p:nvSpPr>
            <p:spPr>
              <a:xfrm flipH="1">
                <a:off x="4357686" y="2714620"/>
                <a:ext cx="4000528" cy="2857520"/>
              </a:xfrm>
              <a:prstGeom prst="rightArrowCallout">
                <a:avLst>
                  <a:gd name="adj1" fmla="val 53128"/>
                  <a:gd name="adj2" fmla="val 35672"/>
                  <a:gd name="adj3" fmla="val 22833"/>
                  <a:gd name="adj4" fmla="val 73244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lvl="0" indent="-342900"/>
                <a:endParaRPr lang="ru-RU" dirty="0" smtClean="0"/>
              </a:p>
            </p:txBody>
          </p:sp>
          <p:sp>
            <p:nvSpPr>
              <p:cNvPr id="33" name="Штриховая стрелка вправо 32"/>
              <p:cNvSpPr/>
              <p:nvPr/>
            </p:nvSpPr>
            <p:spPr>
              <a:xfrm flipH="1">
                <a:off x="4429124" y="3643314"/>
                <a:ext cx="1928826" cy="1000132"/>
              </a:xfrm>
              <a:prstGeom prst="stripedRightArrow">
                <a:avLst>
                  <a:gd name="adj1" fmla="val 42382"/>
                  <a:gd name="adj2" fmla="val 3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рассуждаем</a:t>
                </a:r>
                <a:endParaRPr lang="ru-RU" dirty="0"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142844" y="267339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/>
            <a:r>
              <a:rPr lang="ru-RU" dirty="0" smtClean="0"/>
              <a:t>1. </a:t>
            </a:r>
            <a:r>
              <a:rPr lang="en-US" dirty="0" smtClean="0"/>
              <a:t>N</a:t>
            </a:r>
            <a:r>
              <a:rPr lang="ru-RU" dirty="0" smtClean="0"/>
              <a:t>=64</a:t>
            </a:r>
            <a:endParaRPr lang="ru-RU" sz="900" dirty="0" smtClean="0"/>
          </a:p>
          <a:p>
            <a:pPr lvl="0"/>
            <a:r>
              <a:rPr lang="ru-RU" dirty="0" smtClean="0"/>
              <a:t>2. </a:t>
            </a:r>
            <a:r>
              <a:rPr lang="en-US" dirty="0" smtClean="0"/>
              <a:t>N=2</a:t>
            </a:r>
            <a:r>
              <a:rPr lang="en-US" baseline="30000" dirty="0" smtClean="0"/>
              <a:t>b</a:t>
            </a:r>
            <a:r>
              <a:rPr lang="ru-RU" dirty="0" smtClean="0"/>
              <a:t>,  64=2</a:t>
            </a:r>
            <a:r>
              <a:rPr lang="ru-RU" baseline="30000" dirty="0" smtClean="0"/>
              <a:t>6</a:t>
            </a:r>
            <a:endParaRPr lang="ru-RU" sz="900" dirty="0" smtClean="0"/>
          </a:p>
          <a:p>
            <a:pPr lvl="0"/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en-US" dirty="0" smtClean="0"/>
              <a:t>b</a:t>
            </a:r>
            <a:r>
              <a:rPr lang="ru-RU" dirty="0" smtClean="0"/>
              <a:t>=6 (бит)</a:t>
            </a:r>
          </a:p>
          <a:p>
            <a:pPr lvl="0"/>
            <a:endParaRPr lang="ru-RU" sz="900" dirty="0" smtClean="0"/>
          </a:p>
          <a:p>
            <a:pPr lvl="0"/>
            <a:r>
              <a:rPr lang="ru-RU" dirty="0" smtClean="0"/>
              <a:t>4. 1,907Кб </a:t>
            </a:r>
            <a:r>
              <a:rPr lang="ru-RU" dirty="0" smtClean="0">
                <a:latin typeface="Arial"/>
                <a:cs typeface="Arial"/>
              </a:rPr>
              <a:t>≈ 1953 байта</a:t>
            </a:r>
            <a:endParaRPr lang="ru-RU" sz="900" dirty="0" smtClean="0">
              <a:latin typeface="Arial"/>
              <a:cs typeface="Arial"/>
            </a:endParaRPr>
          </a:p>
          <a:p>
            <a:r>
              <a:rPr lang="ru-RU" dirty="0" smtClean="0">
                <a:latin typeface="Arial"/>
                <a:cs typeface="Arial"/>
              </a:rPr>
              <a:t>5. </a:t>
            </a:r>
            <a:r>
              <a:rPr lang="ru-RU" dirty="0" smtClean="0">
                <a:cs typeface="Arial"/>
              </a:rPr>
              <a:t>1953 байта = 15624 бита</a:t>
            </a:r>
            <a:endParaRPr lang="ru-RU" sz="900" dirty="0" smtClean="0">
              <a:cs typeface="Arial"/>
            </a:endParaRPr>
          </a:p>
          <a:p>
            <a:endParaRPr lang="ru-RU" sz="900" dirty="0" smtClean="0">
              <a:cs typeface="Arial"/>
            </a:endParaRPr>
          </a:p>
          <a:p>
            <a:r>
              <a:rPr lang="ru-RU" dirty="0" smtClean="0">
                <a:cs typeface="Arial"/>
              </a:rPr>
              <a:t>6. </a:t>
            </a:r>
            <a:r>
              <a:rPr lang="en-US" dirty="0" smtClean="0">
                <a:cs typeface="Arial"/>
              </a:rPr>
              <a:t>I</a:t>
            </a:r>
            <a:r>
              <a:rPr lang="ru-RU" dirty="0" smtClean="0">
                <a:cs typeface="Arial"/>
              </a:rPr>
              <a:t>=15624, </a:t>
            </a:r>
            <a:r>
              <a:rPr lang="en-US" dirty="0" smtClean="0">
                <a:cs typeface="Arial"/>
              </a:rPr>
              <a:t>b</a:t>
            </a:r>
            <a:r>
              <a:rPr lang="ru-RU" dirty="0" smtClean="0">
                <a:cs typeface="Arial"/>
              </a:rPr>
              <a:t>=6 </a:t>
            </a:r>
          </a:p>
          <a:p>
            <a:endParaRPr lang="ru-RU" sz="900" dirty="0" smtClean="0">
              <a:cs typeface="Arial"/>
            </a:endParaRPr>
          </a:p>
          <a:p>
            <a:r>
              <a:rPr lang="ru-RU" dirty="0" smtClean="0">
                <a:cs typeface="Arial"/>
              </a:rPr>
              <a:t>7. </a:t>
            </a:r>
            <a:r>
              <a:rPr lang="en-US" dirty="0" smtClean="0">
                <a:cs typeface="Arial"/>
              </a:rPr>
              <a:t>I=</a:t>
            </a:r>
            <a:r>
              <a:rPr lang="en-US" dirty="0" err="1" smtClean="0">
                <a:cs typeface="Arial"/>
              </a:rPr>
              <a:t>K×b</a:t>
            </a:r>
            <a:r>
              <a:rPr lang="ru-RU" dirty="0" smtClean="0">
                <a:cs typeface="Arial"/>
              </a:rPr>
              <a:t>, </a:t>
            </a:r>
            <a:r>
              <a:rPr lang="en-US" dirty="0" smtClean="0">
                <a:cs typeface="Arial"/>
              </a:rPr>
              <a:t>K=I</a:t>
            </a:r>
            <a:r>
              <a:rPr lang="ru-RU" dirty="0" smtClean="0">
                <a:cs typeface="Arial"/>
              </a:rPr>
              <a:t>:</a:t>
            </a:r>
            <a:r>
              <a:rPr lang="en-US" dirty="0" smtClean="0">
                <a:cs typeface="Arial"/>
              </a:rPr>
              <a:t>b</a:t>
            </a:r>
            <a:r>
              <a:rPr lang="ru-RU" dirty="0" smtClean="0">
                <a:cs typeface="Arial"/>
              </a:rPr>
              <a:t>, </a:t>
            </a:r>
          </a:p>
          <a:p>
            <a:r>
              <a:rPr lang="ru-RU" dirty="0" smtClean="0">
                <a:cs typeface="Arial"/>
              </a:rPr>
              <a:t>            15624:6 = 2604</a:t>
            </a:r>
          </a:p>
          <a:p>
            <a:endParaRPr lang="ru-RU" sz="900" dirty="0" smtClean="0">
              <a:cs typeface="Arial"/>
            </a:endParaRPr>
          </a:p>
          <a:p>
            <a:r>
              <a:rPr lang="ru-RU" dirty="0" smtClean="0">
                <a:cs typeface="Arial"/>
              </a:rPr>
              <a:t>8. </a:t>
            </a:r>
            <a:r>
              <a:rPr lang="en-US" dirty="0" smtClean="0">
                <a:cs typeface="Arial"/>
              </a:rPr>
              <a:t>K</a:t>
            </a:r>
            <a:r>
              <a:rPr lang="ru-RU" dirty="0" smtClean="0">
                <a:cs typeface="Arial"/>
              </a:rPr>
              <a:t>=2604 (символа)</a:t>
            </a:r>
          </a:p>
          <a:p>
            <a:pPr lvl="0"/>
            <a:endParaRPr lang="ru-RU" sz="900" dirty="0" smtClean="0">
              <a:cs typeface="Arial"/>
            </a:endParaRPr>
          </a:p>
          <a:p>
            <a:pPr lvl="0"/>
            <a:endParaRPr lang="ru-RU" sz="900" dirty="0" smtClean="0">
              <a:cs typeface="Arial"/>
            </a:endParaRPr>
          </a:p>
          <a:p>
            <a:pPr lvl="0"/>
            <a:endParaRPr lang="ru-RU" dirty="0" smtClean="0">
              <a:cs typeface="Arial"/>
            </a:endParaRPr>
          </a:p>
          <a:p>
            <a:pPr lvl="0"/>
            <a:r>
              <a:rPr lang="ru-RU" dirty="0" smtClean="0">
                <a:cs typeface="Arial"/>
              </a:rPr>
              <a:t>Ответ: 6 бит, 2604 символа</a:t>
            </a:r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786478" y="2744830"/>
            <a:ext cx="32146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Мы знаем, что </a:t>
            </a:r>
            <a:r>
              <a:rPr lang="en-US" dirty="0" smtClean="0"/>
              <a:t>N</a:t>
            </a:r>
            <a:r>
              <a:rPr lang="ru-RU" dirty="0" smtClean="0"/>
              <a:t>=64, значит, используя формулу </a:t>
            </a:r>
            <a:r>
              <a:rPr lang="en-US" dirty="0" smtClean="0"/>
              <a:t>N=</a:t>
            </a:r>
            <a:r>
              <a:rPr lang="ru-RU" b="1" dirty="0" smtClean="0"/>
              <a:t> </a:t>
            </a:r>
            <a:r>
              <a:rPr lang="ru-RU" dirty="0" smtClean="0"/>
              <a:t>2</a:t>
            </a:r>
            <a:r>
              <a:rPr lang="en-US" baseline="30000" dirty="0" smtClean="0"/>
              <a:t>b</a:t>
            </a:r>
            <a:r>
              <a:rPr lang="ru-RU" dirty="0" smtClean="0"/>
              <a:t>, найдем </a:t>
            </a:r>
            <a:r>
              <a:rPr lang="en-US" dirty="0" smtClean="0"/>
              <a:t>b</a:t>
            </a:r>
            <a:r>
              <a:rPr lang="ru-RU" dirty="0" smtClean="0"/>
              <a:t>=6 (бит). Одно искомое нашли.</a:t>
            </a:r>
          </a:p>
          <a:p>
            <a:pPr lvl="0"/>
            <a:r>
              <a:rPr lang="ru-RU" dirty="0" smtClean="0"/>
              <a:t>Переведем 1,907Кб в биты,</a:t>
            </a:r>
          </a:p>
          <a:p>
            <a:pPr lvl="0"/>
            <a:r>
              <a:rPr lang="ru-RU" dirty="0" smtClean="0"/>
              <a:t>                 для этого </a:t>
            </a:r>
          </a:p>
          <a:p>
            <a:pPr lvl="0"/>
            <a:r>
              <a:rPr lang="ru-RU" dirty="0" smtClean="0"/>
              <a:t>                1,907</a:t>
            </a:r>
            <a:r>
              <a:rPr lang="ru-RU" dirty="0" smtClean="0">
                <a:latin typeface="Arial"/>
                <a:cs typeface="Arial"/>
              </a:rPr>
              <a:t>×1024=1953,</a:t>
            </a:r>
          </a:p>
          <a:p>
            <a:pPr lvl="0"/>
            <a:r>
              <a:rPr lang="ru-RU" dirty="0" smtClean="0">
                <a:latin typeface="Arial"/>
                <a:cs typeface="Arial"/>
              </a:rPr>
              <a:t>                 получили байты, </a:t>
            </a:r>
            <a:r>
              <a:rPr lang="ru-RU" dirty="0" smtClean="0">
                <a:latin typeface="Arial"/>
                <a:cs typeface="Arial"/>
              </a:rPr>
              <a:t>и </a:t>
            </a:r>
            <a:r>
              <a:rPr lang="ru-RU" dirty="0" smtClean="0">
                <a:latin typeface="Arial"/>
                <a:cs typeface="Arial"/>
              </a:rPr>
              <a:t>1953×8=15624 – биты. </a:t>
            </a:r>
            <a:endParaRPr lang="en-US" dirty="0" smtClean="0">
              <a:latin typeface="Arial"/>
              <a:cs typeface="Arial"/>
            </a:endParaRPr>
          </a:p>
          <a:p>
            <a:pPr lvl="0"/>
            <a:r>
              <a:rPr lang="ru-RU" dirty="0" smtClean="0">
                <a:latin typeface="Arial"/>
                <a:cs typeface="Arial"/>
              </a:rPr>
              <a:t>Теперь </a:t>
            </a:r>
            <a:r>
              <a:rPr lang="ru-RU" dirty="0" smtClean="0">
                <a:latin typeface="Arial"/>
                <a:cs typeface="Arial"/>
              </a:rPr>
              <a:t>зная </a:t>
            </a:r>
            <a:r>
              <a:rPr lang="en-US" dirty="0" smtClean="0">
                <a:latin typeface="Arial"/>
                <a:cs typeface="Arial"/>
              </a:rPr>
              <a:t>I</a:t>
            </a:r>
            <a:r>
              <a:rPr lang="ru-RU" dirty="0" smtClean="0">
                <a:latin typeface="Arial"/>
                <a:cs typeface="Arial"/>
              </a:rPr>
              <a:t>=15624 и </a:t>
            </a:r>
            <a:r>
              <a:rPr lang="en-US" dirty="0" smtClean="0">
                <a:latin typeface="Arial"/>
                <a:cs typeface="Arial"/>
              </a:rPr>
              <a:t>b</a:t>
            </a:r>
            <a:r>
              <a:rPr lang="ru-RU" dirty="0" smtClean="0">
                <a:latin typeface="Arial"/>
                <a:cs typeface="Arial"/>
              </a:rPr>
              <a:t>=6 найдем количество символов, используя формулу </a:t>
            </a:r>
            <a:r>
              <a:rPr lang="en-US" dirty="0" smtClean="0">
                <a:latin typeface="Arial"/>
                <a:cs typeface="Arial"/>
              </a:rPr>
              <a:t>I=</a:t>
            </a:r>
            <a:r>
              <a:rPr lang="en-US" dirty="0" err="1" smtClean="0">
                <a:latin typeface="Arial"/>
                <a:cs typeface="Arial"/>
              </a:rPr>
              <a:t>K×b</a:t>
            </a:r>
            <a:r>
              <a:rPr lang="ru-RU" dirty="0" smtClean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K=I</a:t>
            </a:r>
            <a:r>
              <a:rPr lang="ru-RU" dirty="0" smtClean="0"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b</a:t>
            </a:r>
            <a:r>
              <a:rPr lang="ru-RU" dirty="0" smtClean="0">
                <a:latin typeface="Arial"/>
                <a:cs typeface="Arial"/>
              </a:rPr>
              <a:t> - 15624:6=2604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Схема 33"/>
          <p:cNvGraphicFramePr/>
          <p:nvPr/>
        </p:nvGraphicFramePr>
        <p:xfrm>
          <a:off x="0" y="0"/>
          <a:ext cx="9144000" cy="664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285720" y="4071942"/>
            <a:ext cx="292895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Материк Информация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429132"/>
            <a:ext cx="9144000" cy="78581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4429132"/>
            <a:ext cx="8534400" cy="685800"/>
          </a:xfrm>
        </p:spPr>
        <p:txBody>
          <a:bodyPr/>
          <a:lstStyle/>
          <a:p>
            <a:r>
              <a:rPr lang="ru-RU" dirty="0" smtClean="0"/>
              <a:t>Измерение информации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458200" cy="838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Измерение информации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00034" y="4143380"/>
            <a:ext cx="8280910" cy="904596"/>
            <a:chOff x="1285852" y="2000240"/>
            <a:chExt cx="8280910" cy="904596"/>
          </a:xfrm>
        </p:grpSpPr>
        <p:sp>
          <p:nvSpPr>
            <p:cNvPr id="28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846131"/>
            </a:xfrm>
            <a:prstGeom prst="roundRect">
              <a:avLst>
                <a:gd name="adj" fmla="val 50000"/>
              </a:avLst>
            </a:prstGeom>
            <a:noFill/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3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chemeClr val="accent6"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Text Box 37"/>
            <p:cNvSpPr txBox="1">
              <a:spLocks noChangeArrowheads="1"/>
            </p:cNvSpPr>
            <p:nvPr/>
          </p:nvSpPr>
          <p:spPr bwMode="gray">
            <a:xfrm>
              <a:off x="2177145" y="2047580"/>
              <a:ext cx="7038325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/>
                <a:t>Информационный объем текста, единицы информации</a:t>
              </a:r>
              <a:endParaRPr lang="en-US" sz="2400" b="1" dirty="0"/>
            </a:p>
          </p:txBody>
        </p:sp>
        <p:sp>
          <p:nvSpPr>
            <p:cNvPr id="56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4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54235" y="1452973"/>
            <a:ext cx="8241510" cy="904458"/>
            <a:chOff x="1325253" y="2011504"/>
            <a:chExt cx="8241510" cy="904458"/>
          </a:xfrm>
        </p:grpSpPr>
        <p:sp>
          <p:nvSpPr>
            <p:cNvPr id="58" name="AutoShape 32"/>
            <p:cNvSpPr>
              <a:spLocks noChangeArrowheads="1"/>
            </p:cNvSpPr>
            <p:nvPr/>
          </p:nvSpPr>
          <p:spPr bwMode="gray">
            <a:xfrm>
              <a:off x="1646763" y="2058706"/>
              <a:ext cx="7920000" cy="857256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" name="Oval 35"/>
            <p:cNvSpPr>
              <a:spLocks noChangeArrowheads="1"/>
            </p:cNvSpPr>
            <p:nvPr/>
          </p:nvSpPr>
          <p:spPr bwMode="gray">
            <a:xfrm rot="1758052">
              <a:off x="1325253" y="2011504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Oval 36"/>
            <p:cNvSpPr>
              <a:spLocks noChangeArrowheads="1"/>
            </p:cNvSpPr>
            <p:nvPr/>
          </p:nvSpPr>
          <p:spPr bwMode="gray">
            <a:xfrm>
              <a:off x="1413928" y="2058705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Text Box 37"/>
            <p:cNvSpPr txBox="1">
              <a:spLocks noChangeArrowheads="1"/>
            </p:cNvSpPr>
            <p:nvPr/>
          </p:nvSpPr>
          <p:spPr bwMode="gray">
            <a:xfrm>
              <a:off x="2143109" y="2071678"/>
              <a:ext cx="714380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/>
                <a:t>Алфавитный подход к измерению информации</a:t>
              </a:r>
              <a:endParaRPr lang="en-US" sz="2400" b="1" dirty="0"/>
            </a:p>
          </p:txBody>
        </p:sp>
        <p:sp>
          <p:nvSpPr>
            <p:cNvPr id="62" name="Text Box 38"/>
            <p:cNvSpPr txBox="1">
              <a:spLocks noChangeArrowheads="1"/>
            </p:cNvSpPr>
            <p:nvPr/>
          </p:nvSpPr>
          <p:spPr bwMode="gray">
            <a:xfrm>
              <a:off x="1537092" y="2069969"/>
              <a:ext cx="555489" cy="663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1.</a:t>
              </a: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00034" y="2428868"/>
            <a:ext cx="8280910" cy="761720"/>
            <a:chOff x="1285852" y="2962414"/>
            <a:chExt cx="8280910" cy="761720"/>
          </a:xfrm>
        </p:grpSpPr>
        <p:sp>
          <p:nvSpPr>
            <p:cNvPr id="64" name="AutoShape 40"/>
            <p:cNvSpPr>
              <a:spLocks noChangeArrowheads="1"/>
            </p:cNvSpPr>
            <p:nvPr/>
          </p:nvSpPr>
          <p:spPr bwMode="gray">
            <a:xfrm>
              <a:off x="1646762" y="3020879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 rot="1758052">
              <a:off x="1285852" y="2962414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Oval 44"/>
            <p:cNvSpPr>
              <a:spLocks noChangeArrowheads="1"/>
            </p:cNvSpPr>
            <p:nvPr/>
          </p:nvSpPr>
          <p:spPr bwMode="gray">
            <a:xfrm>
              <a:off x="1374527" y="3009615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Text Box 45"/>
            <p:cNvSpPr txBox="1">
              <a:spLocks noChangeArrowheads="1"/>
            </p:cNvSpPr>
            <p:nvPr/>
          </p:nvSpPr>
          <p:spPr bwMode="gray">
            <a:xfrm>
              <a:off x="2177145" y="3146162"/>
              <a:ext cx="4864665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/>
                <a:t>Алфавит, мощность алфавита</a:t>
              </a:r>
              <a:endParaRPr lang="en-US" sz="2400" b="1" dirty="0"/>
            </a:p>
          </p:txBody>
        </p:sp>
        <p:sp>
          <p:nvSpPr>
            <p:cNvPr id="68" name="Text Box 46"/>
            <p:cNvSpPr txBox="1">
              <a:spLocks noChangeArrowheads="1"/>
            </p:cNvSpPr>
            <p:nvPr/>
          </p:nvSpPr>
          <p:spPr bwMode="gray">
            <a:xfrm>
              <a:off x="1497691" y="3020879"/>
              <a:ext cx="555489" cy="6648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2.</a:t>
              </a: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00034" y="3286124"/>
            <a:ext cx="8280910" cy="761720"/>
            <a:chOff x="1285852" y="3924588"/>
            <a:chExt cx="8280910" cy="761720"/>
          </a:xfrm>
        </p:grpSpPr>
        <p:sp>
          <p:nvSpPr>
            <p:cNvPr id="70" name="AutoShape 48"/>
            <p:cNvSpPr>
              <a:spLocks noChangeArrowheads="1"/>
            </p:cNvSpPr>
            <p:nvPr/>
          </p:nvSpPr>
          <p:spPr bwMode="gray">
            <a:xfrm>
              <a:off x="1646762" y="3983053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" name="Oval 51"/>
            <p:cNvSpPr>
              <a:spLocks noChangeArrowheads="1"/>
            </p:cNvSpPr>
            <p:nvPr/>
          </p:nvSpPr>
          <p:spPr bwMode="gray">
            <a:xfrm rot="1758052">
              <a:off x="1285852" y="3924588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Oval 52"/>
            <p:cNvSpPr>
              <a:spLocks noChangeArrowheads="1"/>
            </p:cNvSpPr>
            <p:nvPr/>
          </p:nvSpPr>
          <p:spPr bwMode="gray">
            <a:xfrm>
              <a:off x="1374527" y="3971789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" name="Text Box 53"/>
            <p:cNvSpPr txBox="1">
              <a:spLocks noChangeArrowheads="1"/>
            </p:cNvSpPr>
            <p:nvPr/>
          </p:nvSpPr>
          <p:spPr bwMode="gray">
            <a:xfrm>
              <a:off x="2177145" y="4108336"/>
              <a:ext cx="50274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/>
                <a:t>Информационный вес символа</a:t>
              </a:r>
              <a:endParaRPr lang="en-US" sz="2400" b="1" dirty="0"/>
            </a:p>
          </p:txBody>
        </p:sp>
        <p:sp>
          <p:nvSpPr>
            <p:cNvPr id="74" name="Text Box 54"/>
            <p:cNvSpPr txBox="1">
              <a:spLocks noChangeArrowheads="1"/>
            </p:cNvSpPr>
            <p:nvPr/>
          </p:nvSpPr>
          <p:spPr bwMode="gray">
            <a:xfrm>
              <a:off x="1497691" y="3983053"/>
              <a:ext cx="555489" cy="6648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3.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05932" y="5143512"/>
            <a:ext cx="8280910" cy="761720"/>
            <a:chOff x="1285852" y="2000240"/>
            <a:chExt cx="8280910" cy="761720"/>
          </a:xfrm>
        </p:grpSpPr>
        <p:sp>
          <p:nvSpPr>
            <p:cNvPr id="34" name="AutoShape 32"/>
            <p:cNvSpPr>
              <a:spLocks noChangeArrowheads="1"/>
            </p:cNvSpPr>
            <p:nvPr/>
          </p:nvSpPr>
          <p:spPr bwMode="gray">
            <a:xfrm>
              <a:off x="1646762" y="2058705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92AA2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gray">
            <a:xfrm rot="1758052">
              <a:off x="1285852" y="2000240"/>
              <a:ext cx="886752" cy="755215"/>
            </a:xfrm>
            <a:prstGeom prst="ellipse">
              <a:avLst/>
            </a:prstGeom>
            <a:gradFill>
              <a:gsLst>
                <a:gs pos="0">
                  <a:srgbClr val="692AA2"/>
                </a:gs>
                <a:gs pos="100000">
                  <a:srgbClr val="421C5E"/>
                </a:gs>
              </a:gsLst>
              <a:lin ang="5400000" scaled="0"/>
            </a:gradFill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gray">
            <a:xfrm>
              <a:off x="1374527" y="2047441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gray">
            <a:xfrm>
              <a:off x="2177145" y="2183988"/>
              <a:ext cx="34214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/>
                <a:t>Задачи и их решения</a:t>
              </a:r>
              <a:endParaRPr lang="en-US" sz="2400" b="1" dirty="0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gray">
            <a:xfrm>
              <a:off x="1512383" y="2058705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5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85729"/>
            <a:ext cx="1039549" cy="144264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500166" y="1871481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Алфавитный подход позволяет измерять информационный объем текста на некотором языке (естественном или формальном), </a:t>
            </a:r>
            <a:r>
              <a:rPr lang="ru-RU" b="1" u="sng" dirty="0" smtClean="0"/>
              <a:t>не связанный с содержанием этого текста.</a:t>
            </a:r>
            <a:endParaRPr lang="ru-RU" b="1" u="sng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54235" y="24212"/>
            <a:ext cx="8241510" cy="904458"/>
            <a:chOff x="1325253" y="2011504"/>
            <a:chExt cx="8241510" cy="904458"/>
          </a:xfrm>
        </p:grpSpPr>
        <p:sp>
          <p:nvSpPr>
            <p:cNvPr id="20" name="AutoShape 32"/>
            <p:cNvSpPr>
              <a:spLocks noChangeArrowheads="1"/>
            </p:cNvSpPr>
            <p:nvPr/>
          </p:nvSpPr>
          <p:spPr bwMode="gray">
            <a:xfrm>
              <a:off x="1646763" y="2058706"/>
              <a:ext cx="7920000" cy="857256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gray">
            <a:xfrm rot="1758052">
              <a:off x="1325253" y="2011504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Oval 36"/>
            <p:cNvSpPr>
              <a:spLocks noChangeArrowheads="1"/>
            </p:cNvSpPr>
            <p:nvPr/>
          </p:nvSpPr>
          <p:spPr bwMode="gray">
            <a:xfrm>
              <a:off x="1413928" y="2058705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37"/>
            <p:cNvSpPr txBox="1">
              <a:spLocks noChangeArrowheads="1"/>
            </p:cNvSpPr>
            <p:nvPr/>
          </p:nvSpPr>
          <p:spPr bwMode="gray">
            <a:xfrm>
              <a:off x="2143109" y="2071678"/>
              <a:ext cx="714380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Алфавитный подход к измерению информации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 Box 38"/>
            <p:cNvSpPr txBox="1">
              <a:spLocks noChangeArrowheads="1"/>
            </p:cNvSpPr>
            <p:nvPr/>
          </p:nvSpPr>
          <p:spPr bwMode="gray">
            <a:xfrm>
              <a:off x="1537092" y="2069969"/>
              <a:ext cx="555489" cy="663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1.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472" y="386299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Существует и другой подход к измерению объема информации – </a:t>
            </a:r>
            <a:r>
              <a:rPr lang="ru-RU" b="1" i="1" dirty="0" smtClean="0"/>
              <a:t>содержательный. </a:t>
            </a:r>
            <a:r>
              <a:rPr lang="ru-RU" dirty="0" smtClean="0"/>
              <a:t>В нем информационный объем сообщения напрямую связан с содержанием этого сообщения.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00034" y="142852"/>
            <a:ext cx="8280910" cy="761720"/>
            <a:chOff x="1285852" y="2962414"/>
            <a:chExt cx="8280910" cy="761720"/>
          </a:xfrm>
        </p:grpSpPr>
        <p:sp>
          <p:nvSpPr>
            <p:cNvPr id="11" name="AutoShape 40"/>
            <p:cNvSpPr>
              <a:spLocks noChangeArrowheads="1"/>
            </p:cNvSpPr>
            <p:nvPr/>
          </p:nvSpPr>
          <p:spPr bwMode="gray">
            <a:xfrm>
              <a:off x="1646762" y="3020879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" name="Oval 43"/>
            <p:cNvSpPr>
              <a:spLocks noChangeArrowheads="1"/>
            </p:cNvSpPr>
            <p:nvPr/>
          </p:nvSpPr>
          <p:spPr bwMode="gray">
            <a:xfrm rot="1758052">
              <a:off x="1285852" y="2962414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44"/>
            <p:cNvSpPr>
              <a:spLocks noChangeArrowheads="1"/>
            </p:cNvSpPr>
            <p:nvPr/>
          </p:nvSpPr>
          <p:spPr bwMode="gray">
            <a:xfrm>
              <a:off x="1374527" y="3009615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gray">
            <a:xfrm>
              <a:off x="2177145" y="3146162"/>
              <a:ext cx="4864665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Алфавит, мощность алфавита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46"/>
            <p:cNvSpPr txBox="1">
              <a:spLocks noChangeArrowheads="1"/>
            </p:cNvSpPr>
            <p:nvPr/>
          </p:nvSpPr>
          <p:spPr bwMode="gray">
            <a:xfrm>
              <a:off x="1497691" y="3020879"/>
              <a:ext cx="555489" cy="6648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2.</a:t>
              </a:r>
            </a:p>
          </p:txBody>
        </p:sp>
      </p:grpSp>
      <p:pic>
        <p:nvPicPr>
          <p:cNvPr id="16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85729"/>
            <a:ext cx="1039549" cy="144264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500166" y="1871481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Алфавит – это набор букв, знаков препинания, цифр, скобок и других символов, используемых в тексте.</a:t>
            </a:r>
            <a:endParaRPr lang="ru-RU" b="1" u="sng" dirty="0"/>
          </a:p>
        </p:txBody>
      </p:sp>
      <p:pic>
        <p:nvPicPr>
          <p:cNvPr id="18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143380"/>
            <a:ext cx="1039549" cy="144264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00166" y="442913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Полное число символов алфавита принято называть мощностью алфавита – </a:t>
            </a:r>
            <a:r>
              <a:rPr lang="en-US" b="1" dirty="0" smtClean="0"/>
              <a:t>N</a:t>
            </a:r>
            <a:r>
              <a:rPr lang="ru-RU" b="1" dirty="0" smtClean="0"/>
              <a:t>.</a:t>
            </a:r>
            <a:endParaRPr lang="ru-RU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714348" y="3139859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Например, в русском алфавите 54 таких символа, это 33 буквы, 10 цифр, 11 знаков препинания, скобки, пробел.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4348" y="5711627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Мощность алфавита из русских букв и дополнительных символов равна 54, то есть для русского алфавита </a:t>
            </a:r>
            <a:r>
              <a:rPr lang="en-US" i="1" dirty="0" smtClean="0"/>
              <a:t>N</a:t>
            </a:r>
            <a:r>
              <a:rPr lang="ru-RU" i="1" dirty="0" smtClean="0"/>
              <a:t>=54.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1571604" y="3857628"/>
            <a:ext cx="6500858" cy="150019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 3"/>
          <p:cNvSpPr>
            <a:spLocks noEditPoints="1"/>
          </p:cNvSpPr>
          <p:nvPr/>
        </p:nvSpPr>
        <p:spPr bwMode="gray">
          <a:xfrm>
            <a:off x="428596" y="3857628"/>
            <a:ext cx="8001024" cy="2214578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500034" y="142852"/>
            <a:ext cx="8280910" cy="761720"/>
            <a:chOff x="1285852" y="3924588"/>
            <a:chExt cx="8280910" cy="761720"/>
          </a:xfrm>
        </p:grpSpPr>
        <p:sp>
          <p:nvSpPr>
            <p:cNvPr id="11" name="AutoShape 48"/>
            <p:cNvSpPr>
              <a:spLocks noChangeArrowheads="1"/>
            </p:cNvSpPr>
            <p:nvPr/>
          </p:nvSpPr>
          <p:spPr bwMode="gray">
            <a:xfrm>
              <a:off x="1646762" y="3983053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Oval 51"/>
            <p:cNvSpPr>
              <a:spLocks noChangeArrowheads="1"/>
            </p:cNvSpPr>
            <p:nvPr/>
          </p:nvSpPr>
          <p:spPr bwMode="gray">
            <a:xfrm rot="1758052">
              <a:off x="1285852" y="3924588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Oval 52"/>
            <p:cNvSpPr>
              <a:spLocks noChangeArrowheads="1"/>
            </p:cNvSpPr>
            <p:nvPr/>
          </p:nvSpPr>
          <p:spPr bwMode="gray">
            <a:xfrm>
              <a:off x="1374527" y="3971789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Text Box 53"/>
            <p:cNvSpPr txBox="1">
              <a:spLocks noChangeArrowheads="1"/>
            </p:cNvSpPr>
            <p:nvPr/>
          </p:nvSpPr>
          <p:spPr bwMode="gray">
            <a:xfrm>
              <a:off x="2177145" y="4108336"/>
              <a:ext cx="50274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Информационный вес символа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54"/>
            <p:cNvSpPr txBox="1">
              <a:spLocks noChangeArrowheads="1"/>
            </p:cNvSpPr>
            <p:nvPr/>
          </p:nvSpPr>
          <p:spPr bwMode="gray">
            <a:xfrm>
              <a:off x="1512382" y="3983053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3.</a:t>
              </a:r>
            </a:p>
          </p:txBody>
        </p:sp>
      </p:grpSp>
      <p:pic>
        <p:nvPicPr>
          <p:cNvPr id="16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1039549" cy="144264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500166" y="250030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Информационный вес символа двоичного алфавита принят за единицу информации и называется 1 бит.</a:t>
            </a:r>
            <a:endParaRPr lang="ru-RU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642910" y="135729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Наименьшее число символов в алфавите равно 2 (</a:t>
            </a:r>
            <a:r>
              <a:rPr lang="en-US" dirty="0" smtClean="0"/>
              <a:t>N</a:t>
            </a:r>
            <a:r>
              <a:rPr lang="ru-RU" dirty="0" smtClean="0"/>
              <a:t>=2), такой алфавит используется в компьютере. В нем всего два символа: 0 и 1.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4143380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           </a:t>
            </a:r>
            <a:r>
              <a:rPr lang="ru-RU" b="1" i="1" dirty="0" smtClean="0"/>
              <a:t>С увеличением мощности алфавита увеличивается информационный вес</a:t>
            </a:r>
            <a:r>
              <a:rPr lang="en-US" b="1" i="1" dirty="0" smtClean="0"/>
              <a:t> </a:t>
            </a:r>
            <a:r>
              <a:rPr lang="ru-RU" b="1" i="1" dirty="0" smtClean="0"/>
              <a:t>символов этого алфавита.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00034" y="142852"/>
            <a:ext cx="8280910" cy="761720"/>
            <a:chOff x="1285852" y="3924588"/>
            <a:chExt cx="8280910" cy="761720"/>
          </a:xfrm>
        </p:grpSpPr>
        <p:sp>
          <p:nvSpPr>
            <p:cNvPr id="11" name="AutoShape 48"/>
            <p:cNvSpPr>
              <a:spLocks noChangeArrowheads="1"/>
            </p:cNvSpPr>
            <p:nvPr/>
          </p:nvSpPr>
          <p:spPr bwMode="gray">
            <a:xfrm>
              <a:off x="1646762" y="3983053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Oval 51"/>
            <p:cNvSpPr>
              <a:spLocks noChangeArrowheads="1"/>
            </p:cNvSpPr>
            <p:nvPr/>
          </p:nvSpPr>
          <p:spPr bwMode="gray">
            <a:xfrm rot="1758052">
              <a:off x="1285852" y="3924588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Oval 52"/>
            <p:cNvSpPr>
              <a:spLocks noChangeArrowheads="1"/>
            </p:cNvSpPr>
            <p:nvPr/>
          </p:nvSpPr>
          <p:spPr bwMode="gray">
            <a:xfrm>
              <a:off x="1374527" y="3971789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Text Box 53"/>
            <p:cNvSpPr txBox="1">
              <a:spLocks noChangeArrowheads="1"/>
            </p:cNvSpPr>
            <p:nvPr/>
          </p:nvSpPr>
          <p:spPr bwMode="gray">
            <a:xfrm>
              <a:off x="2177145" y="4108336"/>
              <a:ext cx="50274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Информационный вес символа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54"/>
            <p:cNvSpPr txBox="1">
              <a:spLocks noChangeArrowheads="1"/>
            </p:cNvSpPr>
            <p:nvPr/>
          </p:nvSpPr>
          <p:spPr bwMode="gray">
            <a:xfrm>
              <a:off x="1512382" y="3983053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3.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85720" y="121442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если </a:t>
            </a:r>
            <a:r>
              <a:rPr lang="en-US" dirty="0" smtClean="0"/>
              <a:t>N</a:t>
            </a:r>
            <a:r>
              <a:rPr lang="ru-RU" dirty="0" smtClean="0"/>
              <a:t>=4, то символ «весит» 2 бита. Все символы такого алфавита можно закодировать всеми возможными комбинациями из двух цифр двоичного алфавита. Комбинацию из нескольких знаков двоичного алфавита назовем </a:t>
            </a:r>
            <a:r>
              <a:rPr lang="ru-RU" b="1" i="1" dirty="0" smtClean="0"/>
              <a:t>двоичным кодом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14348" y="2428868"/>
          <a:ext cx="68090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720000"/>
                <a:gridCol w="720000"/>
                <a:gridCol w="720000"/>
                <a:gridCol w="72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Порядковый номер символа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Двухзначный двоичный код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85720" y="3345420"/>
            <a:ext cx="86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использовать 3 двоичные цифры, то можно составить 8 комбинаций, т.е. если </a:t>
            </a:r>
            <a:r>
              <a:rPr lang="en-US" dirty="0" smtClean="0"/>
              <a:t>N</a:t>
            </a:r>
            <a:r>
              <a:rPr lang="ru-RU" dirty="0" smtClean="0"/>
              <a:t>=8, то символ «весит» 3 бита.</a:t>
            </a:r>
            <a:endParaRPr lang="ru-RU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714348" y="4000504"/>
          <a:ext cx="80392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Порядковый номер символа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Двухзначный двоичный код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85720" y="484561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</a:t>
            </a:r>
            <a:r>
              <a:rPr lang="en-US" dirty="0" smtClean="0"/>
              <a:t>N</a:t>
            </a:r>
            <a:r>
              <a:rPr lang="ru-RU" dirty="0" smtClean="0"/>
              <a:t>=16, то 4 бита.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Таблицу составьте сами.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2910" y="521495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так далее.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00034" y="142852"/>
            <a:ext cx="8280910" cy="761720"/>
            <a:chOff x="1285852" y="3924588"/>
            <a:chExt cx="8280910" cy="761720"/>
          </a:xfrm>
        </p:grpSpPr>
        <p:sp>
          <p:nvSpPr>
            <p:cNvPr id="11" name="AutoShape 48"/>
            <p:cNvSpPr>
              <a:spLocks noChangeArrowheads="1"/>
            </p:cNvSpPr>
            <p:nvPr/>
          </p:nvSpPr>
          <p:spPr bwMode="gray">
            <a:xfrm>
              <a:off x="1646762" y="3983053"/>
              <a:ext cx="7920000" cy="70325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Oval 51"/>
            <p:cNvSpPr>
              <a:spLocks noChangeArrowheads="1"/>
            </p:cNvSpPr>
            <p:nvPr/>
          </p:nvSpPr>
          <p:spPr bwMode="gray">
            <a:xfrm rot="1758052">
              <a:off x="1285852" y="3924588"/>
              <a:ext cx="886752" cy="75521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Oval 52"/>
            <p:cNvSpPr>
              <a:spLocks noChangeArrowheads="1"/>
            </p:cNvSpPr>
            <p:nvPr/>
          </p:nvSpPr>
          <p:spPr bwMode="gray">
            <a:xfrm>
              <a:off x="1374527" y="3971789"/>
              <a:ext cx="399038" cy="42480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Text Box 53"/>
            <p:cNvSpPr txBox="1">
              <a:spLocks noChangeArrowheads="1"/>
            </p:cNvSpPr>
            <p:nvPr/>
          </p:nvSpPr>
          <p:spPr bwMode="gray">
            <a:xfrm>
              <a:off x="2177145" y="4108336"/>
              <a:ext cx="50274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Информационный вес символа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54"/>
            <p:cNvSpPr txBox="1">
              <a:spLocks noChangeArrowheads="1"/>
            </p:cNvSpPr>
            <p:nvPr/>
          </p:nvSpPr>
          <p:spPr bwMode="gray">
            <a:xfrm>
              <a:off x="1512382" y="3983053"/>
              <a:ext cx="526106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</a:rPr>
                <a:t>3.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42910" y="135729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Найдем зависимость между мощностью алфавита(</a:t>
            </a:r>
            <a:r>
              <a:rPr lang="en-US" dirty="0" smtClean="0"/>
              <a:t>N</a:t>
            </a:r>
            <a:r>
              <a:rPr lang="ru-RU" dirty="0" smtClean="0"/>
              <a:t>) и количеством знаков в двоичном коде</a:t>
            </a:r>
            <a:r>
              <a:rPr lang="en-US" dirty="0" smtClean="0"/>
              <a:t>(b)</a:t>
            </a:r>
            <a:r>
              <a:rPr lang="ru-RU" dirty="0" smtClean="0"/>
              <a:t> – разрядностью двоичного кода. 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89586" y="2214554"/>
          <a:ext cx="684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440000"/>
                <a:gridCol w="1440000"/>
                <a:gridCol w="1440000"/>
                <a:gridCol w="14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ru-RU" dirty="0" smtClean="0"/>
                        <a:t>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бита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бита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бита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2910" y="321468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Заметим, что 2=2, 4=2×2, 8=2×2×2, 16=2×2×2×2.</a:t>
            </a:r>
          </a:p>
          <a:p>
            <a:r>
              <a:rPr lang="ru-RU" dirty="0" smtClean="0"/>
              <a:t>Значит получим формулу </a:t>
            </a:r>
            <a:r>
              <a:rPr lang="en-US" dirty="0" smtClean="0"/>
              <a:t>N=2</a:t>
            </a:r>
            <a:r>
              <a:rPr lang="en-US" baseline="30000" dirty="0" smtClean="0"/>
              <a:t>b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400050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Разрядность двоичного кода это и есть информационный вес символа.</a:t>
            </a:r>
          </a:p>
        </p:txBody>
      </p:sp>
      <p:pic>
        <p:nvPicPr>
          <p:cNvPr id="19" name="Picture 13" descr="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843880"/>
            <a:ext cx="1039549" cy="14426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500166" y="5129632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Информационный вес символа, выраженный в битах(</a:t>
            </a:r>
            <a:r>
              <a:rPr lang="en-US" b="1" dirty="0" smtClean="0"/>
              <a:t>b</a:t>
            </a:r>
            <a:r>
              <a:rPr lang="ru-RU" b="1" dirty="0" smtClean="0"/>
              <a:t>), и мощность алфавита(</a:t>
            </a:r>
            <a:r>
              <a:rPr lang="en-US" b="1" dirty="0" smtClean="0"/>
              <a:t>N</a:t>
            </a:r>
            <a:r>
              <a:rPr lang="ru-RU" b="1" dirty="0" smtClean="0"/>
              <a:t>) связаны между собой формулой:</a:t>
            </a:r>
          </a:p>
          <a:p>
            <a:pPr algn="ctr"/>
            <a:r>
              <a:rPr lang="en-US" sz="2400" b="1" u="sng" dirty="0" smtClean="0"/>
              <a:t>N=2</a:t>
            </a:r>
            <a:r>
              <a:rPr lang="en-US" sz="2400" b="1" u="sng" baseline="30000" dirty="0" smtClean="0"/>
              <a:t>b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77l">
  <a:themeElements>
    <a:clrScheme name="170Gp_natural_light 1">
      <a:dk1>
        <a:srgbClr val="000000"/>
      </a:dk1>
      <a:lt1>
        <a:srgbClr val="FFFFFF"/>
      </a:lt1>
      <a:dk2>
        <a:srgbClr val="000066"/>
      </a:dk2>
      <a:lt2>
        <a:srgbClr val="C0C0C0"/>
      </a:lt2>
      <a:accent1>
        <a:srgbClr val="65D135"/>
      </a:accent1>
      <a:accent2>
        <a:srgbClr val="ECCE4C"/>
      </a:accent2>
      <a:accent3>
        <a:srgbClr val="FFFFFF"/>
      </a:accent3>
      <a:accent4>
        <a:srgbClr val="000000"/>
      </a:accent4>
      <a:accent5>
        <a:srgbClr val="B8E5AE"/>
      </a:accent5>
      <a:accent6>
        <a:srgbClr val="D6BA44"/>
      </a:accent6>
      <a:hlink>
        <a:srgbClr val="AE0404"/>
      </a:hlink>
      <a:folHlink>
        <a:srgbClr val="0066CC"/>
      </a:folHlink>
    </a:clrScheme>
    <a:fontScheme name="170Gp_natural_ligh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70Gp_natural_light 1">
        <a:dk1>
          <a:srgbClr val="000000"/>
        </a:dk1>
        <a:lt1>
          <a:srgbClr val="FFFFFF"/>
        </a:lt1>
        <a:dk2>
          <a:srgbClr val="000066"/>
        </a:dk2>
        <a:lt2>
          <a:srgbClr val="C0C0C0"/>
        </a:lt2>
        <a:accent1>
          <a:srgbClr val="65D135"/>
        </a:accent1>
        <a:accent2>
          <a:srgbClr val="ECCE4C"/>
        </a:accent2>
        <a:accent3>
          <a:srgbClr val="FFFFFF"/>
        </a:accent3>
        <a:accent4>
          <a:srgbClr val="000000"/>
        </a:accent4>
        <a:accent5>
          <a:srgbClr val="B8E5AE"/>
        </a:accent5>
        <a:accent6>
          <a:srgbClr val="D6BA44"/>
        </a:accent6>
        <a:hlink>
          <a:srgbClr val="AE0404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17407D"/>
        </a:dk2>
        <a:lt2>
          <a:srgbClr val="DDDDDD"/>
        </a:lt2>
        <a:accent1>
          <a:srgbClr val="5DC5B9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6DFD9"/>
        </a:accent5>
        <a:accent6>
          <a:srgbClr val="8AB9E7"/>
        </a:accent6>
        <a:hlink>
          <a:srgbClr val="5D99DB"/>
        </a:hlink>
        <a:folHlink>
          <a:srgbClr val="F1CA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511550"/>
        </a:dk2>
        <a:lt2>
          <a:srgbClr val="DDDDDD"/>
        </a:lt2>
        <a:accent1>
          <a:srgbClr val="8B8DE1"/>
        </a:accent1>
        <a:accent2>
          <a:srgbClr val="CABDF5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B7ABDE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db2004c048d">
  <a:themeElements>
    <a:clrScheme name="sample 1">
      <a:dk1>
        <a:srgbClr val="003366"/>
      </a:dk1>
      <a:lt1>
        <a:srgbClr val="CCECFF"/>
      </a:lt1>
      <a:dk2>
        <a:srgbClr val="000099"/>
      </a:dk2>
      <a:lt2>
        <a:srgbClr val="FFFFFF"/>
      </a:lt2>
      <a:accent1>
        <a:srgbClr val="3491E6"/>
      </a:accent1>
      <a:accent2>
        <a:srgbClr val="9999FF"/>
      </a:accent2>
      <a:accent3>
        <a:srgbClr val="AAAACA"/>
      </a:accent3>
      <a:accent4>
        <a:srgbClr val="AEC9DA"/>
      </a:accent4>
      <a:accent5>
        <a:srgbClr val="AEC7F0"/>
      </a:accent5>
      <a:accent6>
        <a:srgbClr val="8A8AE7"/>
      </a:accent6>
      <a:hlink>
        <a:srgbClr val="33CCCC"/>
      </a:hlink>
      <a:folHlink>
        <a:srgbClr val="A8B79B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CCECFF"/>
        </a:lt1>
        <a:dk2>
          <a:srgbClr val="000099"/>
        </a:dk2>
        <a:lt2>
          <a:srgbClr val="FFFFFF"/>
        </a:lt2>
        <a:accent1>
          <a:srgbClr val="3491E6"/>
        </a:accent1>
        <a:accent2>
          <a:srgbClr val="9999FF"/>
        </a:accent2>
        <a:accent3>
          <a:srgbClr val="AAAACA"/>
        </a:accent3>
        <a:accent4>
          <a:srgbClr val="AEC9DA"/>
        </a:accent4>
        <a:accent5>
          <a:srgbClr val="AEC7F0"/>
        </a:accent5>
        <a:accent6>
          <a:srgbClr val="8A8AE7"/>
        </a:accent6>
        <a:hlink>
          <a:srgbClr val="33CCCC"/>
        </a:hlink>
        <a:folHlink>
          <a:srgbClr val="A8B7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99"/>
        </a:dk1>
        <a:lt1>
          <a:srgbClr val="CCECFF"/>
        </a:lt1>
        <a:dk2>
          <a:srgbClr val="5179E9"/>
        </a:dk2>
        <a:lt2>
          <a:srgbClr val="FFFFFF"/>
        </a:lt2>
        <a:accent1>
          <a:srgbClr val="47ABD3"/>
        </a:accent1>
        <a:accent2>
          <a:srgbClr val="FF9999"/>
        </a:accent2>
        <a:accent3>
          <a:srgbClr val="B3BEF2"/>
        </a:accent3>
        <a:accent4>
          <a:srgbClr val="AEC9DA"/>
        </a:accent4>
        <a:accent5>
          <a:srgbClr val="B1D2E6"/>
        </a:accent5>
        <a:accent6>
          <a:srgbClr val="E78A8A"/>
        </a:accent6>
        <a:hlink>
          <a:srgbClr val="00CC99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CCECFF"/>
        </a:lt1>
        <a:dk2>
          <a:srgbClr val="006699"/>
        </a:dk2>
        <a:lt2>
          <a:srgbClr val="FFFFFF"/>
        </a:lt2>
        <a:accent1>
          <a:srgbClr val="29A3BB"/>
        </a:accent1>
        <a:accent2>
          <a:srgbClr val="99CC00"/>
        </a:accent2>
        <a:accent3>
          <a:srgbClr val="AAB8CA"/>
        </a:accent3>
        <a:accent4>
          <a:srgbClr val="AEC9DA"/>
        </a:accent4>
        <a:accent5>
          <a:srgbClr val="ACCEDA"/>
        </a:accent5>
        <a:accent6>
          <a:srgbClr val="8AB900"/>
        </a:accent6>
        <a:hlink>
          <a:srgbClr val="9999FF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db2004c048d">
  <a:themeElements>
    <a:clrScheme name="sample 1">
      <a:dk1>
        <a:srgbClr val="003366"/>
      </a:dk1>
      <a:lt1>
        <a:srgbClr val="CCECFF"/>
      </a:lt1>
      <a:dk2>
        <a:srgbClr val="000099"/>
      </a:dk2>
      <a:lt2>
        <a:srgbClr val="FFFFFF"/>
      </a:lt2>
      <a:accent1>
        <a:srgbClr val="3491E6"/>
      </a:accent1>
      <a:accent2>
        <a:srgbClr val="9999FF"/>
      </a:accent2>
      <a:accent3>
        <a:srgbClr val="AAAACA"/>
      </a:accent3>
      <a:accent4>
        <a:srgbClr val="AEC9DA"/>
      </a:accent4>
      <a:accent5>
        <a:srgbClr val="AEC7F0"/>
      </a:accent5>
      <a:accent6>
        <a:srgbClr val="8A8AE7"/>
      </a:accent6>
      <a:hlink>
        <a:srgbClr val="33CCCC"/>
      </a:hlink>
      <a:folHlink>
        <a:srgbClr val="A8B79B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CCECFF"/>
        </a:lt1>
        <a:dk2>
          <a:srgbClr val="000099"/>
        </a:dk2>
        <a:lt2>
          <a:srgbClr val="FFFFFF"/>
        </a:lt2>
        <a:accent1>
          <a:srgbClr val="3491E6"/>
        </a:accent1>
        <a:accent2>
          <a:srgbClr val="9999FF"/>
        </a:accent2>
        <a:accent3>
          <a:srgbClr val="AAAACA"/>
        </a:accent3>
        <a:accent4>
          <a:srgbClr val="AEC9DA"/>
        </a:accent4>
        <a:accent5>
          <a:srgbClr val="AEC7F0"/>
        </a:accent5>
        <a:accent6>
          <a:srgbClr val="8A8AE7"/>
        </a:accent6>
        <a:hlink>
          <a:srgbClr val="33CCCC"/>
        </a:hlink>
        <a:folHlink>
          <a:srgbClr val="A8B7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99"/>
        </a:dk1>
        <a:lt1>
          <a:srgbClr val="CCECFF"/>
        </a:lt1>
        <a:dk2>
          <a:srgbClr val="5179E9"/>
        </a:dk2>
        <a:lt2>
          <a:srgbClr val="FFFFFF"/>
        </a:lt2>
        <a:accent1>
          <a:srgbClr val="47ABD3"/>
        </a:accent1>
        <a:accent2>
          <a:srgbClr val="FF9999"/>
        </a:accent2>
        <a:accent3>
          <a:srgbClr val="B3BEF2"/>
        </a:accent3>
        <a:accent4>
          <a:srgbClr val="AEC9DA"/>
        </a:accent4>
        <a:accent5>
          <a:srgbClr val="B1D2E6"/>
        </a:accent5>
        <a:accent6>
          <a:srgbClr val="E78A8A"/>
        </a:accent6>
        <a:hlink>
          <a:srgbClr val="00CC99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CCECFF"/>
        </a:lt1>
        <a:dk2>
          <a:srgbClr val="006699"/>
        </a:dk2>
        <a:lt2>
          <a:srgbClr val="FFFFFF"/>
        </a:lt2>
        <a:accent1>
          <a:srgbClr val="29A3BB"/>
        </a:accent1>
        <a:accent2>
          <a:srgbClr val="99CC00"/>
        </a:accent2>
        <a:accent3>
          <a:srgbClr val="AAB8CA"/>
        </a:accent3>
        <a:accent4>
          <a:srgbClr val="AEC9DA"/>
        </a:accent4>
        <a:accent5>
          <a:srgbClr val="ACCEDA"/>
        </a:accent5>
        <a:accent6>
          <a:srgbClr val="8AB900"/>
        </a:accent6>
        <a:hlink>
          <a:srgbClr val="9999FF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cdb2004177l</Template>
  <TotalTime>612</TotalTime>
  <Words>965</Words>
  <Application>Microsoft Office PowerPoint</Application>
  <PresentationFormat>Экран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cdb2004177l</vt:lpstr>
      <vt:lpstr>cdb2004c048d</vt:lpstr>
      <vt:lpstr>1_cdb2004c048d</vt:lpstr>
      <vt:lpstr>Image</vt:lpstr>
      <vt:lpstr>Человек и информация</vt:lpstr>
      <vt:lpstr>Слайд 2</vt:lpstr>
      <vt:lpstr>Измерение информации</vt:lpstr>
      <vt:lpstr>Измерение информации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_Sinner_</dc:creator>
  <cp:lastModifiedBy>_Sinner_</cp:lastModifiedBy>
  <cp:revision>64</cp:revision>
  <dcterms:created xsi:type="dcterms:W3CDTF">2011-08-05T14:28:32Z</dcterms:created>
  <dcterms:modified xsi:type="dcterms:W3CDTF">2011-09-27T12:53:37Z</dcterms:modified>
</cp:coreProperties>
</file>