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1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9" r:id="rId18"/>
    <p:sldId id="298" r:id="rId19"/>
    <p:sldId id="282" r:id="rId20"/>
    <p:sldId id="257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59233-CD06-4ACD-9012-FDCD2A4511A2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A689E-242D-446A-B833-5CB5C74FA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E36E7E-686F-4413-9AB6-C07CE895DC15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4E4FD-E126-47E0-9F56-C6B777134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5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12B0E-909B-4774-99E8-48E400D7E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1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morozko.msk.ru/images/big/avento-h121202l.jpg&amp;imgrefurl=http://morozko.msk.ru/d_1315.htm&amp;h=408&amp;w=400&amp;sz=51&amp;hl=ru&amp;start=59&amp;tbnid=AcsJeUehnIjQmM:&amp;tbnh=125&amp;tbnw=123&amp;prev=/images%3Fq%3D%25D0%25A1%25D0%25BD%25D0%25B5%25D0%25B6%25D0%25B8%25D0%25BD%25D0%25BA%25D0%25B8%26start%3D40%26ndsp%3D20%26svnum%3D10%26hl%3Dru%26newwindow%3D1%26sa%3DN" TargetMode="External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hyperlink" Target="http://images.google.ru/imgres?imgurl=http://jew.rsoft.ru/images/rub.jpg&amp;imgrefurl=http://jew.rsoft.ru/all.htm&amp;h=332&amp;w=345&amp;sz=45&amp;hl=ru&amp;start=2&amp;tbnid=9SivcajbD_b-dM:&amp;tbnh=115&amp;tbnw=120&amp;prev=/images%3Fq%3D%25D0%25B4%25D1%2580%25D0%25B0%25D0%25B3%25D0%25BE%25D1%2586%25D0%25B5%25D0%25BD%25D0%25BD%25D1%258B%25D0%25B5%2B%25D0%25BA%25D0%25B0%25D0%25BC%25D0%25BD%25D0%25B8%26svnum%3D10%26hl%3Dru%26newwindow%3D1" TargetMode="External"/><Relationship Id="rId18" Type="http://schemas.openxmlformats.org/officeDocument/2006/relationships/image" Target="../media/image55.jpeg"/><Relationship Id="rId3" Type="http://schemas.openxmlformats.org/officeDocument/2006/relationships/hyperlink" Target="http://images.google.ru/imgres?imgurl=http://upload.wikimedia.org/wikipedia/commons/thumb/d/da/Sphalerite2.jpg/180px-Sphalerite2.jpg&amp;imgrefurl=http://ru.wikipedia.org/wiki/%25D0%25A1%25D1%2584%25D0%25B0%25D0%25BB%25D0%25B5%25D1%2580%25D0%25B8%25D1%2582&amp;h=148&amp;w=180&amp;sz=11&amp;hl=ru&amp;start=28&amp;tbnid=gI2VU-khhKJ7XM:&amp;tbnh=83&amp;tbnw=101&amp;prev=/images%3Fq%3D%25D0%259A%25D1%2580%25D0%25B8%25D1%2581%25D1%2582%25D0%25B0%25D0%25BB%25D0%25BB%25D1%258B%2B%26start%3D20%26ndsp%3D20%26svnum%3D10%26hl%3Dru%26newwindow%3D1%26sa%3DN" TargetMode="External"/><Relationship Id="rId21" Type="http://schemas.openxmlformats.org/officeDocument/2006/relationships/image" Target="../media/image57.jpeg"/><Relationship Id="rId7" Type="http://schemas.openxmlformats.org/officeDocument/2006/relationships/hyperlink" Target="http://images.google.ru/imgres?imgurl=http://www.ski.ru/imgs/culture/14856_07.jpg&amp;imgrefurl=http://www.ski.ru/static/150/2_14856.html&amp;h=170&amp;w=240&amp;sz=25&amp;hl=ru&amp;start=55&amp;tbnid=ULD1rmTiCUjLtM:&amp;tbnh=78&amp;tbnw=110&amp;prev=/images%3Fq%3D%25D0%259A%25D1%2580%25D0%25B8%25D1%2581%25D1%2582%25D0%25B0%25D0%25BB%25D0%25BB%25D1%258B%2B%26start%3D40%26ndsp%3D20%26svnum%3D10%26hl%3Dru%26newwindow%3D1%26sa%3DN" TargetMode="External"/><Relationship Id="rId12" Type="http://schemas.openxmlformats.org/officeDocument/2006/relationships/image" Target="../media/image52.jpeg"/><Relationship Id="rId17" Type="http://schemas.openxmlformats.org/officeDocument/2006/relationships/hyperlink" Target="http://images.google.ru/imgres?imgurl=http://www.gemstone.org/gem-by-gem/stones/Garnet-Demantoid-013.jpg&amp;imgrefurl=http://www.gemstone.org/gem-by-gem/russian/demantoid.html&amp;h=300&amp;w=449&amp;sz=32&amp;hl=ru&amp;start=73&amp;tbnid=WRBgOjxlcBF2XM:&amp;tbnh=85&amp;tbnw=127&amp;prev=/images%3Fq%3D%25D0%25B4%25D1%2580%25D0%25B0%25D0%25B3%25D0%25BE%25D1%2586%25D0%25B5%25D0%25BD%25D0%25BD%25D1%258B%25D0%25B5%2B%25D0%25BA%25D0%25B0%25D0%25BC%25D0%25BD%25D0%25B8%26start%3D60%26ndsp%3D20%26svnum%3D10%26hl%3Dru%26newwindow%3D1%26sa%3DN" TargetMode="External"/><Relationship Id="rId2" Type="http://schemas.openxmlformats.org/officeDocument/2006/relationships/image" Target="../media/image47.jpeg"/><Relationship Id="rId16" Type="http://schemas.openxmlformats.org/officeDocument/2006/relationships/image" Target="../media/image54.jpeg"/><Relationship Id="rId20" Type="http://schemas.openxmlformats.org/officeDocument/2006/relationships/hyperlink" Target="http://images.google.ru/imgres?imgurl=http://jew.rsoft.ru/misca01.jpg&amp;imgrefurl=http://jew.rsoft.ru/all.htm&amp;h=333&amp;w=334&amp;sz=26&amp;hl=ru&amp;start=1&amp;tbnid=Vao4BqaYrallnM:&amp;tbnh=119&amp;tbnw=119&amp;prev=/images%3Fq%3D%25D0%25B4%25D1%2580%25D0%25B0%25D0%25B3%25D0%25BE%25D1%2586%25D0%25B5%25D0%25BD%25D0%25BD%25D1%258B%25D0%25B5%2B%25D0%25BA%25D0%25B0%25D0%25BC%25D0%25BD%25D0%25B8%26svnum%3D10%26hl%3Dru%26newwindow%3D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hyperlink" Target="http://images.google.ru/imgres?imgurl=http://www.interfax.by/pic/24_04_06/008.jpg&amp;imgrefurl=http://www.interfax.by/index.php%3Fid%3D11_23_8%26print%3D1&amp;h=190&amp;w=143&amp;sz=10&amp;hl=ru&amp;start=69&amp;tbnid=io2zwp4rpicCQM:&amp;tbnh=103&amp;tbnw=78&amp;prev=/images%3Fq%3D%25D0%25B4%25D1%2580%25D0%25B0%25D0%25B3%25D0%25BE%25D1%2586%25D0%25B5%25D0%25BD%25D0%25BD%25D1%258B%25D0%25B5%2B%25D0%25BA%25D0%25B0%25D0%25BC%25D0%25BD%25D0%25B8%26start%3D60%26ndsp%3D20%26svnum%3D10%26hl%3Dru%26newwindow%3D1%26sa%3DN" TargetMode="External"/><Relationship Id="rId5" Type="http://schemas.openxmlformats.org/officeDocument/2006/relationships/hyperlink" Target="http://images.google.ru/imgres?imgurl=http://www.ggd.nsu.ru/Crystal/Lec/Images/5_Flat_diam.jpg&amp;imgrefurl=http://www.ggd.nsu.ru/Crystal/Lec/lec11_6.htm&amp;h=193&amp;w=200&amp;sz=8&amp;hl=ru&amp;start=48&amp;tbnid=sUcG2SkkGbCECM:&amp;tbnh=100&amp;tbnw=104&amp;prev=/images%3Fq%3D%25D0%259A%25D1%2580%25D0%25B8%25D1%2581%25D1%2582%25D0%25B0%25D0%25BB%25D0%25BB%25D1%258B%2B%26start%3D40%26ndsp%3D20%26svnum%3D10%26hl%3Dru%26newwindow%3D1%26sa%3DN" TargetMode="External"/><Relationship Id="rId15" Type="http://schemas.openxmlformats.org/officeDocument/2006/relationships/hyperlink" Target="http://images.google.ru/imgres?imgurl=http://www.kamnei.net/1.jpg&amp;imgrefurl=http://www.kamnei.net/&amp;h=177&amp;w=182&amp;sz=14&amp;hl=ru&amp;start=48&amp;tbnid=odfP-PWH2VtB8M:&amp;tbnh=98&amp;tbnw=101&amp;prev=/images%3Fq%3D%25D0%25B4%25D1%2580%25D0%25B0%25D0%25B3%25D0%25BE%25D1%2586%25D0%25B5%25D0%25BD%25D0%25BD%25D1%258B%25D0%25B5%2B%25D0%25BA%25D0%25B0%25D0%25BC%25D0%25BD%25D0%25B8%26start%3D40%26ndsp%3D20%26svnum%3D10%26hl%3Dru%26newwindow%3D1%26sa%3DN" TargetMode="External"/><Relationship Id="rId10" Type="http://schemas.openxmlformats.org/officeDocument/2006/relationships/image" Target="../media/image51.jpeg"/><Relationship Id="rId19" Type="http://schemas.openxmlformats.org/officeDocument/2006/relationships/image" Target="../media/image56.jpeg"/><Relationship Id="rId4" Type="http://schemas.openxmlformats.org/officeDocument/2006/relationships/image" Target="../media/image48.jpeg"/><Relationship Id="rId9" Type="http://schemas.openxmlformats.org/officeDocument/2006/relationships/hyperlink" Target="http://images.google.ru/imgres?imgurl=http://collection.fsl.ru/good_pic/2/299/main_photo/big&amp;imgrefurl=http://giftart.ru/good_info/299&amp;h=236&amp;w=300&amp;sz=8&amp;hl=ru&amp;start=5&amp;tbnid=oIQ3CDMx32t41M:&amp;tbnh=91&amp;tbnw=116&amp;prev=/images%3Fq%3D%25D0%25B4%25D1%2580%25D0%25B0%25D0%25B3%25D0%25BE%25D1%2586%25D0%25B5%25D0%25BD%25D0%25BD%25D1%258B%25D0%25B5%2B%25D0%25BA%25D0%25B0%25D0%25BC%25D0%25BD%25D0%25B8%26svnum%3D10%26hl%3Dru%26newwindow%3D1" TargetMode="External"/><Relationship Id="rId14" Type="http://schemas.openxmlformats.org/officeDocument/2006/relationships/image" Target="../media/image53.jpeg"/><Relationship Id="rId22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74.png"/><Relationship Id="rId5" Type="http://schemas.openxmlformats.org/officeDocument/2006/relationships/image" Target="../media/image63.png"/><Relationship Id="rId10" Type="http://schemas.openxmlformats.org/officeDocument/2006/relationships/image" Target="../media/image73.png"/><Relationship Id="rId4" Type="http://schemas.openxmlformats.org/officeDocument/2006/relationships/image" Target="../media/image62.png"/><Relationship Id="rId9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jpeg"/><Relationship Id="rId3" Type="http://schemas.openxmlformats.org/officeDocument/2006/relationships/image" Target="../media/image62.png"/><Relationship Id="rId7" Type="http://schemas.openxmlformats.org/officeDocument/2006/relationships/image" Target="../media/image77.png"/><Relationship Id="rId12" Type="http://schemas.openxmlformats.org/officeDocument/2006/relationships/image" Target="../media/image82.jpeg"/><Relationship Id="rId17" Type="http://schemas.openxmlformats.org/officeDocument/2006/relationships/image" Target="../media/image87.png"/><Relationship Id="rId2" Type="http://schemas.openxmlformats.org/officeDocument/2006/relationships/image" Target="../media/image61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81.png"/><Relationship Id="rId5" Type="http://schemas.openxmlformats.org/officeDocument/2006/relationships/image" Target="../media/image64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63.png"/><Relationship Id="rId9" Type="http://schemas.openxmlformats.org/officeDocument/2006/relationships/image" Target="../media/image79.jpeg"/><Relationship Id="rId1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6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92.png"/><Relationship Id="rId5" Type="http://schemas.openxmlformats.org/officeDocument/2006/relationships/image" Target="../media/image64.png"/><Relationship Id="rId10" Type="http://schemas.openxmlformats.org/officeDocument/2006/relationships/image" Target="../media/image91.png"/><Relationship Id="rId4" Type="http://schemas.openxmlformats.org/officeDocument/2006/relationships/image" Target="../media/image63.png"/><Relationship Id="rId9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62.png"/><Relationship Id="rId7" Type="http://schemas.openxmlformats.org/officeDocument/2006/relationships/image" Target="../media/image95.jpeg"/><Relationship Id="rId12" Type="http://schemas.openxmlformats.org/officeDocument/2006/relationships/image" Target="../media/image10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99.png"/><Relationship Id="rId5" Type="http://schemas.openxmlformats.org/officeDocument/2006/relationships/image" Target="../media/image64.png"/><Relationship Id="rId10" Type="http://schemas.openxmlformats.org/officeDocument/2006/relationships/image" Target="../media/image98.png"/><Relationship Id="rId4" Type="http://schemas.openxmlformats.org/officeDocument/2006/relationships/image" Target="../media/image63.png"/><Relationship Id="rId9" Type="http://schemas.openxmlformats.org/officeDocument/2006/relationships/image" Target="../media/image9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3.png"/><Relationship Id="rId3" Type="http://schemas.openxmlformats.org/officeDocument/2006/relationships/image" Target="../media/image62.png"/><Relationship Id="rId7" Type="http://schemas.openxmlformats.org/officeDocument/2006/relationships/image" Target="../media/image95.jpeg"/><Relationship Id="rId12" Type="http://schemas.openxmlformats.org/officeDocument/2006/relationships/image" Target="../media/image9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102.png"/><Relationship Id="rId5" Type="http://schemas.openxmlformats.org/officeDocument/2006/relationships/image" Target="../media/image64.png"/><Relationship Id="rId10" Type="http://schemas.openxmlformats.org/officeDocument/2006/relationships/image" Target="../media/image101.png"/><Relationship Id="rId4" Type="http://schemas.openxmlformats.org/officeDocument/2006/relationships/image" Target="../media/image63.png"/><Relationship Id="rId9" Type="http://schemas.openxmlformats.org/officeDocument/2006/relationships/image" Target="../media/image9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3.png"/><Relationship Id="rId3" Type="http://schemas.openxmlformats.org/officeDocument/2006/relationships/image" Target="../media/image62.png"/><Relationship Id="rId7" Type="http://schemas.openxmlformats.org/officeDocument/2006/relationships/image" Target="../media/image95.jpeg"/><Relationship Id="rId12" Type="http://schemas.openxmlformats.org/officeDocument/2006/relationships/image" Target="../media/image10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104.png"/><Relationship Id="rId5" Type="http://schemas.openxmlformats.org/officeDocument/2006/relationships/image" Target="../media/image64.png"/><Relationship Id="rId10" Type="http://schemas.openxmlformats.org/officeDocument/2006/relationships/image" Target="../media/image98.png"/><Relationship Id="rId4" Type="http://schemas.openxmlformats.org/officeDocument/2006/relationships/image" Target="../media/image63.png"/><Relationship Id="rId9" Type="http://schemas.openxmlformats.org/officeDocument/2006/relationships/image" Target="../media/image9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8.png"/><Relationship Id="rId3" Type="http://schemas.openxmlformats.org/officeDocument/2006/relationships/image" Target="../media/image62.png"/><Relationship Id="rId7" Type="http://schemas.openxmlformats.org/officeDocument/2006/relationships/image" Target="../media/image95.jpeg"/><Relationship Id="rId12" Type="http://schemas.openxmlformats.org/officeDocument/2006/relationships/image" Target="../media/image10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106.png"/><Relationship Id="rId5" Type="http://schemas.openxmlformats.org/officeDocument/2006/relationships/image" Target="../media/image64.png"/><Relationship Id="rId10" Type="http://schemas.openxmlformats.org/officeDocument/2006/relationships/image" Target="../media/image98.png"/><Relationship Id="rId4" Type="http://schemas.openxmlformats.org/officeDocument/2006/relationships/image" Target="../media/image63.png"/><Relationship Id="rId9" Type="http://schemas.openxmlformats.org/officeDocument/2006/relationships/image" Target="../media/image97.jpeg"/><Relationship Id="rId14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12.png"/><Relationship Id="rId3" Type="http://schemas.openxmlformats.org/officeDocument/2006/relationships/image" Target="../media/image62.png"/><Relationship Id="rId7" Type="http://schemas.openxmlformats.org/officeDocument/2006/relationships/image" Target="../media/image95.jpeg"/><Relationship Id="rId12" Type="http://schemas.openxmlformats.org/officeDocument/2006/relationships/image" Target="../media/image11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110.png"/><Relationship Id="rId5" Type="http://schemas.openxmlformats.org/officeDocument/2006/relationships/image" Target="../media/image64.png"/><Relationship Id="rId10" Type="http://schemas.openxmlformats.org/officeDocument/2006/relationships/image" Target="../media/image98.png"/><Relationship Id="rId4" Type="http://schemas.openxmlformats.org/officeDocument/2006/relationships/image" Target="../media/image63.png"/><Relationship Id="rId9" Type="http://schemas.openxmlformats.org/officeDocument/2006/relationships/image" Target="../media/image97.jpeg"/><Relationship Id="rId14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16.png"/><Relationship Id="rId3" Type="http://schemas.openxmlformats.org/officeDocument/2006/relationships/image" Target="../media/image62.png"/><Relationship Id="rId7" Type="http://schemas.openxmlformats.org/officeDocument/2006/relationships/image" Target="../media/image95.jpeg"/><Relationship Id="rId12" Type="http://schemas.openxmlformats.org/officeDocument/2006/relationships/image" Target="../media/image11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114.png"/><Relationship Id="rId5" Type="http://schemas.openxmlformats.org/officeDocument/2006/relationships/image" Target="../media/image64.png"/><Relationship Id="rId10" Type="http://schemas.openxmlformats.org/officeDocument/2006/relationships/image" Target="../media/image98.png"/><Relationship Id="rId4" Type="http://schemas.openxmlformats.org/officeDocument/2006/relationships/image" Target="../media/image63.png"/><Relationship Id="rId9" Type="http://schemas.openxmlformats.org/officeDocument/2006/relationships/image" Target="../media/image97.jpeg"/><Relationship Id="rId1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20.png"/><Relationship Id="rId3" Type="http://schemas.openxmlformats.org/officeDocument/2006/relationships/image" Target="../media/image62.png"/><Relationship Id="rId7" Type="http://schemas.openxmlformats.org/officeDocument/2006/relationships/image" Target="../media/image95.jpeg"/><Relationship Id="rId12" Type="http://schemas.openxmlformats.org/officeDocument/2006/relationships/image" Target="../media/image11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118.png"/><Relationship Id="rId5" Type="http://schemas.openxmlformats.org/officeDocument/2006/relationships/image" Target="../media/image64.png"/><Relationship Id="rId10" Type="http://schemas.openxmlformats.org/officeDocument/2006/relationships/image" Target="../media/image98.png"/><Relationship Id="rId4" Type="http://schemas.openxmlformats.org/officeDocument/2006/relationships/image" Target="../media/image63.png"/><Relationship Id="rId9" Type="http://schemas.openxmlformats.org/officeDocument/2006/relationships/image" Target="../media/image9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62.png"/><Relationship Id="rId7" Type="http://schemas.openxmlformats.org/officeDocument/2006/relationships/image" Target="../media/image121.jpeg"/><Relationship Id="rId12" Type="http://schemas.openxmlformats.org/officeDocument/2006/relationships/image" Target="../media/image12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125.png"/><Relationship Id="rId5" Type="http://schemas.openxmlformats.org/officeDocument/2006/relationships/image" Target="../media/image64.png"/><Relationship Id="rId10" Type="http://schemas.openxmlformats.org/officeDocument/2006/relationships/image" Target="../media/image124.png"/><Relationship Id="rId4" Type="http://schemas.openxmlformats.org/officeDocument/2006/relationships/image" Target="../media/image63.png"/><Relationship Id="rId9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30.png"/><Relationship Id="rId3" Type="http://schemas.openxmlformats.org/officeDocument/2006/relationships/image" Target="../media/image62.png"/><Relationship Id="rId7" Type="http://schemas.openxmlformats.org/officeDocument/2006/relationships/image" Target="../media/image121.jpe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61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128.png"/><Relationship Id="rId5" Type="http://schemas.openxmlformats.org/officeDocument/2006/relationships/image" Target="../media/image64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63.png"/><Relationship Id="rId9" Type="http://schemas.openxmlformats.org/officeDocument/2006/relationships/image" Target="../media/image123.png"/><Relationship Id="rId14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62.png"/><Relationship Id="rId7" Type="http://schemas.openxmlformats.org/officeDocument/2006/relationships/image" Target="../media/image121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10" Type="http://schemas.openxmlformats.org/officeDocument/2006/relationships/image" Target="../media/image135.png"/><Relationship Id="rId4" Type="http://schemas.openxmlformats.org/officeDocument/2006/relationships/image" Target="../media/image63.png"/><Relationship Id="rId9" Type="http://schemas.openxmlformats.org/officeDocument/2006/relationships/image" Target="../media/image1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37.jpeg"/><Relationship Id="rId7" Type="http://schemas.openxmlformats.org/officeDocument/2006/relationships/image" Target="../media/image62.pn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39.jpeg"/><Relationship Id="rId10" Type="http://schemas.openxmlformats.org/officeDocument/2006/relationships/image" Target="../media/image65.jpeg"/><Relationship Id="rId4" Type="http://schemas.openxmlformats.org/officeDocument/2006/relationships/image" Target="../media/image138.jpeg"/><Relationship Id="rId9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41.jpeg"/><Relationship Id="rId7" Type="http://schemas.openxmlformats.org/officeDocument/2006/relationships/image" Target="../media/image65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11" Type="http://schemas.openxmlformats.org/officeDocument/2006/relationships/image" Target="../media/image61.png"/><Relationship Id="rId5" Type="http://schemas.openxmlformats.org/officeDocument/2006/relationships/image" Target="../media/image143.jpeg"/><Relationship Id="rId10" Type="http://schemas.openxmlformats.org/officeDocument/2006/relationships/image" Target="../media/image62.png"/><Relationship Id="rId4" Type="http://schemas.openxmlformats.org/officeDocument/2006/relationships/image" Target="../media/image142.jpeg"/><Relationship Id="rId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46.jpeg"/><Relationship Id="rId7" Type="http://schemas.openxmlformats.org/officeDocument/2006/relationships/image" Target="../media/image61.pn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ru/imgres?imgurl=http://album.mail.zp.ua/data/media/1/06-09-04_1938.jpg&amp;imgrefurl=http://album.mail.zp.ua/details.php%3Fimage_id%3D174&amp;h=480&amp;w=640&amp;sz=29&amp;hl=ru&amp;start=26&amp;tbnid=jy_Gi6IIp1VP-M:&amp;tbnh=103&amp;tbnw=137&amp;prev=/images%3Fq%3D%25D0%25B4%25D0%25B5%25D0%25BD%25D1%258C%2B%25D0%25B8%2B%25D0%25BD%25D0%25BE%25D1%2587%25D1%258C%26start%3D20%26ndsp%3D20%26svnum%3D10%26hl%3Dru%26newwindow%3D1%26sa%3DN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google.ru/imgres?imgurl=http://www.danilova.ru/images/illustr/groza_01.jpg&amp;imgrefurl=http://www.danilova.ru/club/care_05.htm&amp;h=368&amp;w=490&amp;sz=22&amp;hl=ru&amp;start=9&amp;tbnid=gFdIx5ckrR3xqM:&amp;tbnh=98&amp;tbnw=130&amp;prev=/images%3Fq%3D%25D0%25B3%25D1%2580%25D0%25BE%25D0%25B7%25D0%25B0%26svnum%3D10%26hl%3Dru%26newwindow%3D1%26sa%3D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981075"/>
            <a:ext cx="7772400" cy="34559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i="1" dirty="0" smtClean="0">
                <a:solidFill>
                  <a:srgbClr val="FF0000"/>
                </a:solidFill>
              </a:rPr>
              <a:t>Симметрия вокруг нас</a:t>
            </a:r>
          </a:p>
        </p:txBody>
      </p:sp>
      <p:pic>
        <p:nvPicPr>
          <p:cNvPr id="3075" name="Picture 8" descr="img_tmn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141663"/>
            <a:ext cx="3241675" cy="242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5" descr="CA4Y0K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81525"/>
            <a:ext cx="29527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CAS1KV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141663"/>
            <a:ext cx="25177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25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i="1" dirty="0" smtClean="0">
                <a:solidFill>
                  <a:srgbClr val="FF0000"/>
                </a:solidFill>
              </a:rPr>
              <a:t>Симметрия растений</a:t>
            </a:r>
          </a:p>
        </p:txBody>
      </p:sp>
      <p:pic>
        <p:nvPicPr>
          <p:cNvPr id="12291" name="Picture 4" descr="S00024I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508500"/>
            <a:ext cx="2633662" cy="187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6" descr="CAIRGDIZ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2349500"/>
            <a:ext cx="2039937" cy="151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8" descr="i[82]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4581525"/>
            <a:ext cx="2735262" cy="191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0" descr="CAA4LBRA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276475"/>
            <a:ext cx="1727200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12" descr="CAJAT4H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76475"/>
            <a:ext cx="18716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8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 rot="10800000" flipV="1">
            <a:off x="0" y="207963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«На Земле жизнь зародилась в сферически симметричных формах ,а потом стала развиваться по двум главным линиям: образовался мир растений ,обладающих симметрией конуса ,и мир животных с зеркальной симметрией»</a:t>
            </a:r>
            <a:endParaRPr lang="ru-RU" sz="240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(М. Гарднер )</a:t>
            </a:r>
            <a:endParaRPr lang="ru-RU" sz="240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800" b="0" i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5" name="Picture 8" descr="CAWXPA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00250"/>
            <a:ext cx="26431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i[24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25"/>
            <a:ext cx="23574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A2JSH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571875"/>
            <a:ext cx="2786063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i[33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357688"/>
            <a:ext cx="2286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1" descr="i[95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3749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i="1" dirty="0" smtClean="0">
                <a:solidFill>
                  <a:srgbClr val="FF0000"/>
                </a:solidFill>
              </a:rPr>
              <a:t>Симметрия в технике</a:t>
            </a:r>
          </a:p>
        </p:txBody>
      </p:sp>
      <p:pic>
        <p:nvPicPr>
          <p:cNvPr id="14339" name="Picture 4" descr="i?id=12552997&amp;tov=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009775"/>
            <a:ext cx="3095625" cy="249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6" descr="i?id=23010019&amp;tov=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16113"/>
            <a:ext cx="3311525" cy="250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8" descr="i?id=26198826&amp;tov=0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4365625"/>
            <a:ext cx="3168650" cy="2492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i="1" dirty="0" smtClean="0">
                <a:solidFill>
                  <a:srgbClr val="FF0000"/>
                </a:solidFill>
              </a:rPr>
              <a:t>Симметрия в архитектуре</a:t>
            </a:r>
          </a:p>
        </p:txBody>
      </p:sp>
      <p:pic>
        <p:nvPicPr>
          <p:cNvPr id="15363" name="Picture 4" descr="i[9]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89138"/>
            <a:ext cx="2305050" cy="201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 descr="CAUIYNY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8413" y="1989138"/>
            <a:ext cx="2544762" cy="230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8" descr="normal_DSCN0048[1]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581525"/>
            <a:ext cx="2447925" cy="186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10" descr="i[17]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4724400"/>
            <a:ext cx="2519362" cy="172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12" descr="ар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13100"/>
            <a:ext cx="259238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385175" cy="962025"/>
          </a:xfrm>
        </p:spPr>
        <p:txBody>
          <a:bodyPr/>
          <a:lstStyle/>
          <a:p>
            <a:pPr algn="ctr">
              <a:defRPr/>
            </a:pPr>
            <a:r>
              <a:rPr lang="ru-RU" b="0" i="1" dirty="0" smtClean="0">
                <a:solidFill>
                  <a:srgbClr val="FF0000"/>
                </a:solidFill>
              </a:rPr>
              <a:t>Симметрия в физике.</a:t>
            </a:r>
            <a:endParaRPr lang="ru-RU" b="0" i="1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50" y="2143125"/>
            <a:ext cx="84296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/>
          </a:p>
          <a:p>
            <a:pPr eaLnBrk="0" hangingPunct="0"/>
            <a:r>
              <a:rPr lang="ru-RU" sz="4400">
                <a:latin typeface="Calibri" pitchFamily="34" charset="0"/>
                <a:ea typeface="Calibri" pitchFamily="34" charset="0"/>
                <a:cs typeface="Times New Roman" pitchFamily="18" charset="0"/>
              </a:rPr>
              <a:t>Каждая снежинка – это маленький кристалл замерзшей воды. Форма снежинок может быть очень разнообразной, но все они обладают симметрией </a:t>
            </a:r>
            <a:endParaRPr lang="ru-RU" sz="4400"/>
          </a:p>
          <a:p>
            <a:pPr eaLnBrk="0" hangingPunct="0"/>
            <a:endParaRPr lang="ru-RU"/>
          </a:p>
        </p:txBody>
      </p:sp>
      <p:pic>
        <p:nvPicPr>
          <p:cNvPr id="17412" name="Picture 12" descr="j02995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928688"/>
            <a:ext cx="2374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 descr="avento-h121202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20558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12p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857250"/>
            <a:ext cx="185737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1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</a:rPr>
              <a:t>Кристаллы блещут симметрией</a:t>
            </a:r>
            <a:r>
              <a:rPr lang="ru-RU" sz="3800" dirty="0">
                <a:solidFill>
                  <a:srgbClr val="FF0000"/>
                </a:solidFill>
              </a:rPr>
              <a:t>         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pPr>
              <a:defRPr/>
            </a:pPr>
            <a:r>
              <a:rPr lang="ru-RU"/>
              <a:t>     </a:t>
            </a:r>
          </a:p>
        </p:txBody>
      </p:sp>
      <p:pic>
        <p:nvPicPr>
          <p:cNvPr id="18436" name="Picture 9" descr="i?id=28800128&amp;tov=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08915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5" descr="180px-Sphalerite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97200"/>
            <a:ext cx="25193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7" descr="5_Flat_dia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96975"/>
            <a:ext cx="180022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3" descr="14856_0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97200"/>
            <a:ext cx="14287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5" descr="bi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20875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59" descr="008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71813"/>
            <a:ext cx="15271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69" descr="rub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169068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71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20891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73" descr="Garnet-Demantoid-013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00663"/>
            <a:ext cx="20875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74" descr="i?id=8083149&amp;tov=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8476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75" descr="misca01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57788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76" descr="i?id=14495275&amp;tov=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7788"/>
            <a:ext cx="18002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7250"/>
            <a:ext cx="8715375" cy="860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Фото </a:t>
            </a:r>
            <a:r>
              <a:rPr lang="ru-RU" dirty="0" err="1" smtClean="0"/>
              <a:t>супермодели</a:t>
            </a:r>
            <a:endParaRPr lang="ru-RU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714500"/>
            <a:ext cx="5416550" cy="4191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dirty="0" smtClean="0"/>
              <a:t>Свой успех модель объясняет идеальной симметрией некоторых черт своего лица.</a:t>
            </a:r>
          </a:p>
          <a:p>
            <a:pPr eaLnBrk="1" hangingPunct="1">
              <a:defRPr/>
            </a:pPr>
            <a:r>
              <a:rPr lang="ru-RU" dirty="0" smtClean="0"/>
              <a:t>Пропорция и симметрия всегда необходима для нашего зрительного восприятия, чтобы считать объект красивым. </a:t>
            </a:r>
          </a:p>
        </p:txBody>
      </p:sp>
      <p:pic>
        <p:nvPicPr>
          <p:cNvPr id="20484" name="Picture 4" descr="100-middle[4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31432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 b="1" i="1">
                <a:solidFill>
                  <a:srgbClr val="CEC4F2"/>
                </a:solidFill>
                <a:latin typeface="Arial Black" pitchFamily="34" charset="0"/>
              </a:defRPr>
            </a:lvl1pPr>
            <a:lvl2pPr marL="742950" indent="-285750" eaLnBrk="0" hangingPunct="0">
              <a:defRPr sz="6600" b="1" i="1">
                <a:solidFill>
                  <a:srgbClr val="CEC4F2"/>
                </a:solidFill>
                <a:latin typeface="Arial Black" pitchFamily="34" charset="0"/>
              </a:defRPr>
            </a:lvl2pPr>
            <a:lvl3pPr marL="1143000" indent="-228600" eaLnBrk="0" hangingPunct="0">
              <a:defRPr sz="6600" b="1" i="1">
                <a:solidFill>
                  <a:srgbClr val="CEC4F2"/>
                </a:solidFill>
                <a:latin typeface="Arial Black" pitchFamily="34" charset="0"/>
              </a:defRPr>
            </a:lvl3pPr>
            <a:lvl4pPr marL="1600200" indent="-228600" eaLnBrk="0" hangingPunct="0">
              <a:defRPr sz="6600" b="1" i="1">
                <a:solidFill>
                  <a:srgbClr val="CEC4F2"/>
                </a:solidFill>
                <a:latin typeface="Arial Black" pitchFamily="34" charset="0"/>
              </a:defRPr>
            </a:lvl4pPr>
            <a:lvl5pPr marL="2057400" indent="-228600" eaLnBrk="0" hangingPunct="0">
              <a:defRPr sz="6600" b="1" i="1">
                <a:solidFill>
                  <a:srgbClr val="CEC4F2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CEC4F2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CEC4F2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CEC4F2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 i="1">
                <a:solidFill>
                  <a:srgbClr val="CEC4F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sz="5400">
                <a:solidFill>
                  <a:srgbClr val="FF0000"/>
                </a:solidFill>
              </a:rPr>
              <a:t>Симметрия и человек</a:t>
            </a:r>
            <a:endParaRPr lang="ru-RU" sz="5400"/>
          </a:p>
        </p:txBody>
      </p:sp>
    </p:spTree>
    <p:extLst>
      <p:ext uri="{BB962C8B-B14F-4D97-AF65-F5344CB8AC3E}">
        <p14:creationId xmlns:p14="http://schemas.microsoft.com/office/powerpoint/2010/main" val="204390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549275"/>
            <a:ext cx="8007350" cy="55467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3600" b="1" smtClean="0">
                <a:effectLst/>
              </a:rPr>
              <a:t>О, </a:t>
            </a:r>
            <a:r>
              <a:rPr lang="ru-RU" sz="3600" b="1" dirty="0" smtClean="0">
                <a:effectLst/>
              </a:rPr>
              <a:t>симметрия! Гимн тебе пою!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Тебя повсюду в мире узнаю.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Ты в Эйфелевой башне, в малой мошке,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Ты в елочке, что у лесной дорожки.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С тобою в дружбе и тюльпан, и роза,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И снежный рой – творение мороза!</a:t>
            </a:r>
          </a:p>
          <a:p>
            <a:pPr eaLnBrk="1" hangingPunct="1">
              <a:defRPr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5286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643063"/>
            <a:ext cx="8786812" cy="3929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/>
              <a:t>Среди врачей существует мнение, что одной из причин болезней является нарушение конструкции тела. «Симметричные» животные живут дольше, чем «несимметричные». Симметрия- это показатель здоровья! Асимметрия лица- это показатель старения.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60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th\Рабочий стол\курсовая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43042" y="3714752"/>
            <a:ext cx="657229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Борина Полина, </a:t>
            </a:r>
            <a:r>
              <a:rPr lang="en-US" sz="2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9</a:t>
            </a:r>
            <a:r>
              <a:rPr lang="ru-RU" sz="2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класс</a:t>
            </a:r>
            <a:endParaRPr lang="ru-RU" sz="24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Научный руководитель:</a:t>
            </a:r>
          </a:p>
          <a:p>
            <a:pPr algn="r" eaLnBrk="0" hangingPunct="0">
              <a:defRPr/>
            </a:pPr>
            <a:r>
              <a:rPr lang="ru-RU" sz="2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Первутинская Л.С.</a:t>
            </a:r>
            <a:endParaRPr lang="ru-RU" sz="24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 eaLnBrk="0" hangingPunct="0">
              <a:defRPr/>
            </a:pPr>
            <a:r>
              <a:rPr lang="ru-RU" sz="2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учитель математики </a:t>
            </a:r>
            <a:br>
              <a:rPr lang="ru-RU" sz="2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endParaRPr lang="ru-RU" sz="24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14356"/>
            <a:ext cx="91440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СИММЕТРИЯ </a:t>
            </a:r>
          </a:p>
          <a:p>
            <a:pPr algn="ctr">
              <a:defRPr/>
            </a:pPr>
            <a:r>
              <a:rPr lang="ru-RU" sz="4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 ОРНАМЕНТАХ </a:t>
            </a:r>
          </a:p>
          <a:p>
            <a:pPr algn="ctr">
              <a:defRPr/>
            </a:pPr>
            <a:r>
              <a:rPr lang="ru-RU" sz="4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АЛТАЙСКИХ НАЦИОНАЛЬНЫХ КОСТЮМОВ</a:t>
            </a:r>
            <a:endParaRPr lang="ru-RU" sz="44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470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00113" y="836613"/>
            <a:ext cx="770413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0">
                <a:solidFill>
                  <a:schemeClr val="tx2"/>
                </a:solidFill>
              </a:rPr>
              <a:t>Я в листочке, я в кристалле,</a:t>
            </a:r>
            <a:br>
              <a:rPr lang="ru-RU" sz="3200" b="0">
                <a:solidFill>
                  <a:schemeClr val="tx2"/>
                </a:solidFill>
              </a:rPr>
            </a:br>
            <a:r>
              <a:rPr lang="ru-RU" sz="3200" b="0">
                <a:solidFill>
                  <a:schemeClr val="tx2"/>
                </a:solidFill>
              </a:rPr>
              <a:t>Я в живописи, архитектуре,</a:t>
            </a:r>
            <a:br>
              <a:rPr lang="ru-RU" sz="3200" b="0">
                <a:solidFill>
                  <a:schemeClr val="tx2"/>
                </a:solidFill>
              </a:rPr>
            </a:br>
            <a:r>
              <a:rPr lang="ru-RU" sz="3200" b="0">
                <a:solidFill>
                  <a:schemeClr val="tx2"/>
                </a:solidFill>
              </a:rPr>
              <a:t>Я в геометрии, я в человеке.</a:t>
            </a:r>
            <a:br>
              <a:rPr lang="ru-RU" sz="3200" b="0">
                <a:solidFill>
                  <a:schemeClr val="tx2"/>
                </a:solidFill>
              </a:rPr>
            </a:br>
            <a:r>
              <a:rPr lang="ru-RU" sz="3200" b="0">
                <a:solidFill>
                  <a:schemeClr val="tx2"/>
                </a:solidFill>
              </a:rPr>
              <a:t>Одним я нравлюсь, другие</a:t>
            </a:r>
            <a:br>
              <a:rPr lang="ru-RU" sz="3200" b="0">
                <a:solidFill>
                  <a:schemeClr val="tx2"/>
                </a:solidFill>
              </a:rPr>
            </a:br>
            <a:r>
              <a:rPr lang="ru-RU" sz="3200" b="0">
                <a:solidFill>
                  <a:schemeClr val="tx2"/>
                </a:solidFill>
              </a:rPr>
              <a:t>Находят меня скучной.</a:t>
            </a:r>
            <a:br>
              <a:rPr lang="ru-RU" sz="3200" b="0">
                <a:solidFill>
                  <a:schemeClr val="tx2"/>
                </a:solidFill>
              </a:rPr>
            </a:br>
            <a:r>
              <a:rPr lang="ru-RU" sz="3200" b="0">
                <a:solidFill>
                  <a:schemeClr val="tx2"/>
                </a:solidFill>
              </a:rPr>
              <a:t>Но все признают, что</a:t>
            </a:r>
            <a:br>
              <a:rPr lang="ru-RU" sz="3200" b="0">
                <a:solidFill>
                  <a:schemeClr val="tx2"/>
                </a:solidFill>
              </a:rPr>
            </a:br>
            <a:r>
              <a:rPr lang="ru-RU" sz="3200" b="0">
                <a:solidFill>
                  <a:schemeClr val="tx2"/>
                </a:solidFill>
              </a:rPr>
              <a:t>Я – элемент  красоты.</a:t>
            </a:r>
            <a:br>
              <a:rPr lang="ru-RU" sz="3200" b="0">
                <a:solidFill>
                  <a:schemeClr val="tx2"/>
                </a:solidFill>
              </a:rPr>
            </a:br>
            <a:endParaRPr lang="ru-RU" sz="3200" b="0">
              <a:solidFill>
                <a:schemeClr val="tx2"/>
              </a:solidFill>
            </a:endParaRPr>
          </a:p>
        </p:txBody>
      </p:sp>
      <p:pic>
        <p:nvPicPr>
          <p:cNvPr id="4099" name="Picture 21" descr="NA00864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429125"/>
            <a:ext cx="2087562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i[14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6313"/>
            <a:ext cx="12969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зерк сим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28938"/>
            <a:ext cx="1785938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fu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3" t="4546" r="37312" b="27274"/>
          <a:stretch>
            <a:fillRect/>
          </a:stretch>
        </p:blipFill>
        <p:spPr bwMode="auto">
          <a:xfrm>
            <a:off x="2786063" y="4714875"/>
            <a:ext cx="1428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i?id=8344409&amp;tov=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786313"/>
            <a:ext cx="15192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578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00100" y="785794"/>
            <a:ext cx="70098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темы</a:t>
            </a:r>
          </a:p>
        </p:txBody>
      </p:sp>
      <p:sp>
        <p:nvSpPr>
          <p:cNvPr id="3083" name="Прямоугольник 11"/>
          <p:cNvSpPr>
            <a:spLocks noChangeArrowheads="1"/>
          </p:cNvSpPr>
          <p:nvPr/>
        </p:nvSpPr>
        <p:spPr bwMode="auto">
          <a:xfrm>
            <a:off x="571500" y="2286000"/>
            <a:ext cx="77866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  Аппликация и вышивка на одежде алтайцев, самобытность и высокие художественные достоинства алтайских национальных орнаментов привлекли наше внимание. Сложность орнаментальных форм дает нам возможность показать красоту математики, ее органичность в окружающем нас мире. В данной работе мы исследовали мотив композиции и типовой состав рисунка алтайского национального костюма с точки зрения математики.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1472" y="357166"/>
            <a:ext cx="80291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Методы исследования</a:t>
            </a:r>
            <a:endParaRPr lang="ru-RU" sz="54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Rectangle 2"/>
          <p:cNvSpPr>
            <a:spLocks noChangeArrowheads="1"/>
          </p:cNvSpPr>
          <p:nvPr/>
        </p:nvSpPr>
        <p:spPr bwMode="auto">
          <a:xfrm>
            <a:off x="571500" y="2000250"/>
            <a:ext cx="8001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93675" algn="just" eaLnBrk="0" hangingPunct="0"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Анализ литературы по изучаемым вопросам;</a:t>
            </a:r>
            <a:endParaRPr lang="ru-RU" sz="2400"/>
          </a:p>
          <a:p>
            <a:pPr indent="193675" algn="just" eaLnBrk="0" hangingPunct="0"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фотографирование алтайских национальных костюмов и элементов декора; </a:t>
            </a:r>
            <a:endParaRPr lang="ru-RU" sz="2400"/>
          </a:p>
          <a:p>
            <a:pPr indent="193675" algn="just" eaLnBrk="0" hangingPunct="0"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сравнение и анализ полученных фотографий; </a:t>
            </a:r>
            <a:endParaRPr lang="ru-RU" sz="2400"/>
          </a:p>
          <a:p>
            <a:pPr indent="193675" algn="just" eaLnBrk="0" hangingPunct="0"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опрос людей, занимающихся пошивом национальных костюмов;</a:t>
            </a:r>
          </a:p>
          <a:p>
            <a:pPr indent="193675"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428604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Основные термины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59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7929562" cy="542925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1800" i="1" u="sng" dirty="0" smtClean="0">
                <a:latin typeface="Arial" charset="0"/>
                <a:cs typeface="Arial" charset="0"/>
              </a:rPr>
              <a:t>Ушаков</a:t>
            </a:r>
            <a:endParaRPr lang="ru-RU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1800" b="1" dirty="0" smtClean="0">
                <a:latin typeface="Arial" charset="0"/>
                <a:cs typeface="Arial" charset="0"/>
              </a:rPr>
              <a:t>ОРНАМЕНТ </a:t>
            </a:r>
            <a:r>
              <a:rPr lang="ru-RU" sz="1800" dirty="0" smtClean="0">
                <a:latin typeface="Arial" charset="0"/>
                <a:cs typeface="Arial" charset="0"/>
              </a:rPr>
              <a:t>[</a:t>
            </a:r>
            <a:r>
              <a:rPr lang="ru-RU" sz="1800" dirty="0" err="1" smtClean="0">
                <a:latin typeface="Arial" charset="0"/>
                <a:cs typeface="Arial" charset="0"/>
              </a:rPr>
              <a:t>латин</a:t>
            </a:r>
            <a:r>
              <a:rPr lang="ru-RU" sz="1800" dirty="0" smtClean="0">
                <a:latin typeface="Arial" charset="0"/>
                <a:cs typeface="Arial" charset="0"/>
              </a:rPr>
              <a:t>. </a:t>
            </a:r>
            <a:r>
              <a:rPr lang="ru-RU" sz="1800" dirty="0" err="1" smtClean="0">
                <a:latin typeface="Arial" charset="0"/>
                <a:cs typeface="Arial" charset="0"/>
              </a:rPr>
              <a:t>ornamentum</a:t>
            </a:r>
            <a:r>
              <a:rPr lang="ru-RU" sz="1800" dirty="0" smtClean="0">
                <a:latin typeface="Arial" charset="0"/>
                <a:cs typeface="Arial" charset="0"/>
              </a:rPr>
              <a:t>]. Живописное, графическое или скульптурное украшение, состоящее из стилизованного сочетания геометрических, растительных или животных мотивов.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i="1" u="sng" dirty="0" smtClean="0">
                <a:latin typeface="Arial" charset="0"/>
                <a:cs typeface="Arial" charset="0"/>
              </a:rPr>
              <a:t>Брокгауз и </a:t>
            </a:r>
            <a:r>
              <a:rPr lang="ru-RU" sz="1800" i="1" u="sng" dirty="0" err="1" smtClean="0">
                <a:latin typeface="Arial" charset="0"/>
                <a:cs typeface="Arial" charset="0"/>
              </a:rPr>
              <a:t>Ефрон</a:t>
            </a:r>
            <a:endParaRPr lang="ru-RU" sz="1800" i="1" u="sng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1800" b="1" dirty="0" smtClean="0">
                <a:latin typeface="Arial" charset="0"/>
                <a:cs typeface="Arial" charset="0"/>
              </a:rPr>
              <a:t>ОРНАМЕНТ</a:t>
            </a:r>
            <a:r>
              <a:rPr lang="ru-RU" sz="1800" dirty="0" smtClean="0">
                <a:latin typeface="Arial" charset="0"/>
                <a:cs typeface="Arial" charset="0"/>
              </a:rPr>
              <a:t> (от лат. </a:t>
            </a:r>
            <a:r>
              <a:rPr lang="ru-RU" sz="1800" dirty="0" err="1" smtClean="0">
                <a:latin typeface="Arial" charset="0"/>
                <a:cs typeface="Arial" charset="0"/>
              </a:rPr>
              <a:t>ornamentum</a:t>
            </a:r>
            <a:r>
              <a:rPr lang="ru-RU" sz="1800" dirty="0" smtClean="0">
                <a:latin typeface="Arial" charset="0"/>
                <a:cs typeface="Arial" charset="0"/>
              </a:rPr>
              <a:t> - украшение) – узор, выполненный на одной плоскости или рельефно, одноцветный или многоцветный, состоит из ритмически упорядоченных элементов и используется  для украшения архитектуры.</a:t>
            </a:r>
          </a:p>
          <a:p>
            <a:pPr algn="just">
              <a:buFont typeface="Arial" charset="0"/>
              <a:buNone/>
            </a:pPr>
            <a:r>
              <a:rPr lang="ru-RU" sz="1800" i="1" u="sng" dirty="0" smtClean="0">
                <a:latin typeface="Arial" charset="0"/>
                <a:cs typeface="Arial" charset="0"/>
              </a:rPr>
              <a:t>Даль</a:t>
            </a:r>
            <a:endParaRPr lang="ru-RU" sz="1800" b="1" dirty="0" smtClean="0"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ru-RU" sz="1800" b="1" dirty="0" smtClean="0">
                <a:latin typeface="Arial" charset="0"/>
                <a:cs typeface="Arial" charset="0"/>
              </a:rPr>
              <a:t>ОРНАМЕНТАЛЬНОСТЬ</a:t>
            </a:r>
            <a:r>
              <a:rPr lang="ru-RU" sz="1800" dirty="0" smtClean="0">
                <a:latin typeface="Arial" charset="0"/>
                <a:cs typeface="Arial" charset="0"/>
              </a:rPr>
              <a:t> – первооснова народного декоративного искусства, а симметрия в ней закономерность организации цветных пятен и масс. </a:t>
            </a:r>
          </a:p>
          <a:p>
            <a:pPr algn="just">
              <a:buFont typeface="Arial" charset="0"/>
              <a:buNone/>
            </a:pPr>
            <a:r>
              <a:rPr lang="ru-RU" sz="1800" b="1" dirty="0" smtClean="0">
                <a:latin typeface="Arial" charset="0"/>
                <a:cs typeface="Arial" charset="0"/>
              </a:rPr>
              <a:t>ФУНДАМЕНТАЛЬНАЯ ОБЛАСТЬ </a:t>
            </a:r>
            <a:r>
              <a:rPr lang="ru-RU" sz="1800" dirty="0" smtClean="0">
                <a:latin typeface="Arial" charset="0"/>
                <a:cs typeface="Arial" charset="0"/>
              </a:rPr>
              <a:t>– минимальная площадь повторяющегося рисунка, включающая мотив и расстояние до соседнего мотива. </a:t>
            </a:r>
          </a:p>
          <a:p>
            <a:pPr algn="just">
              <a:buFont typeface="Arial" charset="0"/>
              <a:buNone/>
            </a:pPr>
            <a:r>
              <a:rPr lang="ru-RU" sz="1800" b="1" dirty="0" smtClean="0">
                <a:latin typeface="Arial" charset="0"/>
                <a:cs typeface="Arial" charset="0"/>
              </a:rPr>
              <a:t>МОТИВ</a:t>
            </a:r>
            <a:r>
              <a:rPr lang="ru-RU" sz="1800" dirty="0" smtClean="0">
                <a:latin typeface="Arial" charset="0"/>
                <a:cs typeface="Arial" charset="0"/>
              </a:rPr>
              <a:t> – это главный элемент орнамента, основная его составляющая.</a:t>
            </a:r>
          </a:p>
          <a:p>
            <a:pPr>
              <a:buFont typeface="Arial" charset="0"/>
              <a:buNone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i="1" u="sng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4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42976" y="571480"/>
            <a:ext cx="700092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Мотивы алтайских орнаментов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9" name="Picture 5" descr="жен начало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2500313"/>
            <a:ext cx="37147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" descr="жен начал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50" y="2428875"/>
            <a:ext cx="1047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3" descr="жен начало 3"/>
          <p:cNvPicPr>
            <a:picLocks noChangeAspect="1" noChangeArrowheads="1"/>
          </p:cNvPicPr>
          <p:nvPr/>
        </p:nvPicPr>
        <p:blipFill>
          <a:blip r:embed="rId9"/>
          <a:srcRect l="6737" t="21739" r="3442" b="13043"/>
          <a:stretch>
            <a:fillRect/>
          </a:stretch>
        </p:blipFill>
        <p:spPr bwMode="auto">
          <a:xfrm>
            <a:off x="714375" y="2428875"/>
            <a:ext cx="2571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" descr="муж сила"/>
          <p:cNvPicPr>
            <a:picLocks noChangeAspect="1" noChangeArrowheads="1"/>
          </p:cNvPicPr>
          <p:nvPr/>
        </p:nvPicPr>
        <p:blipFill>
          <a:blip r:embed="rId10"/>
          <a:srcRect l="1170" t="18149" r="14282" b="34355"/>
          <a:stretch>
            <a:fillRect/>
          </a:stretch>
        </p:blipFill>
        <p:spPr bwMode="auto">
          <a:xfrm>
            <a:off x="1500188" y="4929188"/>
            <a:ext cx="2500312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" descr="муж сила 2"/>
          <p:cNvPicPr>
            <a:picLocks noChangeAspect="1" noChangeArrowheads="1"/>
          </p:cNvPicPr>
          <p:nvPr/>
        </p:nvPicPr>
        <p:blipFill>
          <a:blip r:embed="rId11"/>
          <a:srcRect t="7503"/>
          <a:stretch>
            <a:fillRect/>
          </a:stretch>
        </p:blipFill>
        <p:spPr bwMode="auto">
          <a:xfrm>
            <a:off x="5429250" y="4786313"/>
            <a:ext cx="19288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1857375" y="1643063"/>
            <a:ext cx="5935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Женское начало, благопожелание женственности</a:t>
            </a:r>
            <a:endParaRPr lang="ru-RU" b="1"/>
          </a:p>
        </p:txBody>
      </p:sp>
      <p:sp>
        <p:nvSpPr>
          <p:cNvPr id="7185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7186" name="Rectangle 9"/>
          <p:cNvSpPr>
            <a:spLocks noChangeArrowheads="1"/>
          </p:cNvSpPr>
          <p:nvPr/>
        </p:nvSpPr>
        <p:spPr bwMode="auto">
          <a:xfrm>
            <a:off x="2643188" y="4214813"/>
            <a:ext cx="454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Алака- культовый знак мужской силы</a:t>
            </a:r>
            <a:endParaRPr lang="ru-RU" b="1"/>
          </a:p>
        </p:txBody>
      </p:sp>
      <p:sp>
        <p:nvSpPr>
          <p:cNvPr id="7187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7188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42976" y="357166"/>
            <a:ext cx="700092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Мотивы алтайских орнаментов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06" name="Picture 2" descr="серектеген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88" y="2000250"/>
            <a:ext cx="30765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3" descr="тепкиштеген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63" y="3286125"/>
            <a:ext cx="28733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2143125"/>
            <a:ext cx="30670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5" y="3286125"/>
            <a:ext cx="32146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0" y="4572000"/>
            <a:ext cx="235743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0" y="4429125"/>
            <a:ext cx="25003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Прямоугольник 28"/>
          <p:cNvSpPr>
            <a:spLocks noChangeArrowheads="1"/>
          </p:cNvSpPr>
          <p:nvPr/>
        </p:nvSpPr>
        <p:spPr bwMode="auto">
          <a:xfrm>
            <a:off x="357188" y="100012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Стежки, по которым можно было определить принадлежность к роду</a:t>
            </a:r>
          </a:p>
        </p:txBody>
      </p:sp>
      <p:sp>
        <p:nvSpPr>
          <p:cNvPr id="8213" name="Прямоугольник 29"/>
          <p:cNvSpPr>
            <a:spLocks noChangeArrowheads="1"/>
          </p:cNvSpPr>
          <p:nvPr/>
        </p:nvSpPr>
        <p:spPr bwMode="auto">
          <a:xfrm>
            <a:off x="3143250" y="2928938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серектегени</a:t>
            </a:r>
          </a:p>
        </p:txBody>
      </p:sp>
      <p:sp>
        <p:nvSpPr>
          <p:cNvPr id="8214" name="Прямоугольник 30"/>
          <p:cNvSpPr>
            <a:spLocks noChangeArrowheads="1"/>
          </p:cNvSpPr>
          <p:nvPr/>
        </p:nvSpPr>
        <p:spPr bwMode="auto">
          <a:xfrm>
            <a:off x="3214688" y="4071938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тепкиштегени</a:t>
            </a:r>
          </a:p>
        </p:txBody>
      </p:sp>
      <p:sp>
        <p:nvSpPr>
          <p:cNvPr id="8215" name="Прямоугольник 31"/>
          <p:cNvSpPr>
            <a:spLocks noChangeArrowheads="1"/>
          </p:cNvSpPr>
          <p:nvPr/>
        </p:nvSpPr>
        <p:spPr bwMode="auto">
          <a:xfrm>
            <a:off x="3214688" y="5857875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шенгирлегени</a:t>
            </a:r>
          </a:p>
        </p:txBody>
      </p: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42976" y="357166"/>
            <a:ext cx="700092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Мотивы алтайских орнаментов</a:t>
            </a:r>
            <a:endParaRPr lang="ru-RU" sz="28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28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31" name="Рисунок 6" descr="3"/>
          <p:cNvPicPr>
            <a:picLocks noChangeAspect="1" noChangeArrowheads="1"/>
          </p:cNvPicPr>
          <p:nvPr/>
        </p:nvPicPr>
        <p:blipFill>
          <a:blip r:embed="rId7"/>
          <a:srcRect t="4980" r="6125" b="9100"/>
          <a:stretch>
            <a:fillRect/>
          </a:stretch>
        </p:blipFill>
        <p:spPr bwMode="auto">
          <a:xfrm>
            <a:off x="357188" y="1643063"/>
            <a:ext cx="1214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Рисунок 7" descr="4"/>
          <p:cNvPicPr>
            <a:picLocks noChangeAspect="1" noChangeArrowheads="1"/>
          </p:cNvPicPr>
          <p:nvPr/>
        </p:nvPicPr>
        <p:blipFill>
          <a:blip r:embed="rId8"/>
          <a:srcRect l="3053" t="4535" r="9422" b="32381"/>
          <a:stretch>
            <a:fillRect/>
          </a:stretch>
        </p:blipFill>
        <p:spPr bwMode="auto">
          <a:xfrm>
            <a:off x="3571875" y="1785938"/>
            <a:ext cx="11430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cs typeface="Times New Roman" pitchFamily="18" charset="0"/>
              </a:rPr>
              <a:t>                            </a:t>
            </a:r>
            <a:endParaRPr lang="ru-RU"/>
          </a:p>
        </p:txBody>
      </p:sp>
      <p:sp>
        <p:nvSpPr>
          <p:cNvPr id="9234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cs typeface="Times New Roman" pitchFamily="18" charset="0"/>
              </a:rPr>
              <a:t>                                 </a:t>
            </a:r>
            <a:endParaRPr lang="ru-RU"/>
          </a:p>
        </p:txBody>
      </p:sp>
      <p:sp>
        <p:nvSpPr>
          <p:cNvPr id="9235" name="Прямоугольник 25"/>
          <p:cNvSpPr>
            <a:spLocks noChangeArrowheads="1"/>
          </p:cNvSpPr>
          <p:nvPr/>
        </p:nvSpPr>
        <p:spPr bwMode="auto">
          <a:xfrm>
            <a:off x="357188" y="2714625"/>
            <a:ext cx="41433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Рога диких и домашних животных. </a:t>
            </a:r>
            <a:endParaRPr lang="en-US" sz="1600" b="1"/>
          </a:p>
          <a:p>
            <a:pPr algn="ctr"/>
            <a:r>
              <a:rPr lang="ru-RU" sz="1600" b="1"/>
              <a:t>(Олень, марал, архар, горный козёл</a:t>
            </a:r>
            <a:r>
              <a:rPr lang="ru-RU" b="1"/>
              <a:t>) </a:t>
            </a:r>
          </a:p>
        </p:txBody>
      </p:sp>
      <p:pic>
        <p:nvPicPr>
          <p:cNvPr id="9236" name="Picture 7" descr="C:\Documents and Settings\math\Рабочий стол\курсовая\rtfgy\05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25" y="1714500"/>
            <a:ext cx="192881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Рисунок 9" descr="C:\Documents and Settings\math\Рабочий стол\мама\6.bmp"/>
          <p:cNvPicPr>
            <a:picLocks noChangeAspect="1" noChangeArrowheads="1"/>
          </p:cNvPicPr>
          <p:nvPr/>
        </p:nvPicPr>
        <p:blipFill>
          <a:blip r:embed="rId10"/>
          <a:srcRect r="9840" b="24272"/>
          <a:stretch>
            <a:fillRect/>
          </a:stretch>
        </p:blipFill>
        <p:spPr bwMode="auto">
          <a:xfrm>
            <a:off x="5357813" y="1714500"/>
            <a:ext cx="12858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Рисунок 8" descr="C:\Documents and Settings\math\Рабочий стол\мама\5.bmp"/>
          <p:cNvPicPr>
            <a:picLocks noChangeAspect="1" noChangeArrowheads="1"/>
          </p:cNvPicPr>
          <p:nvPr/>
        </p:nvPicPr>
        <p:blipFill>
          <a:blip r:embed="rId11"/>
          <a:srcRect l="3867" t="3174" r="30991" b="26534"/>
          <a:stretch>
            <a:fillRect/>
          </a:stretch>
        </p:blipFill>
        <p:spPr bwMode="auto">
          <a:xfrm>
            <a:off x="7286625" y="1643063"/>
            <a:ext cx="10715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Прямоугольник 33"/>
          <p:cNvSpPr>
            <a:spLocks noChangeArrowheads="1"/>
          </p:cNvSpPr>
          <p:nvPr/>
        </p:nvSpPr>
        <p:spPr bwMode="auto">
          <a:xfrm>
            <a:off x="2500313" y="1071563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Животные мотивы</a:t>
            </a:r>
          </a:p>
        </p:txBody>
      </p:sp>
      <p:sp>
        <p:nvSpPr>
          <p:cNvPr id="9240" name="Прямоугольник 25"/>
          <p:cNvSpPr>
            <a:spLocks noChangeArrowheads="1"/>
          </p:cNvSpPr>
          <p:nvPr/>
        </p:nvSpPr>
        <p:spPr bwMode="auto">
          <a:xfrm>
            <a:off x="4857750" y="2857500"/>
            <a:ext cx="2071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Шкуры животных </a:t>
            </a:r>
          </a:p>
        </p:txBody>
      </p:sp>
      <p:sp>
        <p:nvSpPr>
          <p:cNvPr id="9241" name="Прямоугольник 25"/>
          <p:cNvSpPr>
            <a:spLocks noChangeArrowheads="1"/>
          </p:cNvSpPr>
          <p:nvPr/>
        </p:nvSpPr>
        <p:spPr bwMode="auto">
          <a:xfrm>
            <a:off x="7000875" y="2857500"/>
            <a:ext cx="1785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Летящая птица</a:t>
            </a:r>
          </a:p>
        </p:txBody>
      </p:sp>
      <p:sp>
        <p:nvSpPr>
          <p:cNvPr id="9242" name="Прямоугольник 29"/>
          <p:cNvSpPr>
            <a:spLocks noChangeArrowheads="1"/>
          </p:cNvSpPr>
          <p:nvPr/>
        </p:nvSpPr>
        <p:spPr bwMode="auto">
          <a:xfrm>
            <a:off x="571500" y="3571875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Растительные мотивы</a:t>
            </a:r>
          </a:p>
        </p:txBody>
      </p:sp>
      <p:sp>
        <p:nvSpPr>
          <p:cNvPr id="9243" name="Прямоугольник 34"/>
          <p:cNvSpPr>
            <a:spLocks noChangeArrowheads="1"/>
          </p:cNvSpPr>
          <p:nvPr/>
        </p:nvSpPr>
        <p:spPr bwMode="auto">
          <a:xfrm>
            <a:off x="4572000" y="3571875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Географические  мотивы</a:t>
            </a:r>
          </a:p>
        </p:txBody>
      </p:sp>
      <p:pic>
        <p:nvPicPr>
          <p:cNvPr id="9244" name="Picture 2" descr="C:\Documents and Settings\math\Рабочий стол\курсовая\rtfgy\1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5" y="4714875"/>
            <a:ext cx="14525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8" descr="C:\Documents and Settings\math\Рабочий стол\курсовая\rtfgy\2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25" y="4857750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2"/>
          <p:cNvPicPr>
            <a:picLocks noChangeAspect="1" noChangeArrowheads="1"/>
          </p:cNvPicPr>
          <p:nvPr/>
        </p:nvPicPr>
        <p:blipFill>
          <a:blip r:embed="rId14"/>
          <a:srcRect b="20985"/>
          <a:stretch>
            <a:fillRect/>
          </a:stretch>
        </p:blipFill>
        <p:spPr bwMode="auto">
          <a:xfrm>
            <a:off x="4214813" y="4143375"/>
            <a:ext cx="1928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50" y="4929188"/>
            <a:ext cx="16430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8" name="Прямоугольник 18"/>
          <p:cNvSpPr>
            <a:spLocks noChangeArrowheads="1"/>
          </p:cNvSpPr>
          <p:nvPr/>
        </p:nvSpPr>
        <p:spPr bwMode="auto">
          <a:xfrm>
            <a:off x="3500438" y="5786438"/>
            <a:ext cx="2633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Священные горы Алтая</a:t>
            </a:r>
          </a:p>
        </p:txBody>
      </p:sp>
      <p:pic>
        <p:nvPicPr>
          <p:cNvPr id="9249" name="Рисунок 1" descr="C:\Documents and Settings\math\Рабочий стол\мама\1.bmp"/>
          <p:cNvPicPr>
            <a:picLocks noChangeAspect="1" noChangeArrowheads="1"/>
          </p:cNvPicPr>
          <p:nvPr/>
        </p:nvPicPr>
        <p:blipFill>
          <a:blip r:embed="rId16"/>
          <a:srcRect r="19234" b="65125"/>
          <a:stretch>
            <a:fillRect/>
          </a:stretch>
        </p:blipFill>
        <p:spPr bwMode="auto">
          <a:xfrm>
            <a:off x="6572250" y="4286250"/>
            <a:ext cx="1785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Рисунок 2" descr="C:\Documents and Settings\math\Рабочий стол\мама\2.bmp"/>
          <p:cNvPicPr>
            <a:picLocks noChangeAspect="1" noChangeArrowheads="1"/>
          </p:cNvPicPr>
          <p:nvPr/>
        </p:nvPicPr>
        <p:blipFill>
          <a:blip r:embed="rId17"/>
          <a:srcRect l="1715" r="5917" b="62279"/>
          <a:stretch>
            <a:fillRect/>
          </a:stretch>
        </p:blipFill>
        <p:spPr bwMode="auto">
          <a:xfrm>
            <a:off x="6500813" y="5143500"/>
            <a:ext cx="18573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1" name="Прямоугольник 17"/>
          <p:cNvSpPr>
            <a:spLocks noChangeArrowheads="1"/>
          </p:cNvSpPr>
          <p:nvPr/>
        </p:nvSpPr>
        <p:spPr bwMode="auto">
          <a:xfrm>
            <a:off x="6286500" y="5786438"/>
            <a:ext cx="2173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Бурные реки Алтая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71604" y="357166"/>
            <a:ext cx="610814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>
              <a:defRPr/>
            </a:pPr>
            <a:r>
              <a:rPr lang="ru-RU" sz="36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Симметрия в </a:t>
            </a:r>
          </a:p>
          <a:p>
            <a:pPr indent="457200" algn="ctr">
              <a:defRPr/>
            </a:pPr>
            <a:r>
              <a:rPr lang="ru-RU" sz="36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национальных мотивах</a:t>
            </a:r>
            <a:endParaRPr lang="ru-RU" sz="36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51" name="Picture 3" descr="C:\Documents and Settings\math\Рабочий стол\курсовая\рис\2 а.bmp"/>
          <p:cNvPicPr>
            <a:picLocks noChangeAspect="1" noChangeArrowheads="1"/>
          </p:cNvPicPr>
          <p:nvPr/>
        </p:nvPicPr>
        <p:blipFill>
          <a:blip r:embed="rId7"/>
          <a:srcRect t="8292" b="6902"/>
          <a:stretch>
            <a:fillRect/>
          </a:stretch>
        </p:blipFill>
        <p:spPr bwMode="auto">
          <a:xfrm>
            <a:off x="1000125" y="1500188"/>
            <a:ext cx="335756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" descr="C:\Documents and Settings\math\Рабочий стол\курсовая\рис\1а.bmp"/>
          <p:cNvPicPr>
            <a:picLocks noChangeAspect="1" noChangeArrowheads="1"/>
          </p:cNvPicPr>
          <p:nvPr/>
        </p:nvPicPr>
        <p:blipFill>
          <a:blip r:embed="rId8"/>
          <a:srcRect r="10515" b="45271"/>
          <a:stretch>
            <a:fillRect/>
          </a:stretch>
        </p:blipFill>
        <p:spPr bwMode="auto">
          <a:xfrm>
            <a:off x="5857875" y="1643063"/>
            <a:ext cx="24288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4" descr="C:\Documents and Settings\math\Рабочий стол\курсовая\рис\3 а.bmp"/>
          <p:cNvPicPr>
            <a:picLocks noChangeAspect="1" noChangeArrowheads="1"/>
          </p:cNvPicPr>
          <p:nvPr/>
        </p:nvPicPr>
        <p:blipFill>
          <a:blip r:embed="rId9"/>
          <a:srcRect l="7635" r="12192" b="7454"/>
          <a:stretch>
            <a:fillRect/>
          </a:stretch>
        </p:blipFill>
        <p:spPr bwMode="auto">
          <a:xfrm>
            <a:off x="1071563" y="3000375"/>
            <a:ext cx="12493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5" descr="C:\Documents and Settings\math\Рабочий стол\курсовая\рис\4а.bmp"/>
          <p:cNvPicPr>
            <a:picLocks noChangeAspect="1" noChangeArrowheads="1"/>
          </p:cNvPicPr>
          <p:nvPr/>
        </p:nvPicPr>
        <p:blipFill>
          <a:blip r:embed="rId10"/>
          <a:srcRect l="9615" r="10255" b="9523"/>
          <a:stretch>
            <a:fillRect/>
          </a:stretch>
        </p:blipFill>
        <p:spPr bwMode="auto">
          <a:xfrm>
            <a:off x="2714625" y="2928938"/>
            <a:ext cx="14128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6" descr="C:\Documents and Settings\math\Рабочий стол\курсовая\рис\5а.bmp"/>
          <p:cNvPicPr>
            <a:picLocks noChangeAspect="1" noChangeArrowheads="1"/>
          </p:cNvPicPr>
          <p:nvPr/>
        </p:nvPicPr>
        <p:blipFill>
          <a:blip r:embed="rId11"/>
          <a:srcRect l="19444" t="7083" r="19444" b="22083"/>
          <a:stretch>
            <a:fillRect/>
          </a:stretch>
        </p:blipFill>
        <p:spPr bwMode="auto">
          <a:xfrm>
            <a:off x="7072313" y="3000375"/>
            <a:ext cx="13319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" descr="C:\Documents and Settings\math\Рабочий стол\курсовая\рис\алт мотивы\6а.bmp"/>
          <p:cNvPicPr>
            <a:picLocks noChangeAspect="1" noChangeArrowheads="1"/>
          </p:cNvPicPr>
          <p:nvPr/>
        </p:nvPicPr>
        <p:blipFill>
          <a:blip r:embed="rId12"/>
          <a:srcRect l="10957" t="17754" r="6850" b="22427"/>
          <a:stretch>
            <a:fillRect/>
          </a:stretch>
        </p:blipFill>
        <p:spPr bwMode="auto">
          <a:xfrm>
            <a:off x="4643438" y="3071813"/>
            <a:ext cx="1825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" descr="C:\Documents and Settings\math\Рабочий стол\курсовая\рис\алт мотивы\6б.b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7438" y="4857750"/>
            <a:ext cx="1746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Прямоугольник 18"/>
          <p:cNvSpPr>
            <a:spLocks noChangeArrowheads="1"/>
          </p:cNvSpPr>
          <p:nvPr/>
        </p:nvSpPr>
        <p:spPr bwMode="auto">
          <a:xfrm>
            <a:off x="3071813" y="2643188"/>
            <a:ext cx="294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Параллельный перенос</a:t>
            </a:r>
          </a:p>
        </p:txBody>
      </p:sp>
      <p:sp>
        <p:nvSpPr>
          <p:cNvPr id="10259" name="Прямоугольник 19"/>
          <p:cNvSpPr>
            <a:spLocks noChangeArrowheads="1"/>
          </p:cNvSpPr>
          <p:nvPr/>
        </p:nvSpPr>
        <p:spPr bwMode="auto">
          <a:xfrm>
            <a:off x="3357563" y="4429125"/>
            <a:ext cx="235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Осевая симметрия</a:t>
            </a:r>
          </a:p>
        </p:txBody>
      </p:sp>
      <p:sp>
        <p:nvSpPr>
          <p:cNvPr id="10260" name="Прямоугольник 20"/>
          <p:cNvSpPr>
            <a:spLocks noChangeArrowheads="1"/>
          </p:cNvSpPr>
          <p:nvPr/>
        </p:nvSpPr>
        <p:spPr bwMode="auto">
          <a:xfrm>
            <a:off x="4500563" y="5286375"/>
            <a:ext cx="3033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Центральная симметрия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928794" y="500042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Виды орнаментов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78" name="Прямоугольник 31"/>
          <p:cNvSpPr>
            <a:spLocks noChangeArrowheads="1"/>
          </p:cNvSpPr>
          <p:nvPr/>
        </p:nvSpPr>
        <p:spPr bwMode="auto">
          <a:xfrm>
            <a:off x="714375" y="1214438"/>
            <a:ext cx="7643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i="1"/>
              <a:t>Ленточный орнамент или бордюр.</a:t>
            </a:r>
          </a:p>
          <a:p>
            <a:pPr algn="just"/>
            <a:r>
              <a:rPr lang="ru-RU" sz="2200"/>
              <a:t>Бордюром называют плоскую геометрическую фигуру</a:t>
            </a:r>
            <a:r>
              <a:rPr lang="ru-RU" sz="2200" b="1" i="1"/>
              <a:t>, </a:t>
            </a:r>
            <a:r>
              <a:rPr lang="ru-RU" sz="2200"/>
              <a:t>которая  состоит из одинаковых фигур выстроенных на одной линии с помощью параллельного переноса. </a:t>
            </a:r>
          </a:p>
        </p:txBody>
      </p:sp>
      <p:sp>
        <p:nvSpPr>
          <p:cNvPr id="11279" name="Прямоугольник 33"/>
          <p:cNvSpPr>
            <a:spLocks noChangeArrowheads="1"/>
          </p:cNvSpPr>
          <p:nvPr/>
        </p:nvSpPr>
        <p:spPr bwMode="auto">
          <a:xfrm>
            <a:off x="714375" y="3000375"/>
            <a:ext cx="764381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i="1"/>
              <a:t>Круговые орнаменты или розетки.</a:t>
            </a:r>
            <a:endParaRPr lang="ru-RU" sz="2200"/>
          </a:p>
          <a:p>
            <a:pPr algn="just"/>
            <a:r>
              <a:rPr lang="ru-RU" sz="2200"/>
              <a:t>Геометрические приемы используемые при составлении розеток: деление окружности на равные части с помощью транспортира, использование симметрии.</a:t>
            </a:r>
            <a:r>
              <a:rPr lang="ru-RU" sz="2400"/>
              <a:t> Основообразующей формой этого орнамента является круг, разделенный на части, в одной части которого рисуется узор, а потом с помощью симметрии повторяется в других частях круга. </a:t>
            </a:r>
          </a:p>
          <a:p>
            <a:pPr algn="just"/>
            <a:endParaRPr lang="ru-RU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63" y="3071813"/>
            <a:ext cx="8572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7688" y="4071938"/>
            <a:ext cx="1571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71688" y="5357813"/>
            <a:ext cx="507206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Бордюр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428625" y="3429000"/>
            <a:ext cx="4071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 с параллельным переносом на вектор ā</a:t>
            </a: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857375"/>
            <a:ext cx="1143000" cy="428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 flipV="1">
            <a:off x="6000750" y="3500438"/>
            <a:ext cx="1285875" cy="642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 flipV="1">
            <a:off x="2928938" y="4429125"/>
            <a:ext cx="1285875" cy="7858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1030" idx="2"/>
          </p:cNvCxnSpPr>
          <p:nvPr/>
        </p:nvCxnSpPr>
        <p:spPr>
          <a:xfrm>
            <a:off x="4357688" y="4643438"/>
            <a:ext cx="785812" cy="15875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2071688" y="592931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4429125" y="471487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2071688" y="5929313"/>
            <a:ext cx="785812" cy="15875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4036219" y="4321969"/>
            <a:ext cx="642938" cy="0"/>
          </a:xfrm>
          <a:prstGeom prst="line">
            <a:avLst/>
          </a:prstGeom>
          <a:ln w="635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4822825" y="4321175"/>
            <a:ext cx="642938" cy="1588"/>
          </a:xfrm>
          <a:prstGeom prst="line">
            <a:avLst/>
          </a:prstGeom>
          <a:ln w="635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7" grpId="0"/>
      <p:bldP spid="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26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75" y="4929188"/>
            <a:ext cx="16208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8" y="4929188"/>
            <a:ext cx="48593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Бордюр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000375" y="3286125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Бордюр, который имеет ось симметрии параллельную вектору ā</a:t>
            </a:r>
          </a:p>
        </p:txBody>
      </p:sp>
      <p:pic>
        <p:nvPicPr>
          <p:cNvPr id="13334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714500"/>
            <a:ext cx="1500188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791369" y="4495007"/>
            <a:ext cx="5619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813" y="3571875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5" y="4929188"/>
            <a:ext cx="85725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Прямая соединительная линия 52"/>
          <p:cNvCxnSpPr/>
          <p:nvPr/>
        </p:nvCxnSpPr>
        <p:spPr>
          <a:xfrm rot="10800000">
            <a:off x="500063" y="5429250"/>
            <a:ext cx="1071562" cy="1588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928813" y="5929313"/>
            <a:ext cx="785812" cy="15875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1928813" y="600075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0800000">
            <a:off x="1714500" y="5429250"/>
            <a:ext cx="1857375" cy="1588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Определение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/>
              <a:t>В древности слово </a:t>
            </a:r>
            <a:r>
              <a:rPr lang="ru-RU" b="1" i="1" smtClean="0">
                <a:solidFill>
                  <a:srgbClr val="FF3300"/>
                </a:solidFill>
              </a:rPr>
              <a:t>«симметрия»</a:t>
            </a:r>
            <a:r>
              <a:rPr lang="ru-RU" b="1" i="1" smtClean="0"/>
              <a:t> употреблялось как «гармония», «красота». Действительно, по-гречески оно означает «соразмерность, пропорциональность, одинаковость в расположении частей».</a:t>
            </a:r>
          </a:p>
          <a:p>
            <a:pPr eaLnBrk="1" hangingPunct="1">
              <a:defRPr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056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4347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50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Бордюр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000375" y="3286125"/>
            <a:ext cx="5072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Бордюр, который имеет  две оси симметрии  – параллельную вектору ā и перпендикулярную вектору ā</a:t>
            </a:r>
          </a:p>
        </p:txBody>
      </p:sp>
      <p:pic>
        <p:nvPicPr>
          <p:cNvPr id="14356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714500"/>
            <a:ext cx="1500188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791369" y="4495007"/>
            <a:ext cx="5619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813" y="3571875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Прямая со стрелкой 57"/>
          <p:cNvCxnSpPr/>
          <p:nvPr/>
        </p:nvCxnSpPr>
        <p:spPr>
          <a:xfrm>
            <a:off x="3714750" y="5929313"/>
            <a:ext cx="1357313" cy="1587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4143375" y="59293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813" y="5000625"/>
            <a:ext cx="1498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50" y="4987925"/>
            <a:ext cx="48577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5" y="4929188"/>
            <a:ext cx="85725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Прямая соединительная линия 48"/>
          <p:cNvCxnSpPr/>
          <p:nvPr/>
        </p:nvCxnSpPr>
        <p:spPr>
          <a:xfrm rot="10800000">
            <a:off x="500063" y="5429250"/>
            <a:ext cx="1071562" cy="1588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>
            <a:off x="1714500" y="5429250"/>
            <a:ext cx="1857375" cy="1588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1999457" y="5430044"/>
            <a:ext cx="1287462" cy="0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74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Бордюр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7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714500"/>
            <a:ext cx="1500188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357563" y="4643438"/>
            <a:ext cx="5715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715000" y="4214813"/>
            <a:ext cx="642938" cy="1587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Прямоугольник 58"/>
          <p:cNvSpPr>
            <a:spLocks noChangeArrowheads="1"/>
          </p:cNvSpPr>
          <p:nvPr/>
        </p:nvSpPr>
        <p:spPr bwMode="auto">
          <a:xfrm>
            <a:off x="5715000" y="3786188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pic>
        <p:nvPicPr>
          <p:cNvPr id="15387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63" y="4357688"/>
            <a:ext cx="403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75" y="4286250"/>
            <a:ext cx="7143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3563" y="4286250"/>
            <a:ext cx="13001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1563" y="5357813"/>
            <a:ext cx="707231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3963987" y="4608513"/>
            <a:ext cx="1071563" cy="1588"/>
          </a:xfrm>
          <a:prstGeom prst="line">
            <a:avLst/>
          </a:prstGeom>
          <a:ln w="1905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000625" y="4643438"/>
            <a:ext cx="5715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0800000" flipV="1">
            <a:off x="5143500" y="4929188"/>
            <a:ext cx="1071563" cy="428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4" name="Прямоугольник 69"/>
          <p:cNvSpPr>
            <a:spLocks noChangeArrowheads="1"/>
          </p:cNvSpPr>
          <p:nvPr/>
        </p:nvSpPr>
        <p:spPr bwMode="auto">
          <a:xfrm>
            <a:off x="2428875" y="3071813"/>
            <a:ext cx="585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Бордюр, который имеет ось симметрии перпендикулярную вектору 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8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Бордюр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40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714500"/>
            <a:ext cx="1500188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858044" y="4214019"/>
            <a:ext cx="428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813" y="3429000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75" y="5000625"/>
            <a:ext cx="1571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63" y="4572000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57313" y="5786438"/>
            <a:ext cx="64293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4500570"/>
            <a:ext cx="642942" cy="45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</p:pic>
      <p:sp>
        <p:nvSpPr>
          <p:cNvPr id="63" name="Правая фигурная скобка 62"/>
          <p:cNvSpPr/>
          <p:nvPr/>
        </p:nvSpPr>
        <p:spPr>
          <a:xfrm>
            <a:off x="1500188" y="3643313"/>
            <a:ext cx="357187" cy="1143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2000250" y="4214813"/>
            <a:ext cx="5699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4000504"/>
            <a:ext cx="785818" cy="5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</p:pic>
      <p:cxnSp>
        <p:nvCxnSpPr>
          <p:cNvPr id="67" name="Прямая со стрелкой 66"/>
          <p:cNvCxnSpPr/>
          <p:nvPr/>
        </p:nvCxnSpPr>
        <p:spPr>
          <a:xfrm rot="16200000" flipH="1">
            <a:off x="2928938" y="4143375"/>
            <a:ext cx="928688" cy="928687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4714875" y="4929188"/>
            <a:ext cx="785813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9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4643438"/>
            <a:ext cx="1587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0" name="Прямоугольник 75"/>
          <p:cNvSpPr>
            <a:spLocks noChangeArrowheads="1"/>
          </p:cNvSpPr>
          <p:nvPr/>
        </p:nvSpPr>
        <p:spPr bwMode="auto">
          <a:xfrm>
            <a:off x="6000750" y="5214938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5715000" y="5143500"/>
            <a:ext cx="1285875" cy="1588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2" name="Прямоугольник 78"/>
          <p:cNvSpPr>
            <a:spLocks noChangeArrowheads="1"/>
          </p:cNvSpPr>
          <p:nvPr/>
        </p:nvSpPr>
        <p:spPr bwMode="auto">
          <a:xfrm>
            <a:off x="3643313" y="3000375"/>
            <a:ext cx="5072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Бордюр, который строится с помощью осевой симметрии и параллельного переноса</a:t>
            </a:r>
          </a:p>
        </p:txBody>
      </p:sp>
      <p:cxnSp>
        <p:nvCxnSpPr>
          <p:cNvPr id="82" name="Прямая со стрелкой 81"/>
          <p:cNvCxnSpPr/>
          <p:nvPr/>
        </p:nvCxnSpPr>
        <p:spPr>
          <a:xfrm rot="5400000">
            <a:off x="7608094" y="5036344"/>
            <a:ext cx="785813" cy="714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2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Бордюр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27" name="Прямоугольник 34"/>
          <p:cNvSpPr>
            <a:spLocks noChangeArrowheads="1"/>
          </p:cNvSpPr>
          <p:nvPr/>
        </p:nvSpPr>
        <p:spPr bwMode="auto">
          <a:xfrm>
            <a:off x="3000375" y="3214688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Бордюр, фундаментальная область которого имеет центр симметрии</a:t>
            </a:r>
          </a:p>
        </p:txBody>
      </p:sp>
      <p:pic>
        <p:nvPicPr>
          <p:cNvPr id="17428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714500"/>
            <a:ext cx="1500188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143125" y="4572000"/>
            <a:ext cx="64293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6143625" y="5072063"/>
            <a:ext cx="857250" cy="1587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5" name="Прямоугольник 58"/>
          <p:cNvSpPr>
            <a:spLocks noChangeArrowheads="1"/>
          </p:cNvSpPr>
          <p:nvPr/>
        </p:nvSpPr>
        <p:spPr bwMode="auto">
          <a:xfrm>
            <a:off x="6215063" y="507206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pic>
        <p:nvPicPr>
          <p:cNvPr id="1743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63" y="4214813"/>
            <a:ext cx="571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4813" y="4143375"/>
            <a:ext cx="1028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6"/>
          <p:cNvPicPr>
            <a:picLocks noChangeAspect="1" noChangeArrowheads="1"/>
          </p:cNvPicPr>
          <p:nvPr/>
        </p:nvPicPr>
        <p:blipFill>
          <a:blip r:embed="rId13"/>
          <a:srcRect b="14063"/>
          <a:stretch>
            <a:fillRect/>
          </a:stretch>
        </p:blipFill>
        <p:spPr bwMode="auto">
          <a:xfrm>
            <a:off x="6072188" y="4214813"/>
            <a:ext cx="1990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7250" y="5500688"/>
            <a:ext cx="74279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4286250"/>
            <a:ext cx="9112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 стрелкой 62"/>
          <p:cNvCxnSpPr/>
          <p:nvPr/>
        </p:nvCxnSpPr>
        <p:spPr>
          <a:xfrm>
            <a:off x="3500438" y="4572000"/>
            <a:ext cx="64293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357813" y="4643438"/>
            <a:ext cx="642937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>
            <a:off x="7250906" y="5250657"/>
            <a:ext cx="714375" cy="214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46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Бордюр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51" name="Прямоугольник 34"/>
          <p:cNvSpPr>
            <a:spLocks noChangeArrowheads="1"/>
          </p:cNvSpPr>
          <p:nvPr/>
        </p:nvSpPr>
        <p:spPr bwMode="auto">
          <a:xfrm>
            <a:off x="3000375" y="3000375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Бордюр, который имеет центр симметрии</a:t>
            </a:r>
          </a:p>
        </p:txBody>
      </p:sp>
      <p:pic>
        <p:nvPicPr>
          <p:cNvPr id="18452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714500"/>
            <a:ext cx="1500188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000375" y="4214813"/>
            <a:ext cx="500063" cy="714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572125" y="4786313"/>
            <a:ext cx="642938" cy="1587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9" name="Прямоугольник 58"/>
          <p:cNvSpPr>
            <a:spLocks noChangeArrowheads="1"/>
          </p:cNvSpPr>
          <p:nvPr/>
        </p:nvSpPr>
        <p:spPr bwMode="auto">
          <a:xfrm>
            <a:off x="5572125" y="4857750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pic>
        <p:nvPicPr>
          <p:cNvPr id="18460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1563" y="5357813"/>
            <a:ext cx="709453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72125" y="4000500"/>
            <a:ext cx="1819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63" y="4000500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43313" y="3929063"/>
            <a:ext cx="1095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/>
          <p:cNvCxnSpPr/>
          <p:nvPr/>
        </p:nvCxnSpPr>
        <p:spPr>
          <a:xfrm>
            <a:off x="4786313" y="4500563"/>
            <a:ext cx="4984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6715125" y="4857751"/>
            <a:ext cx="714375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4" name="Picture 2" descr="C:\Documents and Settings\math\Рабочий стол\курсовая\рис 2\1.JPG"/>
          <p:cNvPicPr>
            <a:picLocks noChangeAspect="1" noChangeArrowheads="1"/>
          </p:cNvPicPr>
          <p:nvPr/>
        </p:nvPicPr>
        <p:blipFill>
          <a:blip r:embed="rId7"/>
          <a:srcRect l="1471"/>
          <a:stretch>
            <a:fillRect/>
          </a:stretch>
        </p:blipFill>
        <p:spPr bwMode="auto">
          <a:xfrm>
            <a:off x="571500" y="571500"/>
            <a:ext cx="19954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8"/>
          <a:srcRect t="10001" b="10001"/>
          <a:stretch>
            <a:fillRect/>
          </a:stretch>
        </p:blipFill>
        <p:spPr bwMode="auto">
          <a:xfrm>
            <a:off x="357188" y="4786313"/>
            <a:ext cx="1714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63" y="5643563"/>
            <a:ext cx="20002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500188"/>
            <a:ext cx="22145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500188"/>
            <a:ext cx="26955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3375" y="1500188"/>
            <a:ext cx="31051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4813" y="1500188"/>
            <a:ext cx="3048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Розетка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>
            <a:off x="-535781" y="2893219"/>
            <a:ext cx="3071812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857250" y="5286375"/>
            <a:ext cx="785813" cy="428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4037013" y="3035300"/>
            <a:ext cx="3357562" cy="1588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0800000">
            <a:off x="4071938" y="3071813"/>
            <a:ext cx="3286125" cy="1587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4357688" y="1714500"/>
            <a:ext cx="2643188" cy="2643187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4429125" y="1714500"/>
            <a:ext cx="2643188" cy="2643188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1608138" y="5892800"/>
            <a:ext cx="928688" cy="1587"/>
          </a:xfrm>
          <a:prstGeom prst="line">
            <a:avLst/>
          </a:prstGeom>
          <a:ln w="1905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3429000" y="5357813"/>
            <a:ext cx="4929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Розетка, которая построена с помощью поворота на угол 90</a:t>
            </a:r>
            <a:r>
              <a:rPr lang="ru-RU" b="1" baseline="30000">
                <a:solidFill>
                  <a:srgbClr val="FF0000"/>
                </a:solidFill>
              </a:rPr>
              <a:t>0</a:t>
            </a:r>
            <a:r>
              <a:rPr lang="ru-RU" b="1">
                <a:solidFill>
                  <a:srgbClr val="FF0000"/>
                </a:solidFill>
              </a:rPr>
              <a:t> и имеющая 4 оси симметрии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20493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94" name="Picture 2" descr="C:\Documents and Settings\math\Рабочий стол\курсовая\рис 2\1.JPG"/>
          <p:cNvPicPr>
            <a:picLocks noChangeAspect="1" noChangeArrowheads="1"/>
          </p:cNvPicPr>
          <p:nvPr/>
        </p:nvPicPr>
        <p:blipFill>
          <a:blip r:embed="rId7"/>
          <a:srcRect l="1471"/>
          <a:stretch>
            <a:fillRect/>
          </a:stretch>
        </p:blipFill>
        <p:spPr bwMode="auto">
          <a:xfrm>
            <a:off x="571500" y="1285875"/>
            <a:ext cx="19954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"/>
          <p:cNvPicPr>
            <a:picLocks noChangeAspect="1" noChangeArrowheads="1"/>
          </p:cNvPicPr>
          <p:nvPr/>
        </p:nvPicPr>
        <p:blipFill>
          <a:blip r:embed="rId8"/>
          <a:srcRect t="10001" b="10001"/>
          <a:stretch>
            <a:fillRect/>
          </a:stretch>
        </p:blipFill>
        <p:spPr bwMode="auto">
          <a:xfrm>
            <a:off x="3214688" y="5429250"/>
            <a:ext cx="171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50" y="5357813"/>
            <a:ext cx="20002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2357422" y="500042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Розетка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16200000" flipH="1">
            <a:off x="535782" y="3036093"/>
            <a:ext cx="3429000" cy="16430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000625" y="5715000"/>
            <a:ext cx="14287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7108825" y="5678488"/>
            <a:ext cx="928687" cy="1588"/>
          </a:xfrm>
          <a:prstGeom prst="line">
            <a:avLst/>
          </a:prstGeom>
          <a:ln w="1905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6286500" y="2000250"/>
            <a:ext cx="2428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Розетка, которая построена с помощью поворота на угол 60</a:t>
            </a:r>
            <a:r>
              <a:rPr lang="ru-RU" b="1" baseline="30000">
                <a:solidFill>
                  <a:srgbClr val="FF0000"/>
                </a:solidFill>
              </a:rPr>
              <a:t>0</a:t>
            </a:r>
            <a:r>
              <a:rPr lang="ru-RU" b="1">
                <a:solidFill>
                  <a:srgbClr val="FF0000"/>
                </a:solidFill>
              </a:rPr>
              <a:t> и имеющая 6 осей симметрии</a:t>
            </a:r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5" y="150018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75" y="150018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75" y="150018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00375" y="150018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00375" y="150018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00375" y="150018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57625" y="2214563"/>
            <a:ext cx="15001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19575" y="2714625"/>
            <a:ext cx="736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2957513" y="2043113"/>
            <a:ext cx="3214687" cy="1843087"/>
          </a:xfrm>
          <a:prstGeom prst="line">
            <a:avLst/>
          </a:prstGeom>
          <a:ln w="28575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86063" y="3000375"/>
            <a:ext cx="3571875" cy="1588"/>
          </a:xfrm>
          <a:prstGeom prst="line">
            <a:avLst/>
          </a:prstGeom>
          <a:ln w="28575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3000376" y="2071687"/>
            <a:ext cx="3143250" cy="1857375"/>
          </a:xfrm>
          <a:prstGeom prst="line">
            <a:avLst/>
          </a:prstGeom>
          <a:ln w="28575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785269" y="2928144"/>
            <a:ext cx="3573463" cy="3175"/>
          </a:xfrm>
          <a:prstGeom prst="line">
            <a:avLst/>
          </a:prstGeom>
          <a:ln w="28575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928938" y="2000250"/>
            <a:ext cx="3143250" cy="1857375"/>
          </a:xfrm>
          <a:prstGeom prst="line">
            <a:avLst/>
          </a:prstGeom>
          <a:ln w="28575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0800000" flipV="1">
            <a:off x="2928938" y="2071688"/>
            <a:ext cx="3214687" cy="1928812"/>
          </a:xfrm>
          <a:prstGeom prst="line">
            <a:avLst/>
          </a:prstGeom>
          <a:ln w="28575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8" name="Picture 2" descr="C:\Documents and Settings\math\Рабочий стол\курсовая\рис 2\1.JPG"/>
          <p:cNvPicPr>
            <a:picLocks noChangeAspect="1" noChangeArrowheads="1"/>
          </p:cNvPicPr>
          <p:nvPr/>
        </p:nvPicPr>
        <p:blipFill>
          <a:blip r:embed="rId7"/>
          <a:srcRect l="1471"/>
          <a:stretch>
            <a:fillRect/>
          </a:stretch>
        </p:blipFill>
        <p:spPr bwMode="auto">
          <a:xfrm>
            <a:off x="571500" y="1285875"/>
            <a:ext cx="19954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"/>
          <p:cNvPicPr>
            <a:picLocks noChangeAspect="1" noChangeArrowheads="1"/>
          </p:cNvPicPr>
          <p:nvPr/>
        </p:nvPicPr>
        <p:blipFill>
          <a:blip r:embed="rId8"/>
          <a:srcRect t="10001" b="10001"/>
          <a:stretch>
            <a:fillRect/>
          </a:stretch>
        </p:blipFill>
        <p:spPr bwMode="auto">
          <a:xfrm>
            <a:off x="3214688" y="5429250"/>
            <a:ext cx="171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50" y="5357813"/>
            <a:ext cx="20002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2357422" y="500042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Розетка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16200000" flipH="1">
            <a:off x="535782" y="3036093"/>
            <a:ext cx="3429000" cy="16430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000625" y="5715000"/>
            <a:ext cx="14287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7108825" y="5678488"/>
            <a:ext cx="928687" cy="1588"/>
          </a:xfrm>
          <a:prstGeom prst="line">
            <a:avLst/>
          </a:prstGeom>
          <a:ln w="1905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6286500" y="2000250"/>
            <a:ext cx="2428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Розетка, которая построена с помощью поворота на угол 60</a:t>
            </a:r>
            <a:r>
              <a:rPr lang="ru-RU" b="1" baseline="30000">
                <a:solidFill>
                  <a:srgbClr val="FF0000"/>
                </a:solidFill>
              </a:rPr>
              <a:t>0</a:t>
            </a:r>
            <a:r>
              <a:rPr lang="ru-RU" b="1">
                <a:solidFill>
                  <a:srgbClr val="FF0000"/>
                </a:solidFill>
              </a:rPr>
              <a:t> и имеющая 6 осей симметрии</a:t>
            </a:r>
          </a:p>
        </p:txBody>
      </p:sp>
      <p:pic>
        <p:nvPicPr>
          <p:cNvPr id="21526" name="Picture 2" descr="F:\Безымянный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5" y="1500188"/>
            <a:ext cx="33051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th\Рабочий стол\курсовая\rtfgy\11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214438"/>
            <a:ext cx="1466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math\Рабочий стол\курсовая\rtfgy\11бб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233488"/>
            <a:ext cx="65246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Documents and Settings\math\Рабочий стол\курсовая\rtfgy\11бббв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9688" y="1233488"/>
            <a:ext cx="65246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Documents and Settings\math\Рабочий стол\курсовая\rtfgy\11бббвв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88" y="1233488"/>
            <a:ext cx="65246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500298" y="500042"/>
            <a:ext cx="378621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Розетки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math\Рабочий стол\курсовая\rtfgy\18р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5143500"/>
            <a:ext cx="1625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Documents and Settings\math\Рабочий стол\курсовая\rtfgy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4071938"/>
            <a:ext cx="1130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ath\Рабочий стол\курсовая\rtfgy\21аао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1785938"/>
            <a:ext cx="3862387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Documents and Settings\math\Рабочий стол\курсовая\rtfgy\21а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1785938"/>
            <a:ext cx="3857625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Documents and Settings\math\Рабочий стол\курсовая\rtfgy\21б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0" y="1785938"/>
            <a:ext cx="38576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500298" y="785794"/>
            <a:ext cx="378621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Розетки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44475"/>
            <a:ext cx="8518525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i="1" dirty="0" smtClean="0">
                <a:solidFill>
                  <a:srgbClr val="FF0000"/>
                </a:solidFill>
              </a:rPr>
              <a:t>Симметрия в русском языке и литературе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305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/>
              <a:t>В русском алфавите встречаются симметричные буквы </a:t>
            </a:r>
          </a:p>
          <a:p>
            <a:pPr eaLnBrk="1" hangingPunct="1">
              <a:defRPr/>
            </a:pPr>
            <a:r>
              <a:rPr lang="ru-RU" b="1" i="1" dirty="0" smtClean="0"/>
              <a:t> По вертикали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i="1" dirty="0" smtClean="0"/>
              <a:t>   </a:t>
            </a:r>
            <a:r>
              <a:rPr lang="ru-RU" sz="4400" b="1" i="1" dirty="0" smtClean="0">
                <a:solidFill>
                  <a:srgbClr val="FF0000"/>
                </a:solidFill>
              </a:rPr>
              <a:t>А, Ж, Л, М, Н, О, П, Т, Ф, Х…</a:t>
            </a:r>
          </a:p>
          <a:p>
            <a:pPr eaLnBrk="1" hangingPunct="1">
              <a:defRPr/>
            </a:pPr>
            <a:r>
              <a:rPr lang="ru-RU" b="1" i="1" dirty="0" smtClean="0"/>
              <a:t>По горизонтали: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    </a:t>
            </a:r>
            <a:r>
              <a:rPr lang="ru-RU" sz="4400" b="1" i="1" dirty="0" smtClean="0">
                <a:solidFill>
                  <a:srgbClr val="FF0000"/>
                </a:solidFill>
              </a:rPr>
              <a:t>В, Е, З, К, С …</a:t>
            </a:r>
          </a:p>
        </p:txBody>
      </p:sp>
    </p:spTree>
    <p:extLst>
      <p:ext uri="{BB962C8B-B14F-4D97-AF65-F5344CB8AC3E}">
        <p14:creationId xmlns:p14="http://schemas.microsoft.com/office/powerpoint/2010/main" val="12200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math\Рабочий стол\курсовая\rtfgy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00188"/>
            <a:ext cx="34290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50"/>
            <a:ext cx="40354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500298" y="500042"/>
            <a:ext cx="378621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Розетки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25612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4375" y="1143000"/>
            <a:ext cx="7715250" cy="5170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/>
              <a:t>В результате проведенного исследования мы пришли к следующим  выводам: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ru-RU" sz="2200" dirty="0"/>
              <a:t>сложность орнаментальных форм подчинена законам симметрии; 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ru-RU" sz="2200" dirty="0"/>
              <a:t>расположение орнаментов на одежде выстраиваются с применением осевой, центральной и зеркальной симметрий; 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ru-RU" sz="2200" dirty="0"/>
              <a:t>для алтайского орнамента характерны такие виды симметрии, как бордюр, розетка;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ru-RU" sz="2200" dirty="0"/>
              <a:t>в составе орнамента национальной алтайской одежды чаще всего используются животные и растительные мотивы;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ru-RU" sz="2200" dirty="0"/>
              <a:t>используя законы построения орнаментов и алтайские мотивы можно создать различные орнаменты.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500042"/>
            <a:ext cx="321471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Заключение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6635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26636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26637" name="Прямоугольник 12"/>
          <p:cNvSpPr>
            <a:spLocks noChangeArrowheads="1"/>
          </p:cNvSpPr>
          <p:nvPr/>
        </p:nvSpPr>
        <p:spPr bwMode="auto">
          <a:xfrm>
            <a:off x="1000125" y="2500313"/>
            <a:ext cx="7072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/>
              <a:t> Рассмотреть различные типы построения плоских орнаментов с точки зрения геометрических преобразований;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/>
              <a:t> изучить законы построения сетчатого орнамента;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/>
              <a:t> изучить орнаментальные мотивы украшений предметов быта алтайцев (ковров и кожаных изделий).</a:t>
            </a:r>
          </a:p>
          <a:p>
            <a:pPr algn="just">
              <a:buFont typeface="Wingdings" pitchFamily="2" charset="2"/>
              <a:buChar char="Ø"/>
            </a:pPr>
            <a:endParaRPr lang="ru-RU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857232"/>
            <a:ext cx="578647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Перспективы дальнейшего исследования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</a:p>
        </p:txBody>
      </p:sp>
      <p:pic>
        <p:nvPicPr>
          <p:cNvPr id="56324" name="Picture 4" descr="74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275" y="1905000"/>
            <a:ext cx="45212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0000"/>
                </a:solidFill>
              </a:rPr>
              <a:t>Шалаш, казак, мадам, боб, потоп, дед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2852738"/>
            <a:ext cx="7612063" cy="324326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Кинь лед зебре, бобер бездельник</a:t>
            </a:r>
          </a:p>
          <a:p>
            <a:pPr eaLnBrk="1" hangingPunct="1">
              <a:defRPr/>
            </a:pPr>
            <a:r>
              <a:rPr lang="ru-RU" b="1" dirty="0" smtClean="0"/>
              <a:t>А луна канула.</a:t>
            </a:r>
          </a:p>
          <a:p>
            <a:pPr eaLnBrk="1" hangingPunct="1">
              <a:defRPr/>
            </a:pPr>
            <a:r>
              <a:rPr lang="ru-RU" b="1" dirty="0" smtClean="0"/>
              <a:t>А роза упала на лапу </a:t>
            </a:r>
            <a:r>
              <a:rPr lang="ru-RU" b="1" dirty="0" err="1" smtClean="0"/>
              <a:t>Азора</a:t>
            </a:r>
            <a:r>
              <a:rPr lang="ru-RU" b="1" dirty="0" smtClean="0"/>
              <a:t>.</a:t>
            </a:r>
          </a:p>
          <a:p>
            <a:pPr eaLnBrk="1" hangingPunct="1">
              <a:defRPr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8627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rgbClr val="FF0000"/>
                </a:solidFill>
              </a:rPr>
              <a:t>Симметрия в природе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8195" name="Picture 4" descr="images[5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35337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A272J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786188"/>
            <a:ext cx="2714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i[42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928813"/>
            <a:ext cx="26638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:\Documents and Settings\админиСРАТОР\Мои документы\информация с флешки 1\Интерактивная доска\InterWrite Software\pictures\География\Планеты\Земл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714875"/>
            <a:ext cx="19288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J:\информация\Картинки\Animated\космос\j021906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643438"/>
            <a:ext cx="2428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350" y="0"/>
            <a:ext cx="7867650" cy="10096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3600" dirty="0">
                <a:solidFill>
                  <a:srgbClr val="FF0000"/>
                </a:solidFill>
              </a:rPr>
              <a:t>Симметрия в явлениях природы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5370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 smtClean="0"/>
              <a:t>c</a:t>
            </a:r>
            <a:r>
              <a:rPr lang="ru-RU" b="1" dirty="0" smtClean="0"/>
              <a:t>имметрия </a:t>
            </a:r>
            <a:r>
              <a:rPr lang="ru-RU" b="1" dirty="0"/>
              <a:t>присутствует в регулярности смены дня и ночи;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времен </a:t>
            </a:r>
            <a:r>
              <a:rPr lang="ru-RU" b="1" dirty="0"/>
              <a:t>года;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в цветении растений; 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в появлении снега относительно смещения во времени на 12 месяцев,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раскаты </a:t>
            </a:r>
            <a:r>
              <a:rPr lang="ru-RU" b="1" dirty="0"/>
              <a:t>грома повторяются через определенный интервал времени.</a:t>
            </a:r>
            <a:r>
              <a:rPr lang="ru-RU" dirty="0"/>
              <a:t>   </a:t>
            </a:r>
          </a:p>
        </p:txBody>
      </p:sp>
      <p:pic>
        <p:nvPicPr>
          <p:cNvPr id="9220" name="Picture 4" descr="CA01E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643563"/>
            <a:ext cx="14763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i[48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8263"/>
            <a:ext cx="15128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groza_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06-09-04_193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0"/>
            <a:ext cx="1187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5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0" i="1" dirty="0" smtClean="0">
                <a:solidFill>
                  <a:srgbClr val="FF0000"/>
                </a:solidFill>
              </a:rPr>
              <a:t>Симметрия в животном мире</a:t>
            </a:r>
          </a:p>
        </p:txBody>
      </p:sp>
      <p:pic>
        <p:nvPicPr>
          <p:cNvPr id="10243" name="Picture 4" descr="лебедь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349500"/>
            <a:ext cx="2736850" cy="237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5" descr="лев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420938"/>
            <a:ext cx="2808288" cy="201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 descr="нпн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365625"/>
            <a:ext cx="3384550" cy="2492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Симметричны формы котенка, собаки, жука, птицы, рыбы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133600"/>
            <a:ext cx="2457450" cy="211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Эскорт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1916113"/>
            <a:ext cx="2476500" cy="201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6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724400"/>
            <a:ext cx="2449512" cy="1800225"/>
          </a:xfrm>
          <a:noFill/>
          <a:ln w="57150" cmpd="thickThin">
            <a:solidFill>
              <a:srgbClr val="96969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9" descr="uwd_ru_36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4365625"/>
            <a:ext cx="215582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4" descr="animal00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97200"/>
            <a:ext cx="25923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1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978</Words>
  <Application>Microsoft Office PowerPoint</Application>
  <PresentationFormat>Экран (4:3)</PresentationFormat>
  <Paragraphs>173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Симметрия вокруг нас</vt:lpstr>
      <vt:lpstr>Презентация PowerPoint</vt:lpstr>
      <vt:lpstr>Определение</vt:lpstr>
      <vt:lpstr>Симметрия в русском языке и литературе</vt:lpstr>
      <vt:lpstr>Шалаш, казак, мадам, боб, потоп, дед</vt:lpstr>
      <vt:lpstr>Симметрия в природе</vt:lpstr>
      <vt:lpstr> Симметрия в явлениях природы</vt:lpstr>
      <vt:lpstr>Симметрия в животном мире</vt:lpstr>
      <vt:lpstr>Симметричны формы котенка, собаки, жука, птицы, рыбы</vt:lpstr>
      <vt:lpstr>Симметрия растений</vt:lpstr>
      <vt:lpstr>Презентация PowerPoint</vt:lpstr>
      <vt:lpstr>Симметрия в технике</vt:lpstr>
      <vt:lpstr>Симметрия в архитектуре</vt:lpstr>
      <vt:lpstr>Симметрия в физике.</vt:lpstr>
      <vt:lpstr>Кристаллы блещут симметрией           </vt:lpstr>
      <vt:lpstr>           Фото супермодели</vt:lpstr>
      <vt:lpstr>Презентация PowerPoint</vt:lpstr>
      <vt:lpstr>Среди врачей существует мнение, что одной из причин болезней является нарушение конструкции тела. «Симметричные» животные живут дольше, чем «несимметричные». Симметрия- это показатель здоровья! Асимметрия лица- это показатель старения.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исследовательской работе</dc:title>
  <dc:subject>Симметрия в орнаменте алтайского нац костюма</dc:subject>
  <dc:creator>Борина П., Первутинская Л.С.</dc:creator>
  <cp:lastModifiedBy>DNA7 X86</cp:lastModifiedBy>
  <cp:revision>2</cp:revision>
  <dcterms:modified xsi:type="dcterms:W3CDTF">2012-09-20T13:43:53Z</dcterms:modified>
</cp:coreProperties>
</file>