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0" r:id="rId17"/>
    <p:sldId id="273" r:id="rId18"/>
    <p:sldId id="275"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830AB"/>
    <a:srgbClr val="00FF00"/>
    <a:srgbClr val="C11588"/>
    <a:srgbClr val="0DD51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p:scale>
          <a:sx n="75" d="100"/>
          <a:sy n="75" d="100"/>
        </p:scale>
        <p:origin x="-33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6DE6A2B-AD44-4EB7-88BD-48FA422BF21C}" type="datetimeFigureOut">
              <a:rPr lang="ru-RU"/>
              <a:pPr>
                <a:defRPr/>
              </a:pPr>
              <a:t>07.01.2013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B9811CD-28D5-4EB7-995B-67257070BAE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036D863E-8532-4932-8BF2-F13C9E14F880}" type="datetimeFigureOut">
              <a:rPr lang="ru-RU"/>
              <a:pPr>
                <a:defRPr/>
              </a:pPr>
              <a:t>07.01.2013</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9282A46F-F707-44B4-9754-21800CCB981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460F775-DE79-4639-A9F2-00624B35F9E3}" type="datetimeFigureOut">
              <a:rPr lang="ru-RU"/>
              <a:pPr>
                <a:defRPr/>
              </a:pPr>
              <a:t>07.01.2013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3FD273E-73C0-46DD-9B0A-3EB35233AAD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A7238CB-56BC-4565-B826-890765B0EA1C}" type="datetimeFigureOut">
              <a:rPr lang="ru-RU"/>
              <a:pPr>
                <a:defRPr/>
              </a:pPr>
              <a:t>07.01.2013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F618D01-0EB5-404B-B010-7C2CC3E2060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ECBA540-D844-4E5B-BE61-F0B619073B60}" type="datetimeFigureOut">
              <a:rPr lang="ru-RU"/>
              <a:pPr>
                <a:defRPr/>
              </a:pPr>
              <a:t>07.01.2013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CFA9978-4C99-40E7-A520-0084CDBB1C3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D051B73-D8CF-4B4E-BBA9-EFBA12102B0E}" type="datetimeFigureOut">
              <a:rPr lang="ru-RU"/>
              <a:pPr>
                <a:defRPr/>
              </a:pPr>
              <a:t>07.01.2013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5F6C6B-23E4-40D7-BD58-7A1B9DD9135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B42A698C-3005-4CF4-B4D2-AF8E4183F05C}" type="datetimeFigureOut">
              <a:rPr lang="ru-RU"/>
              <a:pPr>
                <a:defRPr/>
              </a:pPr>
              <a:t>07.01.2013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05546DD-50E7-455F-AD46-84D5271A3DE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8351B8C1-001D-48A5-B837-AA56BC50466A}" type="datetimeFigureOut">
              <a:rPr lang="ru-RU"/>
              <a:pPr>
                <a:defRPr/>
              </a:pPr>
              <a:t>07.01.2013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60ECBD40-E395-4CD9-8D83-E821C42B827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80B7224A-3ED3-479B-88B2-69DC979740CE}" type="datetimeFigureOut">
              <a:rPr lang="ru-RU"/>
              <a:pPr>
                <a:defRPr/>
              </a:pPr>
              <a:t>07.01.2013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8C230A41-B73D-4B0F-B402-CEB34EFB83A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8B4F7CEB-6D8D-404E-9410-1D4E8986C0FE}" type="datetimeFigureOut">
              <a:rPr lang="ru-RU"/>
              <a:pPr>
                <a:defRPr/>
              </a:pPr>
              <a:t>07.01.2013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A96C3C48-8C62-45F9-8A57-71E197E0A6E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7C811A7-BA3D-4F83-A2A1-E2E146B8C2AC}" type="datetimeFigureOut">
              <a:rPr lang="ru-RU"/>
              <a:pPr>
                <a:defRPr/>
              </a:pPr>
              <a:t>07.01.2013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DF1C9973-EFDC-47A0-B02D-F976DE2B7A8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4EA3DBB9-9111-40D4-8E33-9CD9BDA02B2E}" type="datetimeFigureOut">
              <a:rPr lang="ru-RU"/>
              <a:pPr>
                <a:defRPr/>
              </a:pPr>
              <a:t>07.01.2013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44C069AD-347D-42C0-BD98-4D127B705A8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D5DE216-2326-4CA4-84AA-36826C978885}" type="datetimeFigureOut">
              <a:rPr lang="ru-RU"/>
              <a:pPr>
                <a:defRPr/>
              </a:pPr>
              <a:t>07.01.2013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3BFD5957-3294-46D1-856D-5EE6069F3A9B}"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39" r:id="rId7"/>
    <p:sldLayoutId id="2147483738" r:id="rId8"/>
    <p:sldLayoutId id="2147483746" r:id="rId9"/>
    <p:sldLayoutId id="2147483737" r:id="rId10"/>
    <p:sldLayoutId id="214748373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audio" Target="file:///C:\Documents%20and%20Settings\Admin\&#1056;&#1072;&#1073;&#1086;&#1095;&#1080;&#1081;%20&#1089;&#1090;&#1086;&#1083;\08-chris_spheeris.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fontAlgn="auto">
              <a:spcAft>
                <a:spcPts val="0"/>
              </a:spcAft>
              <a:defRPr/>
            </a:pPr>
            <a:r>
              <a:rPr lang="ru-RU" dirty="0" smtClean="0"/>
              <a:t>Признаки равенства треугольников</a:t>
            </a:r>
            <a:endParaRPr lang="ru-RU" dirty="0"/>
          </a:p>
        </p:txBody>
      </p:sp>
      <p:sp>
        <p:nvSpPr>
          <p:cNvPr id="14339" name="Подзаголовок 2"/>
          <p:cNvSpPr>
            <a:spLocks noGrp="1"/>
          </p:cNvSpPr>
          <p:nvPr>
            <p:ph type="subTitle" idx="1"/>
          </p:nvPr>
        </p:nvSpPr>
        <p:spPr>
          <a:xfrm>
            <a:off x="533400" y="3228975"/>
            <a:ext cx="7854950" cy="1752600"/>
          </a:xfrm>
        </p:spPr>
        <p:txBody>
          <a:bodyPr/>
          <a:lstStyle/>
          <a:p>
            <a:pPr marR="0"/>
            <a:r>
              <a:rPr lang="ru-RU" smtClean="0">
                <a:solidFill>
                  <a:srgbClr val="7030A0"/>
                </a:solidFill>
              </a:rPr>
              <a:t>7 класс</a:t>
            </a:r>
          </a:p>
        </p:txBody>
      </p:sp>
      <p:sp>
        <p:nvSpPr>
          <p:cNvPr id="4" name="Равнобедренный треугольник 3"/>
          <p:cNvSpPr/>
          <p:nvPr/>
        </p:nvSpPr>
        <p:spPr>
          <a:xfrm rot="20514194">
            <a:off x="6327775" y="5224463"/>
            <a:ext cx="1274763" cy="925512"/>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Равнобедренный треугольник 5"/>
          <p:cNvSpPr/>
          <p:nvPr/>
        </p:nvSpPr>
        <p:spPr>
          <a:xfrm rot="19023100">
            <a:off x="5327650" y="4105275"/>
            <a:ext cx="1203325" cy="1012825"/>
          </a:xfrm>
          <a:prstGeom prst="triangle">
            <a:avLst/>
          </a:prstGeom>
          <a:solidFill>
            <a:srgbClr val="C11588">
              <a:alpha val="71000"/>
            </a:srgbClr>
          </a:solidFill>
          <a:ln>
            <a:solidFill>
              <a:srgbClr val="C11588">
                <a:alpha val="34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Равнобедренный треугольник 7"/>
          <p:cNvSpPr/>
          <p:nvPr/>
        </p:nvSpPr>
        <p:spPr>
          <a:xfrm rot="200361">
            <a:off x="7602538" y="4321175"/>
            <a:ext cx="1225550" cy="1073150"/>
          </a:xfrm>
          <a:prstGeom prst="triangle">
            <a:avLst/>
          </a:prstGeom>
          <a:gradFill>
            <a:gsLst>
              <a:gs pos="0">
                <a:srgbClr val="FF3399"/>
              </a:gs>
              <a:gs pos="25000">
                <a:srgbClr val="FF6633"/>
              </a:gs>
              <a:gs pos="50000">
                <a:srgbClr val="FFFF00"/>
              </a:gs>
              <a:gs pos="75000">
                <a:srgbClr val="01A78F"/>
              </a:gs>
              <a:gs pos="100000">
                <a:srgbClr val="3366FF"/>
              </a:gs>
            </a:gsLst>
            <a:lin ang="5400000" scaled="0"/>
          </a:gradFill>
          <a:ln>
            <a:solidFill>
              <a:srgbClr val="C11588">
                <a:alpha val="47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Равнобедренный треугольник 8"/>
          <p:cNvSpPr/>
          <p:nvPr/>
        </p:nvSpPr>
        <p:spPr>
          <a:xfrm rot="19861269">
            <a:off x="7572375" y="214313"/>
            <a:ext cx="1203325" cy="914400"/>
          </a:xfrm>
          <a:prstGeom prst="triangl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Подзаголовок 2"/>
          <p:cNvSpPr txBox="1">
            <a:spLocks/>
          </p:cNvSpPr>
          <p:nvPr/>
        </p:nvSpPr>
        <p:spPr>
          <a:xfrm>
            <a:off x="357188" y="4500563"/>
            <a:ext cx="4786312" cy="1571625"/>
          </a:xfrm>
          <a:prstGeom prst="rect">
            <a:avLst/>
          </a:prstGeom>
        </p:spPr>
        <p:txBody>
          <a:bodyPr lIns="0" rIns="18288">
            <a:normAutofit/>
          </a:bodyPr>
          <a:lstStyle/>
          <a:p>
            <a:pPr algn="r">
              <a:lnSpc>
                <a:spcPct val="80000"/>
              </a:lnSpc>
              <a:spcBef>
                <a:spcPct val="20000"/>
              </a:spcBef>
              <a:buClr>
                <a:srgbClr val="0BD0D9"/>
              </a:buClr>
              <a:buSzPct val="95000"/>
              <a:buFont typeface="Wingdings 2" pitchFamily="18" charset="2"/>
              <a:buNone/>
            </a:pPr>
            <a:r>
              <a:rPr lang="ru-RU" sz="2000" b="1" i="1" dirty="0">
                <a:solidFill>
                  <a:srgbClr val="00FF00"/>
                </a:solidFill>
                <a:latin typeface="Comic Sans MS" pitchFamily="66" charset="0"/>
              </a:rPr>
              <a:t>Материал </a:t>
            </a:r>
            <a:r>
              <a:rPr lang="ru-RU" sz="2000" b="1" i="1" dirty="0" smtClean="0">
                <a:solidFill>
                  <a:srgbClr val="00FF00"/>
                </a:solidFill>
                <a:latin typeface="Comic Sans MS" pitchFamily="66" charset="0"/>
              </a:rPr>
              <a:t>подготовила:</a:t>
            </a:r>
            <a:endParaRPr lang="ru-RU" sz="2000" b="1" i="1" dirty="0">
              <a:solidFill>
                <a:srgbClr val="00FF00"/>
              </a:solidFill>
              <a:latin typeface="Comic Sans MS" pitchFamily="66" charset="0"/>
            </a:endParaRPr>
          </a:p>
          <a:p>
            <a:pPr algn="r">
              <a:lnSpc>
                <a:spcPct val="80000"/>
              </a:lnSpc>
              <a:spcBef>
                <a:spcPct val="20000"/>
              </a:spcBef>
              <a:buClr>
                <a:srgbClr val="0BD0D9"/>
              </a:buClr>
              <a:buSzPct val="95000"/>
              <a:buFont typeface="Wingdings 2" pitchFamily="18" charset="2"/>
              <a:buNone/>
            </a:pPr>
            <a:endParaRPr lang="ru-RU" sz="2000" b="1" i="1" dirty="0">
              <a:solidFill>
                <a:srgbClr val="00FF00"/>
              </a:solidFill>
              <a:latin typeface="Comic Sans MS" pitchFamily="66" charset="0"/>
            </a:endParaRPr>
          </a:p>
          <a:p>
            <a:pPr algn="r">
              <a:lnSpc>
                <a:spcPct val="80000"/>
              </a:lnSpc>
              <a:spcBef>
                <a:spcPct val="20000"/>
              </a:spcBef>
              <a:buClr>
                <a:srgbClr val="0BD0D9"/>
              </a:buClr>
              <a:buSzPct val="95000"/>
              <a:buFont typeface="Wingdings 2" pitchFamily="18" charset="2"/>
              <a:buNone/>
            </a:pPr>
            <a:r>
              <a:rPr lang="ru-RU" sz="2000" b="1" i="1" dirty="0">
                <a:solidFill>
                  <a:srgbClr val="00FF00"/>
                </a:solidFill>
                <a:latin typeface="Comic Sans MS" pitchFamily="66" charset="0"/>
              </a:rPr>
              <a:t>Е.А. </a:t>
            </a:r>
            <a:r>
              <a:rPr lang="ru-RU" sz="2000" b="1" i="1" dirty="0" err="1">
                <a:solidFill>
                  <a:srgbClr val="00FF00"/>
                </a:solidFill>
                <a:latin typeface="Comic Sans MS" pitchFamily="66" charset="0"/>
              </a:rPr>
              <a:t>Сыроватская</a:t>
            </a:r>
            <a:r>
              <a:rPr lang="ru-RU" sz="2000" b="1" i="1" dirty="0">
                <a:solidFill>
                  <a:srgbClr val="00FF00"/>
                </a:solidFill>
                <a:latin typeface="Comic Sans MS" pitchFamily="66" charset="0"/>
              </a:rPr>
              <a:t>, МОУ СОШ </a:t>
            </a:r>
            <a:r>
              <a:rPr lang="ru-RU" sz="2000" b="1" i="1" dirty="0" smtClean="0">
                <a:solidFill>
                  <a:srgbClr val="00FF00"/>
                </a:solidFill>
                <a:latin typeface="Comic Sans MS" pitchFamily="66" charset="0"/>
              </a:rPr>
              <a:t>№2</a:t>
            </a:r>
            <a:endParaRPr lang="ru-RU" sz="2000" b="1" i="1" dirty="0">
              <a:solidFill>
                <a:srgbClr val="00FF00"/>
              </a:solidFill>
              <a:latin typeface="Comic Sans MS" pitchFamily="66" charset="0"/>
            </a:endParaRPr>
          </a:p>
        </p:txBody>
      </p:sp>
      <p:pic>
        <p:nvPicPr>
          <p:cNvPr id="14345" name="Picture 7" descr="BS00554_"/>
          <p:cNvPicPr>
            <a:picLocks noChangeAspect="1" noChangeArrowheads="1"/>
          </p:cNvPicPr>
          <p:nvPr/>
        </p:nvPicPr>
        <p:blipFill>
          <a:blip r:embed="rId3"/>
          <a:srcRect/>
          <a:stretch>
            <a:fillRect/>
          </a:stretch>
        </p:blipFill>
        <p:spPr bwMode="auto">
          <a:xfrm>
            <a:off x="571500" y="2500313"/>
            <a:ext cx="1687513" cy="1557337"/>
          </a:xfrm>
          <a:prstGeom prst="rect">
            <a:avLst/>
          </a:prstGeom>
          <a:noFill/>
          <a:ln w="9525">
            <a:noFill/>
            <a:miter lim="800000"/>
            <a:headEnd/>
            <a:tailEnd/>
          </a:ln>
        </p:spPr>
      </p:pic>
      <p:pic>
        <p:nvPicPr>
          <p:cNvPr id="17" name="08-chris_spheeris.mp3">
            <a:hlinkClick r:id="" action="ppaction://media"/>
          </p:cNvPr>
          <p:cNvPicPr>
            <a:picLocks noRot="1" noChangeAspect="1"/>
          </p:cNvPicPr>
          <p:nvPr>
            <a:audioFile r:link="rId1"/>
          </p:nvPr>
        </p:nvPicPr>
        <p:blipFill>
          <a:blip r:embed="rId4"/>
          <a:srcRect/>
          <a:stretch>
            <a:fillRect/>
          </a:stretch>
        </p:blipFill>
        <p:spPr bwMode="auto">
          <a:xfrm>
            <a:off x="857250" y="357188"/>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7"/>
                                        </p:tgtEl>
                                      </p:cBhvr>
                                    </p:cmd>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000"/>
                                        <p:tgtEl>
                                          <p:spTgt spid="2"/>
                                        </p:tgtEl>
                                      </p:cBhvr>
                                    </p:animEffect>
                                  </p:childTnLst>
                                </p:cTn>
                              </p:par>
                            </p:childTnLst>
                          </p:cTn>
                        </p:par>
                        <p:par>
                          <p:cTn id="11" fill="hold">
                            <p:stCondLst>
                              <p:cond delay="3000"/>
                            </p:stCondLst>
                            <p:childTnLst>
                              <p:par>
                                <p:cTn id="12" presetID="3" presetClass="entr" presetSubtype="1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linds(horizontal)">
                                      <p:cBhvr>
                                        <p:cTn id="1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17"/>
                </p:tgtEl>
              </p:cMediaNode>
            </p:audio>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alpha val="74901"/>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214438" y="1071563"/>
            <a:ext cx="7215187" cy="2954337"/>
          </a:xfrm>
          <a:prstGeom prst="rect">
            <a:avLst/>
          </a:prstGeom>
        </p:spPr>
        <p:txBody>
          <a:bodyPr>
            <a:spAutoFit/>
          </a:bodyPr>
          <a:lstStyle/>
          <a:p>
            <a:pPr algn="ctr" fontAlgn="auto">
              <a:lnSpc>
                <a:spcPct val="150000"/>
              </a:lnSpc>
              <a:spcBef>
                <a:spcPts val="0"/>
              </a:spcBef>
              <a:spcAft>
                <a:spcPts val="0"/>
              </a:spcAft>
              <a:defRPr/>
            </a:pPr>
            <a:r>
              <a:rPr lang="ru-RU" sz="2400" b="1" dirty="0">
                <a:solidFill>
                  <a:srgbClr val="C11588"/>
                </a:solidFill>
                <a:latin typeface="+mn-lt"/>
                <a:cs typeface="+mn-cs"/>
              </a:rPr>
              <a:t>7. Решение задачи</a:t>
            </a:r>
          </a:p>
          <a:p>
            <a:pPr algn="ctr" fontAlgn="auto">
              <a:lnSpc>
                <a:spcPct val="150000"/>
              </a:lnSpc>
              <a:spcBef>
                <a:spcPts val="0"/>
              </a:spcBef>
              <a:spcAft>
                <a:spcPts val="0"/>
              </a:spcAft>
              <a:defRPr/>
            </a:pPr>
            <a:r>
              <a:rPr lang="ru-RU" sz="2000" dirty="0">
                <a:latin typeface="+mn-lt"/>
                <a:cs typeface="+mn-cs"/>
              </a:rPr>
              <a:t>(8 минут)</a:t>
            </a:r>
          </a:p>
          <a:p>
            <a:pPr algn="just" fontAlgn="auto">
              <a:lnSpc>
                <a:spcPct val="150000"/>
              </a:lnSpc>
              <a:spcBef>
                <a:spcPts val="0"/>
              </a:spcBef>
              <a:spcAft>
                <a:spcPts val="0"/>
              </a:spcAft>
              <a:defRPr/>
            </a:pPr>
            <a:endParaRPr lang="ru-RU" sz="2000" dirty="0">
              <a:latin typeface="+mn-lt"/>
              <a:cs typeface="+mn-cs"/>
            </a:endParaRPr>
          </a:p>
          <a:p>
            <a:pPr indent="444500" algn="just" fontAlgn="auto">
              <a:lnSpc>
                <a:spcPct val="150000"/>
              </a:lnSpc>
              <a:spcBef>
                <a:spcPts val="0"/>
              </a:spcBef>
              <a:spcAft>
                <a:spcPts val="0"/>
              </a:spcAft>
              <a:defRPr/>
            </a:pPr>
            <a:r>
              <a:rPr lang="ru-RU" sz="2000" dirty="0">
                <a:latin typeface="+mn-lt"/>
                <a:cs typeface="+mn-cs"/>
              </a:rPr>
              <a:t>Форма работы – фронтальная. Предлагается задача с готовым чертежом и записанными данными. Задача, ее решение и обсуждение занимают 8 минут (Приложение 6).</a:t>
            </a:r>
          </a:p>
        </p:txBody>
      </p:sp>
      <p:pic>
        <p:nvPicPr>
          <p:cNvPr id="23555" name="Picture 8" descr="an00790_"/>
          <p:cNvPicPr>
            <a:picLocks noChangeAspect="1" noChangeArrowheads="1"/>
          </p:cNvPicPr>
          <p:nvPr/>
        </p:nvPicPr>
        <p:blipFill>
          <a:blip r:embed="rId2"/>
          <a:srcRect/>
          <a:stretch>
            <a:fillRect/>
          </a:stretch>
        </p:blipFill>
        <p:spPr bwMode="auto">
          <a:xfrm>
            <a:off x="4000500" y="4429125"/>
            <a:ext cx="1817688" cy="1897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alpha val="74901"/>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214438" y="1000125"/>
            <a:ext cx="7215187" cy="3416300"/>
          </a:xfrm>
          <a:prstGeom prst="rect">
            <a:avLst/>
          </a:prstGeom>
        </p:spPr>
        <p:txBody>
          <a:bodyPr>
            <a:spAutoFit/>
          </a:bodyPr>
          <a:lstStyle/>
          <a:p>
            <a:pPr algn="ctr" fontAlgn="auto">
              <a:lnSpc>
                <a:spcPct val="150000"/>
              </a:lnSpc>
              <a:spcBef>
                <a:spcPts val="0"/>
              </a:spcBef>
              <a:spcAft>
                <a:spcPts val="0"/>
              </a:spcAft>
              <a:defRPr/>
            </a:pPr>
            <a:r>
              <a:rPr lang="ru-RU" sz="2400" b="1" dirty="0">
                <a:solidFill>
                  <a:srgbClr val="C11588"/>
                </a:solidFill>
                <a:latin typeface="+mn-lt"/>
                <a:cs typeface="+mn-cs"/>
              </a:rPr>
              <a:t>8. Подведение итогов урока и задание на дом</a:t>
            </a:r>
          </a:p>
          <a:p>
            <a:pPr algn="ctr" fontAlgn="auto">
              <a:lnSpc>
                <a:spcPct val="150000"/>
              </a:lnSpc>
              <a:spcBef>
                <a:spcPts val="0"/>
              </a:spcBef>
              <a:spcAft>
                <a:spcPts val="0"/>
              </a:spcAft>
              <a:defRPr/>
            </a:pPr>
            <a:r>
              <a:rPr lang="ru-RU" sz="2000" dirty="0">
                <a:latin typeface="+mn-lt"/>
                <a:cs typeface="+mn-cs"/>
              </a:rPr>
              <a:t>(2 минуты)</a:t>
            </a:r>
          </a:p>
          <a:p>
            <a:pPr algn="just" fontAlgn="auto">
              <a:lnSpc>
                <a:spcPct val="150000"/>
              </a:lnSpc>
              <a:spcBef>
                <a:spcPts val="0"/>
              </a:spcBef>
              <a:spcAft>
                <a:spcPts val="0"/>
              </a:spcAft>
              <a:defRPr/>
            </a:pPr>
            <a:endParaRPr lang="ru-RU" sz="2000" dirty="0">
              <a:latin typeface="+mn-lt"/>
              <a:cs typeface="+mn-cs"/>
            </a:endParaRPr>
          </a:p>
          <a:p>
            <a:pPr indent="444500" algn="just" fontAlgn="auto">
              <a:lnSpc>
                <a:spcPct val="150000"/>
              </a:lnSpc>
              <a:spcBef>
                <a:spcPts val="0"/>
              </a:spcBef>
              <a:spcAft>
                <a:spcPts val="0"/>
              </a:spcAft>
              <a:defRPr/>
            </a:pPr>
            <a:r>
              <a:rPr lang="ru-RU" sz="2000" dirty="0">
                <a:latin typeface="+mn-lt"/>
                <a:cs typeface="+mn-cs"/>
              </a:rPr>
              <a:t>Учащимся сообщаются результаты их работы, поощряются лучшие ответы учащихся. Урок можно считать удавшимся, если ученики получили от него чувство удовлетворения.</a:t>
            </a:r>
          </a:p>
        </p:txBody>
      </p:sp>
      <p:pic>
        <p:nvPicPr>
          <p:cNvPr id="24579" name="Picture 8" descr="bd00146_"/>
          <p:cNvPicPr>
            <a:picLocks noChangeAspect="1" noChangeArrowheads="1"/>
          </p:cNvPicPr>
          <p:nvPr/>
        </p:nvPicPr>
        <p:blipFill>
          <a:blip r:embed="rId2"/>
          <a:srcRect/>
          <a:stretch>
            <a:fillRect/>
          </a:stretch>
        </p:blipFill>
        <p:spPr bwMode="auto">
          <a:xfrm>
            <a:off x="5429250" y="4310063"/>
            <a:ext cx="2500313"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nodeType="afterEffect">
                                  <p:stCondLst>
                                    <p:cond delay="0"/>
                                  </p:stCondLst>
                                  <p:iterate type="lt">
                                    <p:tmPct val="4000"/>
                                  </p:iterate>
                                  <p:childTnLst>
                                    <p:set>
                                      <p:cBhvr override="childStyle">
                                        <p:cTn id="6" dur="2000" fill="hold"/>
                                        <p:tgtEl>
                                          <p:spTgt spid="2">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alpha val="4196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00042"/>
            <a:ext cx="7772400" cy="1036142"/>
          </a:xfrm>
        </p:spPr>
        <p:txBody>
          <a:bodyPr/>
          <a:lstStyle/>
          <a:p>
            <a:pPr algn="ctr" fontAlgn="auto">
              <a:spcAft>
                <a:spcPts val="0"/>
              </a:spcAft>
              <a:defRPr/>
            </a:pPr>
            <a:r>
              <a:rPr lang="ru-RU" sz="5400" smtClean="0">
                <a:solidFill>
                  <a:srgbClr val="E830AB"/>
                </a:solidFill>
              </a:rPr>
              <a:t>Приложение 1</a:t>
            </a:r>
            <a:endParaRPr lang="ru-RU" sz="5400">
              <a:solidFill>
                <a:srgbClr val="E830AB"/>
              </a:solidFill>
            </a:endParaRPr>
          </a:p>
        </p:txBody>
      </p:sp>
      <p:grpSp>
        <p:nvGrpSpPr>
          <p:cNvPr id="25603" name="Группа 12"/>
          <p:cNvGrpSpPr>
            <a:grpSpLocks/>
          </p:cNvGrpSpPr>
          <p:nvPr/>
        </p:nvGrpSpPr>
        <p:grpSpPr bwMode="auto">
          <a:xfrm>
            <a:off x="1500188" y="2000250"/>
            <a:ext cx="2786062" cy="1071563"/>
            <a:chOff x="4572000" y="2428868"/>
            <a:chExt cx="1785950" cy="857256"/>
          </a:xfrm>
        </p:grpSpPr>
        <p:cxnSp>
          <p:nvCxnSpPr>
            <p:cNvPr id="14" name="Прямая соединительная линия 13"/>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16200000" flipH="1">
              <a:off x="5679492" y="2607667"/>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604" name="TextBox 16"/>
          <p:cNvSpPr txBox="1">
            <a:spLocks noChangeArrowheads="1"/>
          </p:cNvSpPr>
          <p:nvPr/>
        </p:nvSpPr>
        <p:spPr bwMode="auto">
          <a:xfrm flipH="1">
            <a:off x="428625" y="2428875"/>
            <a:ext cx="428625" cy="584200"/>
          </a:xfrm>
          <a:prstGeom prst="rect">
            <a:avLst/>
          </a:prstGeom>
          <a:noFill/>
          <a:ln w="9525">
            <a:noFill/>
            <a:miter lim="800000"/>
            <a:headEnd/>
            <a:tailEnd/>
          </a:ln>
        </p:spPr>
        <p:txBody>
          <a:bodyPr>
            <a:spAutoFit/>
          </a:bodyPr>
          <a:lstStyle/>
          <a:p>
            <a:r>
              <a:rPr lang="ru-RU" sz="3200">
                <a:solidFill>
                  <a:schemeClr val="accent1"/>
                </a:solidFill>
                <a:latin typeface="Constantia" pitchFamily="18" charset="0"/>
              </a:rPr>
              <a:t>1.</a:t>
            </a:r>
          </a:p>
        </p:txBody>
      </p:sp>
      <p:grpSp>
        <p:nvGrpSpPr>
          <p:cNvPr id="25605" name="Группа 17"/>
          <p:cNvGrpSpPr>
            <a:grpSpLocks/>
          </p:cNvGrpSpPr>
          <p:nvPr/>
        </p:nvGrpSpPr>
        <p:grpSpPr bwMode="auto">
          <a:xfrm>
            <a:off x="4929188" y="2000250"/>
            <a:ext cx="2786062" cy="1071563"/>
            <a:chOff x="4572000" y="2428868"/>
            <a:chExt cx="1785950" cy="857256"/>
          </a:xfrm>
        </p:grpSpPr>
        <p:cxnSp>
          <p:nvCxnSpPr>
            <p:cNvPr id="19" name="Прямая соединительная линия 18"/>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rot="16200000" flipH="1">
              <a:off x="5679492" y="2607667"/>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606" name="Группа 21"/>
          <p:cNvGrpSpPr>
            <a:grpSpLocks/>
          </p:cNvGrpSpPr>
          <p:nvPr/>
        </p:nvGrpSpPr>
        <p:grpSpPr bwMode="auto">
          <a:xfrm>
            <a:off x="4929188" y="4929188"/>
            <a:ext cx="2786062" cy="1071562"/>
            <a:chOff x="4572000" y="2428868"/>
            <a:chExt cx="1785950" cy="857256"/>
          </a:xfrm>
        </p:grpSpPr>
        <p:cxnSp>
          <p:nvCxnSpPr>
            <p:cNvPr id="23" name="Прямая соединительная линия 22"/>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6200000" flipH="1">
              <a:off x="5679493" y="2607667"/>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607" name="Группа 25"/>
          <p:cNvGrpSpPr>
            <a:grpSpLocks/>
          </p:cNvGrpSpPr>
          <p:nvPr/>
        </p:nvGrpSpPr>
        <p:grpSpPr bwMode="auto">
          <a:xfrm>
            <a:off x="1357313" y="4929188"/>
            <a:ext cx="2786062" cy="1071562"/>
            <a:chOff x="4572000" y="2428868"/>
            <a:chExt cx="1785950" cy="857256"/>
          </a:xfrm>
        </p:grpSpPr>
        <p:cxnSp>
          <p:nvCxnSpPr>
            <p:cNvPr id="27" name="Прямая соединительная линия 26"/>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6200000" flipH="1">
              <a:off x="5679493" y="2607667"/>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608" name="Группа 29"/>
          <p:cNvGrpSpPr>
            <a:grpSpLocks/>
          </p:cNvGrpSpPr>
          <p:nvPr/>
        </p:nvGrpSpPr>
        <p:grpSpPr bwMode="auto">
          <a:xfrm>
            <a:off x="4929188" y="3429000"/>
            <a:ext cx="2786062" cy="1071563"/>
            <a:chOff x="4572000" y="2428868"/>
            <a:chExt cx="1785950" cy="857256"/>
          </a:xfrm>
        </p:grpSpPr>
        <p:cxnSp>
          <p:nvCxnSpPr>
            <p:cNvPr id="31" name="Прямая соединительная линия 30"/>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6200000" flipH="1">
              <a:off x="5679492" y="2607667"/>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609" name="Группа 33"/>
          <p:cNvGrpSpPr>
            <a:grpSpLocks/>
          </p:cNvGrpSpPr>
          <p:nvPr/>
        </p:nvGrpSpPr>
        <p:grpSpPr bwMode="auto">
          <a:xfrm>
            <a:off x="1428750" y="3429000"/>
            <a:ext cx="2786063" cy="1071563"/>
            <a:chOff x="4572000" y="2428868"/>
            <a:chExt cx="1785950" cy="857256"/>
          </a:xfrm>
        </p:grpSpPr>
        <p:cxnSp>
          <p:nvCxnSpPr>
            <p:cNvPr id="35" name="Прямая соединительная линия 34"/>
            <p:cNvCxnSpPr/>
            <p:nvPr/>
          </p:nvCxnSpPr>
          <p:spPr>
            <a:xfrm rot="10800000" flipV="1">
              <a:off x="4572000" y="2428868"/>
              <a:ext cx="1286291"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6200000" flipH="1">
              <a:off x="5679492" y="2607666"/>
              <a:ext cx="857256" cy="499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4572000" y="3286124"/>
              <a:ext cx="178595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9" name="Прямая соединительная линия 38"/>
          <p:cNvCxnSpPr/>
          <p:nvPr/>
        </p:nvCxnSpPr>
        <p:spPr>
          <a:xfrm rot="16200000" flipH="1">
            <a:off x="2393156" y="2464594"/>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rot="16200000" flipH="1">
            <a:off x="5822156" y="2464594"/>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rot="5400000">
            <a:off x="2893219" y="3036094"/>
            <a:ext cx="142875"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rot="5400000">
            <a:off x="2964656" y="3036094"/>
            <a:ext cx="142875"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rot="5400000">
            <a:off x="6465094" y="3036094"/>
            <a:ext cx="142875"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rot="5400000">
            <a:off x="6536531" y="3036094"/>
            <a:ext cx="142875" cy="71438"/>
          </a:xfrm>
          <a:prstGeom prst="line">
            <a:avLst/>
          </a:prstGeom>
        </p:spPr>
        <p:style>
          <a:lnRef idx="1">
            <a:schemeClr val="accent1"/>
          </a:lnRef>
          <a:fillRef idx="0">
            <a:schemeClr val="accent1"/>
          </a:fillRef>
          <a:effectRef idx="0">
            <a:schemeClr val="accent1"/>
          </a:effectRef>
          <a:fontRef idx="minor">
            <a:schemeClr val="tx1"/>
          </a:fontRef>
        </p:style>
      </p:cxnSp>
      <p:sp>
        <p:nvSpPr>
          <p:cNvPr id="56" name="Дуга 55"/>
          <p:cNvSpPr/>
          <p:nvPr/>
        </p:nvSpPr>
        <p:spPr>
          <a:xfrm>
            <a:off x="1785938" y="2857500"/>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57" name="Дуга 56"/>
          <p:cNvSpPr/>
          <p:nvPr/>
        </p:nvSpPr>
        <p:spPr>
          <a:xfrm>
            <a:off x="5214938" y="2857500"/>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cxnSp>
        <p:nvCxnSpPr>
          <p:cNvPr id="59" name="Прямая соединительная линия 58"/>
          <p:cNvCxnSpPr/>
          <p:nvPr/>
        </p:nvCxnSpPr>
        <p:spPr>
          <a:xfrm rot="16200000" flipH="1">
            <a:off x="2393156" y="3893344"/>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rot="5400000">
            <a:off x="3714750" y="3786188"/>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rot="5400000">
            <a:off x="3786188" y="3857625"/>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rot="5400000">
            <a:off x="3857625" y="3929063"/>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rot="5400000">
            <a:off x="7143750" y="3714750"/>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rot="5400000">
            <a:off x="7215188" y="3786188"/>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Прямая соединительная линия 72"/>
          <p:cNvCxnSpPr/>
          <p:nvPr/>
        </p:nvCxnSpPr>
        <p:spPr>
          <a:xfrm rot="5400000">
            <a:off x="7286625" y="3857625"/>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Прямая соединительная линия 78"/>
          <p:cNvCxnSpPr/>
          <p:nvPr/>
        </p:nvCxnSpPr>
        <p:spPr>
          <a:xfrm rot="5400000">
            <a:off x="6393656" y="4464844"/>
            <a:ext cx="142875"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Прямая соединительная линия 81"/>
          <p:cNvCxnSpPr/>
          <p:nvPr/>
        </p:nvCxnSpPr>
        <p:spPr>
          <a:xfrm rot="5400000">
            <a:off x="6465094" y="4464844"/>
            <a:ext cx="142875" cy="71437"/>
          </a:xfrm>
          <a:prstGeom prst="line">
            <a:avLst/>
          </a:prstGeom>
        </p:spPr>
        <p:style>
          <a:lnRef idx="1">
            <a:schemeClr val="accent1"/>
          </a:lnRef>
          <a:fillRef idx="0">
            <a:schemeClr val="accent1"/>
          </a:fillRef>
          <a:effectRef idx="0">
            <a:schemeClr val="accent1"/>
          </a:effectRef>
          <a:fontRef idx="minor">
            <a:schemeClr val="tx1"/>
          </a:fontRef>
        </p:style>
      </p:cxnSp>
      <p:grpSp>
        <p:nvGrpSpPr>
          <p:cNvPr id="25627" name="Группа 88"/>
          <p:cNvGrpSpPr>
            <a:grpSpLocks/>
          </p:cNvGrpSpPr>
          <p:nvPr/>
        </p:nvGrpSpPr>
        <p:grpSpPr bwMode="auto">
          <a:xfrm>
            <a:off x="2786063" y="4429125"/>
            <a:ext cx="142875" cy="142875"/>
            <a:chOff x="2786050" y="4429132"/>
            <a:chExt cx="142876" cy="142876"/>
          </a:xfrm>
        </p:grpSpPr>
        <p:cxnSp>
          <p:nvCxnSpPr>
            <p:cNvPr id="81" name="Прямая соединительная линия 80"/>
            <p:cNvCxnSpPr/>
            <p:nvPr/>
          </p:nvCxnSpPr>
          <p:spPr>
            <a:xfrm rot="5400000">
              <a:off x="2750331" y="4464851"/>
              <a:ext cx="142876"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Прямая соединительная линия 82"/>
            <p:cNvCxnSpPr/>
            <p:nvPr/>
          </p:nvCxnSpPr>
          <p:spPr>
            <a:xfrm rot="5400000">
              <a:off x="2821768" y="4464851"/>
              <a:ext cx="142876" cy="71439"/>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4" name="Прямая соединительная линия 83"/>
          <p:cNvCxnSpPr/>
          <p:nvPr/>
        </p:nvCxnSpPr>
        <p:spPr>
          <a:xfrm rot="16200000" flipH="1">
            <a:off x="5893595" y="3821906"/>
            <a:ext cx="214312"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85" name="Дуга 84"/>
          <p:cNvSpPr/>
          <p:nvPr/>
        </p:nvSpPr>
        <p:spPr>
          <a:xfrm>
            <a:off x="1643063" y="5786438"/>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86" name="Дуга 85"/>
          <p:cNvSpPr/>
          <p:nvPr/>
        </p:nvSpPr>
        <p:spPr>
          <a:xfrm>
            <a:off x="5214938" y="5786438"/>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25631" name="TextBox 86"/>
          <p:cNvSpPr txBox="1">
            <a:spLocks noChangeArrowheads="1"/>
          </p:cNvSpPr>
          <p:nvPr/>
        </p:nvSpPr>
        <p:spPr bwMode="auto">
          <a:xfrm flipH="1">
            <a:off x="428625" y="4000500"/>
            <a:ext cx="571500" cy="584200"/>
          </a:xfrm>
          <a:prstGeom prst="rect">
            <a:avLst/>
          </a:prstGeom>
          <a:noFill/>
          <a:ln w="9525">
            <a:noFill/>
            <a:miter lim="800000"/>
            <a:headEnd/>
            <a:tailEnd/>
          </a:ln>
        </p:spPr>
        <p:txBody>
          <a:bodyPr>
            <a:spAutoFit/>
          </a:bodyPr>
          <a:lstStyle/>
          <a:p>
            <a:r>
              <a:rPr lang="ru-RU" sz="3200">
                <a:solidFill>
                  <a:schemeClr val="accent1"/>
                </a:solidFill>
                <a:latin typeface="Constantia" pitchFamily="18" charset="0"/>
              </a:rPr>
              <a:t>2.</a:t>
            </a:r>
          </a:p>
        </p:txBody>
      </p:sp>
      <p:sp>
        <p:nvSpPr>
          <p:cNvPr id="25632" name="TextBox 87"/>
          <p:cNvSpPr txBox="1">
            <a:spLocks noChangeArrowheads="1"/>
          </p:cNvSpPr>
          <p:nvPr/>
        </p:nvSpPr>
        <p:spPr bwMode="auto">
          <a:xfrm flipH="1">
            <a:off x="428625" y="5572125"/>
            <a:ext cx="571500" cy="584200"/>
          </a:xfrm>
          <a:prstGeom prst="rect">
            <a:avLst/>
          </a:prstGeom>
          <a:noFill/>
          <a:ln w="9525">
            <a:noFill/>
            <a:miter lim="800000"/>
            <a:headEnd/>
            <a:tailEnd/>
          </a:ln>
        </p:spPr>
        <p:txBody>
          <a:bodyPr>
            <a:spAutoFit/>
          </a:bodyPr>
          <a:lstStyle/>
          <a:p>
            <a:r>
              <a:rPr lang="ru-RU" sz="3200">
                <a:solidFill>
                  <a:schemeClr val="accent1"/>
                </a:solidFill>
                <a:latin typeface="Constantia" pitchFamily="18" charset="0"/>
              </a:rPr>
              <a:t>3.</a:t>
            </a:r>
          </a:p>
        </p:txBody>
      </p:sp>
      <p:grpSp>
        <p:nvGrpSpPr>
          <p:cNvPr id="25633" name="Группа 89"/>
          <p:cNvGrpSpPr>
            <a:grpSpLocks/>
          </p:cNvGrpSpPr>
          <p:nvPr/>
        </p:nvGrpSpPr>
        <p:grpSpPr bwMode="auto">
          <a:xfrm>
            <a:off x="2857500" y="5929313"/>
            <a:ext cx="142875" cy="142875"/>
            <a:chOff x="2786050" y="4429132"/>
            <a:chExt cx="142876" cy="142876"/>
          </a:xfrm>
        </p:grpSpPr>
        <p:cxnSp>
          <p:nvCxnSpPr>
            <p:cNvPr id="91" name="Прямая соединительная линия 90"/>
            <p:cNvCxnSpPr/>
            <p:nvPr/>
          </p:nvCxnSpPr>
          <p:spPr>
            <a:xfrm rot="5400000">
              <a:off x="2750331" y="4464851"/>
              <a:ext cx="142876" cy="71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Прямая соединительная линия 91"/>
            <p:cNvCxnSpPr/>
            <p:nvPr/>
          </p:nvCxnSpPr>
          <p:spPr>
            <a:xfrm rot="5400000">
              <a:off x="2821769" y="4464851"/>
              <a:ext cx="142876" cy="714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634" name="Группа 92"/>
          <p:cNvGrpSpPr>
            <a:grpSpLocks/>
          </p:cNvGrpSpPr>
          <p:nvPr/>
        </p:nvGrpSpPr>
        <p:grpSpPr bwMode="auto">
          <a:xfrm>
            <a:off x="6500813" y="5929313"/>
            <a:ext cx="142875" cy="142875"/>
            <a:chOff x="2786050" y="4429132"/>
            <a:chExt cx="142876" cy="142876"/>
          </a:xfrm>
        </p:grpSpPr>
        <p:cxnSp>
          <p:nvCxnSpPr>
            <p:cNvPr id="94" name="Прямая соединительная линия 93"/>
            <p:cNvCxnSpPr/>
            <p:nvPr/>
          </p:nvCxnSpPr>
          <p:spPr>
            <a:xfrm rot="5400000">
              <a:off x="2750331" y="4464851"/>
              <a:ext cx="142876"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rot="5400000">
              <a:off x="2821768" y="4464851"/>
              <a:ext cx="142876" cy="71439"/>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Дуга 105"/>
          <p:cNvSpPr/>
          <p:nvPr/>
        </p:nvSpPr>
        <p:spPr>
          <a:xfrm flipH="1">
            <a:off x="3857625" y="5786438"/>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07" name="Дуга 106"/>
          <p:cNvSpPr/>
          <p:nvPr/>
        </p:nvSpPr>
        <p:spPr>
          <a:xfrm flipH="1">
            <a:off x="7429500" y="5786438"/>
            <a:ext cx="285750" cy="4286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08" name="Дуга 107"/>
          <p:cNvSpPr/>
          <p:nvPr/>
        </p:nvSpPr>
        <p:spPr>
          <a:xfrm flipH="1">
            <a:off x="3786188" y="5715000"/>
            <a:ext cx="295275" cy="56197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09" name="Дуга 108"/>
          <p:cNvSpPr/>
          <p:nvPr/>
        </p:nvSpPr>
        <p:spPr>
          <a:xfrm flipH="1">
            <a:off x="7358063" y="5715000"/>
            <a:ext cx="295275" cy="56197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alpha val="41176"/>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7772400" cy="1036142"/>
          </a:xfrm>
        </p:spPr>
        <p:txBody>
          <a:bodyPr/>
          <a:lstStyle/>
          <a:p>
            <a:pPr algn="ctr" fontAlgn="auto">
              <a:spcAft>
                <a:spcPts val="0"/>
              </a:spcAft>
              <a:defRPr/>
            </a:pPr>
            <a:r>
              <a:rPr lang="ru-RU" sz="5400" smtClean="0">
                <a:solidFill>
                  <a:srgbClr val="E830AB"/>
                </a:solidFill>
              </a:rPr>
              <a:t>Приложение 2</a:t>
            </a:r>
            <a:endParaRPr lang="ru-RU" sz="5400">
              <a:solidFill>
                <a:srgbClr val="E830AB"/>
              </a:solidFill>
            </a:endParaRPr>
          </a:p>
        </p:txBody>
      </p:sp>
      <p:pic>
        <p:nvPicPr>
          <p:cNvPr id="26627" name="Рисунок 119" descr="треугол.tif"/>
          <p:cNvPicPr>
            <a:picLocks noChangeAspect="1"/>
          </p:cNvPicPr>
          <p:nvPr/>
        </p:nvPicPr>
        <p:blipFill>
          <a:blip r:embed="rId2"/>
          <a:srcRect/>
          <a:stretch>
            <a:fillRect/>
          </a:stretch>
        </p:blipFill>
        <p:spPr bwMode="auto">
          <a:xfrm>
            <a:off x="1500188" y="1357313"/>
            <a:ext cx="6500812" cy="532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alpha val="41176"/>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85728"/>
            <a:ext cx="7772400" cy="1036142"/>
          </a:xfrm>
        </p:spPr>
        <p:txBody>
          <a:bodyPr/>
          <a:lstStyle/>
          <a:p>
            <a:pPr algn="ctr" fontAlgn="auto">
              <a:spcAft>
                <a:spcPts val="0"/>
              </a:spcAft>
              <a:defRPr/>
            </a:pPr>
            <a:r>
              <a:rPr lang="ru-RU" sz="5400" smtClean="0">
                <a:solidFill>
                  <a:srgbClr val="E830AB"/>
                </a:solidFill>
              </a:rPr>
              <a:t>Приложение 3</a:t>
            </a:r>
            <a:endParaRPr lang="ru-RU" sz="5400">
              <a:solidFill>
                <a:srgbClr val="E830AB"/>
              </a:solidFill>
            </a:endParaRPr>
          </a:p>
        </p:txBody>
      </p:sp>
      <p:pic>
        <p:nvPicPr>
          <p:cNvPr id="27651" name="Рисунок 4" descr="таблица.tif"/>
          <p:cNvPicPr>
            <a:picLocks noChangeAspect="1"/>
          </p:cNvPicPr>
          <p:nvPr/>
        </p:nvPicPr>
        <p:blipFill>
          <a:blip r:embed="rId2"/>
          <a:srcRect/>
          <a:stretch>
            <a:fillRect/>
          </a:stretch>
        </p:blipFill>
        <p:spPr bwMode="auto">
          <a:xfrm>
            <a:off x="1428750" y="1401763"/>
            <a:ext cx="6500813" cy="5099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alpha val="41176"/>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85728"/>
            <a:ext cx="7772400" cy="1036142"/>
          </a:xfrm>
        </p:spPr>
        <p:txBody>
          <a:bodyPr/>
          <a:lstStyle/>
          <a:p>
            <a:pPr algn="ctr" fontAlgn="auto">
              <a:spcAft>
                <a:spcPts val="0"/>
              </a:spcAft>
              <a:defRPr/>
            </a:pPr>
            <a:r>
              <a:rPr lang="ru-RU" sz="5400" smtClean="0">
                <a:solidFill>
                  <a:srgbClr val="E830AB"/>
                </a:solidFill>
              </a:rPr>
              <a:t>Приложение 4</a:t>
            </a:r>
            <a:endParaRPr lang="ru-RU" sz="5400">
              <a:solidFill>
                <a:srgbClr val="E830AB"/>
              </a:solidFill>
            </a:endParaRPr>
          </a:p>
        </p:txBody>
      </p:sp>
      <p:pic>
        <p:nvPicPr>
          <p:cNvPr id="28675" name="Рисунок 3" descr="задача.tif"/>
          <p:cNvPicPr>
            <a:picLocks noChangeAspect="1"/>
          </p:cNvPicPr>
          <p:nvPr/>
        </p:nvPicPr>
        <p:blipFill>
          <a:blip r:embed="rId2"/>
          <a:srcRect/>
          <a:stretch>
            <a:fillRect/>
          </a:stretch>
        </p:blipFill>
        <p:spPr bwMode="auto">
          <a:xfrm>
            <a:off x="285750" y="1643063"/>
            <a:ext cx="8858250"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38" y="1500188"/>
            <a:ext cx="7786687" cy="5035550"/>
          </a:xfrm>
          <a:prstGeom prst="rect">
            <a:avLst/>
          </a:prstGeom>
          <a:noFill/>
        </p:spPr>
        <p:txBody>
          <a:bodyPr>
            <a:spAutoFit/>
          </a:bodyPr>
          <a:lstStyle/>
          <a:p>
            <a:pPr marL="342900" indent="-342900" algn="just" fontAlgn="auto">
              <a:lnSpc>
                <a:spcPct val="150000"/>
              </a:lnSpc>
              <a:spcBef>
                <a:spcPts val="0"/>
              </a:spcBef>
              <a:spcAft>
                <a:spcPts val="0"/>
              </a:spcAft>
              <a:buFontTx/>
              <a:buAutoNum type="arabicPeriod"/>
              <a:defRPr/>
            </a:pPr>
            <a:r>
              <a:rPr lang="ru-RU" dirty="0">
                <a:solidFill>
                  <a:schemeClr val="bg2">
                    <a:lumMod val="25000"/>
                  </a:schemeClr>
                </a:solidFill>
                <a:latin typeface="+mn-lt"/>
                <a:cs typeface="+mn-cs"/>
              </a:rPr>
              <a:t>Верно ли, что если треугольники равны, то каждый угол первого треугольника равен каждому углу второго треугольника?</a:t>
            </a:r>
          </a:p>
          <a:p>
            <a:pPr algn="just" fontAlgn="auto">
              <a:lnSpc>
                <a:spcPct val="150000"/>
              </a:lnSpc>
              <a:spcBef>
                <a:spcPts val="0"/>
              </a:spcBef>
              <a:spcAft>
                <a:spcPts val="0"/>
              </a:spcAft>
              <a:defRPr/>
            </a:pPr>
            <a:r>
              <a:rPr lang="ru-RU" dirty="0">
                <a:solidFill>
                  <a:srgbClr val="E830AB"/>
                </a:solidFill>
                <a:latin typeface="+mn-lt"/>
                <a:cs typeface="+mn-cs"/>
              </a:rPr>
              <a:t>2.  Верно ли, что каждому углу первого треугольника можно найти угол, равный ему во втором, равном треугольнике?                                                                         </a:t>
            </a:r>
          </a:p>
          <a:p>
            <a:pPr algn="just" fontAlgn="auto">
              <a:lnSpc>
                <a:spcPct val="150000"/>
              </a:lnSpc>
              <a:spcBef>
                <a:spcPts val="0"/>
              </a:spcBef>
              <a:spcAft>
                <a:spcPts val="0"/>
              </a:spcAft>
              <a:defRPr/>
            </a:pPr>
            <a:r>
              <a:rPr lang="ru-RU" dirty="0">
                <a:solidFill>
                  <a:srgbClr val="00FF00"/>
                </a:solidFill>
                <a:latin typeface="+mn-lt"/>
                <a:cs typeface="+mn-cs"/>
              </a:rPr>
              <a:t>3.  Верно ли, что если сторона и два прилежащих к ней угла одного треугольника соответственно равны стороне и двум прилежащим к ней углам другого треугольника, то такие треугольники равны?                                            </a:t>
            </a:r>
          </a:p>
          <a:p>
            <a:pPr algn="just" fontAlgn="auto">
              <a:lnSpc>
                <a:spcPct val="150000"/>
              </a:lnSpc>
              <a:spcBef>
                <a:spcPts val="0"/>
              </a:spcBef>
              <a:spcAft>
                <a:spcPts val="0"/>
              </a:spcAft>
              <a:defRPr/>
            </a:pPr>
            <a:r>
              <a:rPr lang="ru-RU" dirty="0">
                <a:solidFill>
                  <a:srgbClr val="FFC000"/>
                </a:solidFill>
                <a:latin typeface="+mn-lt"/>
                <a:cs typeface="+mn-cs"/>
              </a:rPr>
              <a:t>4.  Верно ли, что если три угла одного треугольника соответственно равны трем углам другого треугольника, то такие треугольники равны?                                     </a:t>
            </a:r>
          </a:p>
          <a:p>
            <a:pPr algn="just" fontAlgn="auto">
              <a:lnSpc>
                <a:spcPct val="150000"/>
              </a:lnSpc>
              <a:spcBef>
                <a:spcPts val="0"/>
              </a:spcBef>
              <a:spcAft>
                <a:spcPts val="0"/>
              </a:spcAft>
              <a:defRPr/>
            </a:pPr>
            <a:r>
              <a:rPr lang="ru-RU" dirty="0">
                <a:solidFill>
                  <a:srgbClr val="FF0000"/>
                </a:solidFill>
                <a:latin typeface="+mn-lt"/>
                <a:cs typeface="+mn-cs"/>
              </a:rPr>
              <a:t>5.  Верно ли, что если две стороны И/угол одного треугольника соответственно равны двум сторонам и углу другого треугольника, то такие треугольники равны?  </a:t>
            </a:r>
          </a:p>
        </p:txBody>
      </p:sp>
      <p:sp>
        <p:nvSpPr>
          <p:cNvPr id="3" name="Заголовок 1"/>
          <p:cNvSpPr txBox="1">
            <a:spLocks/>
          </p:cNvSpPr>
          <p:nvPr/>
        </p:nvSpPr>
        <p:spPr>
          <a:xfrm>
            <a:off x="785813" y="500063"/>
            <a:ext cx="7772400" cy="1036637"/>
          </a:xfrm>
          <a:prstGeom prst="rect">
            <a:avLst/>
          </a:prstGeom>
        </p:spPr>
        <p:txBody>
          <a:bodyPr/>
          <a:lstStyle/>
          <a:p>
            <a:pPr algn="ctr" fontAlgn="auto">
              <a:spcAft>
                <a:spcPts val="0"/>
              </a:spcAft>
              <a:defRPr/>
            </a:pPr>
            <a:r>
              <a:rPr lang="ru-RU" sz="5400" dirty="0">
                <a:solidFill>
                  <a:srgbClr val="E830AB"/>
                </a:solidFill>
                <a:latin typeface="+mj-lt"/>
                <a:ea typeface="+mj-ea"/>
                <a:cs typeface="+mj-cs"/>
              </a:rPr>
              <a:t>Приложение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785813" y="500063"/>
            <a:ext cx="7772400" cy="1036637"/>
          </a:xfrm>
          <a:prstGeom prst="rect">
            <a:avLst/>
          </a:prstGeom>
        </p:spPr>
        <p:txBody>
          <a:bodyPr/>
          <a:lstStyle/>
          <a:p>
            <a:pPr algn="ctr" fontAlgn="auto">
              <a:spcAft>
                <a:spcPts val="0"/>
              </a:spcAft>
              <a:defRPr/>
            </a:pPr>
            <a:r>
              <a:rPr lang="ru-RU" sz="5400" dirty="0">
                <a:solidFill>
                  <a:srgbClr val="E830AB"/>
                </a:solidFill>
                <a:latin typeface="+mj-lt"/>
                <a:ea typeface="+mj-ea"/>
                <a:cs typeface="+mj-cs"/>
              </a:rPr>
              <a:t>Приложение 6</a:t>
            </a:r>
          </a:p>
        </p:txBody>
      </p:sp>
      <p:pic>
        <p:nvPicPr>
          <p:cNvPr id="30722" name="Рисунок 3" descr="задача2.tif"/>
          <p:cNvPicPr>
            <a:picLocks noChangeAspect="1"/>
          </p:cNvPicPr>
          <p:nvPr/>
        </p:nvPicPr>
        <p:blipFill>
          <a:blip r:embed="rId2"/>
          <a:srcRect/>
          <a:stretch>
            <a:fillRect/>
          </a:stretch>
        </p:blipFill>
        <p:spPr bwMode="auto">
          <a:xfrm>
            <a:off x="428625" y="1643063"/>
            <a:ext cx="8715375"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1285860"/>
            <a:ext cx="5884750" cy="1114420"/>
          </a:xfrm>
        </p:spPr>
        <p:txBody>
          <a:bodyPr/>
          <a:lstStyle/>
          <a:p>
            <a:pPr fontAlgn="auto">
              <a:spcAft>
                <a:spcPts val="0"/>
              </a:spcAft>
              <a:defRPr/>
            </a:pPr>
            <a:r>
              <a:rPr lang="ru-RU" sz="6000" dirty="0" smtClean="0"/>
              <a:t>Желаем успехов!</a:t>
            </a:r>
            <a:endParaRPr lang="ru-RU" sz="6000" dirty="0"/>
          </a:p>
        </p:txBody>
      </p:sp>
      <p:pic>
        <p:nvPicPr>
          <p:cNvPr id="31746" name="Picture 5" descr="iCAX68JRX"/>
          <p:cNvPicPr>
            <a:picLocks noChangeAspect="1" noChangeArrowheads="1"/>
          </p:cNvPicPr>
          <p:nvPr/>
        </p:nvPicPr>
        <p:blipFill>
          <a:blip r:embed="rId2"/>
          <a:srcRect/>
          <a:stretch>
            <a:fillRect/>
          </a:stretch>
        </p:blipFill>
        <p:spPr bwMode="auto">
          <a:xfrm>
            <a:off x="2786063" y="3071813"/>
            <a:ext cx="3309937" cy="2633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1071546"/>
            <a:ext cx="7358114" cy="4616648"/>
          </a:xfrm>
          <a:prstGeom prst="rect">
            <a:avLst/>
          </a:prstGeom>
          <a:effectLst>
            <a:glow rad="139700">
              <a:schemeClr val="accent2">
                <a:satMod val="175000"/>
                <a:alpha val="40000"/>
              </a:schemeClr>
            </a:glow>
          </a:effectLst>
          <a:scene3d>
            <a:camera prst="orthographicFront"/>
            <a:lightRig rig="threePt" dir="t"/>
          </a:scene3d>
          <a:sp3d>
            <a:bevelT prst="relaxedInset"/>
          </a:sp3d>
        </p:spPr>
        <p:txBody>
          <a:bodyPr>
            <a:spAutoFit/>
          </a:bodyPr>
          <a:lstStyle/>
          <a:p>
            <a:pPr algn="ctr" fontAlgn="auto">
              <a:lnSpc>
                <a:spcPct val="150000"/>
              </a:lnSpc>
              <a:spcBef>
                <a:spcPts val="0"/>
              </a:spcBef>
              <a:spcAft>
                <a:spcPts val="0"/>
              </a:spcAft>
              <a:defRPr/>
            </a:pPr>
            <a:r>
              <a:rPr lang="ru-RU" sz="2800" b="1" dirty="0">
                <a:solidFill>
                  <a:srgbClr val="7030A0"/>
                </a:solidFill>
                <a:latin typeface="+mn-lt"/>
                <a:cs typeface="+mn-cs"/>
              </a:rPr>
              <a:t>Цели урока:</a:t>
            </a:r>
          </a:p>
          <a:p>
            <a:pPr fontAlgn="auto">
              <a:lnSpc>
                <a:spcPct val="150000"/>
              </a:lnSpc>
              <a:spcBef>
                <a:spcPts val="0"/>
              </a:spcBef>
              <a:spcAft>
                <a:spcPts val="0"/>
              </a:spcAft>
              <a:defRPr/>
            </a:pPr>
            <a:r>
              <a:rPr lang="ru-RU" sz="2800" b="1" dirty="0">
                <a:solidFill>
                  <a:srgbClr val="7030A0"/>
                </a:solidFill>
                <a:latin typeface="+mn-lt"/>
                <a:cs typeface="+mn-cs"/>
              </a:rPr>
              <a:t>1) Выявить уровень овладения учащимися комплексом знаний и умений по теме</a:t>
            </a:r>
          </a:p>
          <a:p>
            <a:pPr fontAlgn="auto">
              <a:lnSpc>
                <a:spcPct val="150000"/>
              </a:lnSpc>
              <a:spcBef>
                <a:spcPts val="0"/>
              </a:spcBef>
              <a:spcAft>
                <a:spcPts val="0"/>
              </a:spcAft>
              <a:defRPr/>
            </a:pPr>
            <a:r>
              <a:rPr lang="ru-RU" sz="2800" b="1" dirty="0">
                <a:solidFill>
                  <a:srgbClr val="7030A0"/>
                </a:solidFill>
                <a:latin typeface="+mn-lt"/>
                <a:cs typeface="+mn-cs"/>
              </a:rPr>
              <a:t>3) развивать умения анализировать, сравнивать и обобщать</a:t>
            </a:r>
          </a:p>
          <a:p>
            <a:pPr fontAlgn="auto">
              <a:lnSpc>
                <a:spcPct val="150000"/>
              </a:lnSpc>
              <a:spcBef>
                <a:spcPts val="0"/>
              </a:spcBef>
              <a:spcAft>
                <a:spcPts val="0"/>
              </a:spcAft>
              <a:defRPr/>
            </a:pPr>
            <a:r>
              <a:rPr lang="ru-RU" sz="2800" b="1" dirty="0">
                <a:solidFill>
                  <a:srgbClr val="7030A0"/>
                </a:solidFill>
                <a:latin typeface="+mn-lt"/>
                <a:cs typeface="+mn-cs"/>
              </a:rPr>
              <a:t>4) прививать интерес к геометрии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642918"/>
            <a:ext cx="7429552" cy="440120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fontAlgn="auto">
              <a:spcBef>
                <a:spcPts val="0"/>
              </a:spcBef>
              <a:spcAft>
                <a:spcPts val="0"/>
              </a:spcAft>
              <a:defRPr/>
            </a:pPr>
            <a:r>
              <a:rPr lang="ru-RU" sz="2800" b="1" dirty="0">
                <a:solidFill>
                  <a:srgbClr val="00B0F0"/>
                </a:solidFill>
                <a:effectLst>
                  <a:outerShdw blurRad="38100" dist="38100" dir="2700000" algn="tl">
                    <a:srgbClr val="000000">
                      <a:alpha val="43137"/>
                    </a:srgbClr>
                  </a:outerShdw>
                </a:effectLst>
                <a:latin typeface="+mn-lt"/>
                <a:cs typeface="+mn-cs"/>
              </a:rPr>
              <a:t>Тип урока: </a:t>
            </a:r>
            <a:r>
              <a:rPr lang="ru-RU" sz="2800" b="1" dirty="0">
                <a:solidFill>
                  <a:srgbClr val="00FF00"/>
                </a:solidFill>
                <a:effectLst>
                  <a:outerShdw blurRad="38100" dist="38100" dir="2700000" algn="tl">
                    <a:srgbClr val="000000">
                      <a:alpha val="43137"/>
                    </a:srgbClr>
                  </a:outerShdw>
                </a:effectLst>
                <a:latin typeface="+mn-lt"/>
                <a:cs typeface="+mn-cs"/>
              </a:rPr>
              <a:t>повторительно-обобщающий. </a:t>
            </a:r>
          </a:p>
          <a:p>
            <a:pPr algn="just" fontAlgn="auto">
              <a:spcBef>
                <a:spcPts val="0"/>
              </a:spcBef>
              <a:spcAft>
                <a:spcPts val="0"/>
              </a:spcAft>
              <a:defRPr/>
            </a:pPr>
            <a:endParaRPr lang="ru-RU" sz="2800" dirty="0">
              <a:latin typeface="+mn-lt"/>
              <a:cs typeface="+mn-cs"/>
            </a:endParaRPr>
          </a:p>
          <a:p>
            <a:pPr algn="just" fontAlgn="auto">
              <a:spcBef>
                <a:spcPts val="0"/>
              </a:spcBef>
              <a:spcAft>
                <a:spcPts val="0"/>
              </a:spcAft>
              <a:defRPr/>
            </a:pPr>
            <a:endParaRPr lang="ru-RU" sz="2800" dirty="0">
              <a:latin typeface="+mn-lt"/>
              <a:cs typeface="+mn-cs"/>
            </a:endParaRPr>
          </a:p>
          <a:p>
            <a:pPr algn="just" fontAlgn="auto">
              <a:spcBef>
                <a:spcPts val="0"/>
              </a:spcBef>
              <a:spcAft>
                <a:spcPts val="0"/>
              </a:spcAft>
              <a:defRPr/>
            </a:pPr>
            <a:r>
              <a:rPr lang="ru-RU" sz="2800" b="1" dirty="0">
                <a:solidFill>
                  <a:schemeClr val="bg2">
                    <a:lumMod val="25000"/>
                  </a:schemeClr>
                </a:solidFill>
                <a:latin typeface="+mn-lt"/>
                <a:cs typeface="+mn-cs"/>
              </a:rPr>
              <a:t>О проведении урока учащимся сообщается заранее. Знание требований приводит к тому, что у учащихся появляется заинтересованность в повышении качества полученных по теме знаний.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par>
                          <p:cTn id="8" fill="hold">
                            <p:stCondLst>
                              <p:cond delay="2000"/>
                            </p:stCondLst>
                            <p:childTnLst>
                              <p:par>
                                <p:cTn id="9" presetID="7" presetClass="entr" presetSubtype="4"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alpha val="76077"/>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571736" y="642918"/>
            <a:ext cx="3360215" cy="830997"/>
          </a:xfrm>
          <a:prstGeom prst="rect">
            <a:avLst/>
          </a:prstGeom>
          <a:effectLst>
            <a:glow rad="139700">
              <a:schemeClr val="accent3">
                <a:satMod val="175000"/>
                <a:alpha val="40000"/>
              </a:schemeClr>
            </a:glow>
          </a:effectLst>
        </p:spPr>
        <p:txBody>
          <a:bodyPr wrap="none">
            <a:spAutoFit/>
          </a:bodyPr>
          <a:lstStyle/>
          <a:p>
            <a:pPr fontAlgn="auto">
              <a:spcBef>
                <a:spcPts val="0"/>
              </a:spcBef>
              <a:spcAft>
                <a:spcPts val="0"/>
              </a:spcAft>
              <a:defRPr/>
            </a:pPr>
            <a:r>
              <a:rPr lang="ru-RU" sz="4800" i="1" dirty="0">
                <a:solidFill>
                  <a:schemeClr val="tx2">
                    <a:lumMod val="75000"/>
                  </a:schemeClr>
                </a:solidFill>
                <a:latin typeface="Comic Sans MS" pitchFamily="66" charset="0"/>
                <a:cs typeface="+mn-cs"/>
              </a:rPr>
              <a:t>Ход урока:</a:t>
            </a:r>
          </a:p>
        </p:txBody>
      </p:sp>
      <p:sp>
        <p:nvSpPr>
          <p:cNvPr id="5" name="Прямоугольник 4"/>
          <p:cNvSpPr/>
          <p:nvPr/>
        </p:nvSpPr>
        <p:spPr>
          <a:xfrm>
            <a:off x="1000100" y="1785926"/>
            <a:ext cx="7429552" cy="4278094"/>
          </a:xfrm>
          <a:prstGeom prst="rect">
            <a:avLst/>
          </a:prstGeom>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txBody>
          <a:bodyPr>
            <a:spAutoFit/>
          </a:bodyPr>
          <a:lstStyle/>
          <a:p>
            <a:pPr fontAlgn="auto">
              <a:spcBef>
                <a:spcPts val="0"/>
              </a:spcBef>
              <a:spcAft>
                <a:spcPts val="0"/>
              </a:spcAft>
              <a:defRPr/>
            </a:pPr>
            <a:r>
              <a:rPr lang="ru-RU" sz="2400" b="1" dirty="0">
                <a:solidFill>
                  <a:srgbClr val="C11588"/>
                </a:solidFill>
                <a:latin typeface="+mn-lt"/>
                <a:cs typeface="+mn-cs"/>
              </a:rPr>
              <a:t>1. Организационный момент</a:t>
            </a:r>
          </a:p>
          <a:p>
            <a:pPr fontAlgn="auto">
              <a:spcBef>
                <a:spcPts val="0"/>
              </a:spcBef>
              <a:spcAft>
                <a:spcPts val="0"/>
              </a:spcAft>
              <a:defRPr/>
            </a:pPr>
            <a:endParaRPr lang="ru-RU" sz="2000" dirty="0">
              <a:latin typeface="+mn-lt"/>
              <a:cs typeface="+mn-cs"/>
            </a:endParaRPr>
          </a:p>
          <a:p>
            <a:pPr fontAlgn="auto">
              <a:spcBef>
                <a:spcPts val="0"/>
              </a:spcBef>
              <a:spcAft>
                <a:spcPts val="0"/>
              </a:spcAft>
              <a:defRPr/>
            </a:pPr>
            <a:r>
              <a:rPr lang="ru-RU" sz="2000" dirty="0">
                <a:latin typeface="+mn-lt"/>
                <a:cs typeface="+mn-cs"/>
              </a:rPr>
              <a:t>На доске записаны слова, с которых учитель начинает урок:</a:t>
            </a:r>
          </a:p>
          <a:p>
            <a:pPr fontAlgn="auto">
              <a:spcBef>
                <a:spcPts val="0"/>
              </a:spcBef>
              <a:spcAft>
                <a:spcPts val="0"/>
              </a:spcAft>
              <a:defRPr/>
            </a:pPr>
            <a:endParaRPr lang="ru-RU" sz="2000" dirty="0">
              <a:solidFill>
                <a:schemeClr val="bg2">
                  <a:lumMod val="25000"/>
                </a:schemeClr>
              </a:solidFill>
              <a:latin typeface="+mn-lt"/>
              <a:cs typeface="+mn-cs"/>
            </a:endParaRPr>
          </a:p>
          <a:p>
            <a:pPr algn="just" fontAlgn="auto">
              <a:spcBef>
                <a:spcPts val="0"/>
              </a:spcBef>
              <a:spcAft>
                <a:spcPts val="0"/>
              </a:spcAft>
              <a:defRPr/>
            </a:pPr>
            <a:r>
              <a:rPr lang="ru-RU" sz="2000" i="1" dirty="0">
                <a:solidFill>
                  <a:schemeClr val="bg2">
                    <a:lumMod val="25000"/>
                  </a:schemeClr>
                </a:solidFill>
                <a:latin typeface="+mn-lt"/>
                <a:cs typeface="+mn-cs"/>
              </a:rPr>
              <a:t>«Геометрия есть искусство правильно рассуждать на неправильных чертежах»</a:t>
            </a:r>
          </a:p>
          <a:p>
            <a:pPr algn="r" fontAlgn="auto">
              <a:spcBef>
                <a:spcPts val="0"/>
              </a:spcBef>
              <a:spcAft>
                <a:spcPts val="0"/>
              </a:spcAft>
              <a:defRPr/>
            </a:pPr>
            <a:r>
              <a:rPr lang="ru-RU" sz="2000" i="1" dirty="0">
                <a:solidFill>
                  <a:srgbClr val="7030A0"/>
                </a:solidFill>
                <a:latin typeface="+mn-lt"/>
                <a:cs typeface="+mn-cs"/>
              </a:rPr>
              <a:t>                                                                                    Пойа Д.</a:t>
            </a:r>
          </a:p>
          <a:p>
            <a:pPr algn="just" fontAlgn="auto">
              <a:spcBef>
                <a:spcPts val="0"/>
              </a:spcBef>
              <a:spcAft>
                <a:spcPts val="0"/>
              </a:spcAft>
              <a:defRPr/>
            </a:pPr>
            <a:r>
              <a:rPr lang="ru-RU" sz="2000" i="1" dirty="0">
                <a:solidFill>
                  <a:schemeClr val="bg2">
                    <a:lumMod val="25000"/>
                  </a:schemeClr>
                </a:solidFill>
                <a:latin typeface="+mn-lt"/>
                <a:cs typeface="+mn-cs"/>
              </a:rPr>
              <a:t>«Конечно, будем учиться доказывать, но будем также учиться догадываться»                                                                                                                                                                       </a:t>
            </a:r>
          </a:p>
          <a:p>
            <a:pPr algn="r" fontAlgn="auto">
              <a:spcBef>
                <a:spcPts val="0"/>
              </a:spcBef>
              <a:spcAft>
                <a:spcPts val="0"/>
              </a:spcAft>
              <a:defRPr/>
            </a:pPr>
            <a:r>
              <a:rPr lang="ru-RU" sz="2000" dirty="0">
                <a:solidFill>
                  <a:srgbClr val="7030A0"/>
                </a:solidFill>
                <a:latin typeface="+mn-lt"/>
                <a:cs typeface="+mn-cs"/>
              </a:rPr>
              <a:t>                                                                                      </a:t>
            </a:r>
            <a:r>
              <a:rPr lang="ru-RU" sz="2000" i="1" dirty="0">
                <a:solidFill>
                  <a:srgbClr val="7030A0"/>
                </a:solidFill>
                <a:latin typeface="+mn-lt"/>
                <a:cs typeface="+mn-cs"/>
              </a:rPr>
              <a:t>Пойа Д.</a:t>
            </a:r>
          </a:p>
          <a:p>
            <a:pPr fontAlgn="auto">
              <a:spcBef>
                <a:spcPts val="0"/>
              </a:spcBef>
              <a:spcAft>
                <a:spcPts val="0"/>
              </a:spcAft>
              <a:defRPr/>
            </a:pPr>
            <a:r>
              <a:rPr lang="ru-RU" sz="2000" dirty="0">
                <a:latin typeface="+mn-lt"/>
                <a:cs typeface="+mn-cs"/>
              </a:rPr>
              <a:t> </a:t>
            </a:r>
          </a:p>
          <a:p>
            <a:pPr algn="just" fontAlgn="auto">
              <a:spcBef>
                <a:spcPts val="0"/>
              </a:spcBef>
              <a:spcAft>
                <a:spcPts val="0"/>
              </a:spcAft>
              <a:defRPr/>
            </a:pPr>
            <a:r>
              <a:rPr lang="ru-RU" sz="2000" dirty="0">
                <a:latin typeface="+mn-lt"/>
                <a:cs typeface="+mn-cs"/>
              </a:rPr>
              <a:t>Сегодня нам предстоит проверить, как вы разбираетесь в материале по теме «Признаки равенства треугольников</a:t>
            </a:r>
            <a:r>
              <a:rPr lang="ru-RU" sz="2800" dirty="0">
                <a:latin typeface="+mn-lt"/>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2000"/>
                                        <p:tgtEl>
                                          <p:spTgt spid="2">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2000"/>
                                        <p:tgtEl>
                                          <p:spTgt spid="5">
                                            <p:txEl>
                                              <p:pRg st="0" end="0"/>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amond(in)">
                                      <p:cBhvr>
                                        <p:cTn id="15" dur="2000"/>
                                        <p:tgtEl>
                                          <p:spTgt spid="5">
                                            <p:txEl>
                                              <p:pRg st="2" end="2"/>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amond(in)">
                                      <p:cBhvr>
                                        <p:cTn id="19" dur="2000"/>
                                        <p:tgtEl>
                                          <p:spTgt spid="5">
                                            <p:txEl>
                                              <p:pRg st="4" end="4"/>
                                            </p:txEl>
                                          </p:spTgt>
                                        </p:tgtEl>
                                      </p:cBhvr>
                                    </p:animEffect>
                                  </p:childTnLst>
                                </p:cTn>
                              </p:par>
                            </p:childTnLst>
                          </p:cTn>
                        </p:par>
                        <p:par>
                          <p:cTn id="20" fill="hold">
                            <p:stCondLst>
                              <p:cond delay="8000"/>
                            </p:stCondLst>
                            <p:childTnLst>
                              <p:par>
                                <p:cTn id="21" presetID="8" presetClass="entr" presetSubtype="16"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diamond(in)">
                                      <p:cBhvr>
                                        <p:cTn id="23" dur="2000"/>
                                        <p:tgtEl>
                                          <p:spTgt spid="5">
                                            <p:txEl>
                                              <p:pRg st="5" end="5"/>
                                            </p:txEl>
                                          </p:spTgt>
                                        </p:tgtEl>
                                      </p:cBhvr>
                                    </p:animEffect>
                                  </p:childTnLst>
                                </p:cTn>
                              </p:par>
                            </p:childTnLst>
                          </p:cTn>
                        </p:par>
                        <p:par>
                          <p:cTn id="24" fill="hold">
                            <p:stCondLst>
                              <p:cond delay="10000"/>
                            </p:stCondLst>
                            <p:childTnLst>
                              <p:par>
                                <p:cTn id="25" presetID="8" presetClass="entr" presetSubtype="16" fill="hold" nodeType="after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diamond(in)">
                                      <p:cBhvr>
                                        <p:cTn id="27" dur="2000"/>
                                        <p:tgtEl>
                                          <p:spTgt spid="5">
                                            <p:txEl>
                                              <p:pRg st="6" end="6"/>
                                            </p:txEl>
                                          </p:spTgt>
                                        </p:tgtEl>
                                      </p:cBhvr>
                                    </p:animEffect>
                                  </p:childTnLst>
                                </p:cTn>
                              </p:par>
                            </p:childTnLst>
                          </p:cTn>
                        </p:par>
                        <p:par>
                          <p:cTn id="28" fill="hold">
                            <p:stCondLst>
                              <p:cond delay="12000"/>
                            </p:stCondLst>
                            <p:childTnLst>
                              <p:par>
                                <p:cTn id="29" presetID="8" presetClass="entr" presetSubtype="16" fill="hold" nodeType="after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diamond(in)">
                                      <p:cBhvr>
                                        <p:cTn id="31" dur="2000"/>
                                        <p:tgtEl>
                                          <p:spTgt spid="5">
                                            <p:txEl>
                                              <p:pRg st="7" end="7"/>
                                            </p:txEl>
                                          </p:spTgt>
                                        </p:tgtEl>
                                      </p:cBhvr>
                                    </p:animEffect>
                                  </p:childTnLst>
                                </p:cTn>
                              </p:par>
                            </p:childTnLst>
                          </p:cTn>
                        </p:par>
                        <p:par>
                          <p:cTn id="32" fill="hold">
                            <p:stCondLst>
                              <p:cond delay="14000"/>
                            </p:stCondLst>
                            <p:childTnLst>
                              <p:par>
                                <p:cTn id="33" presetID="8" presetClass="entr" presetSubtype="16" fill="hold" nodeType="after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diamond(in)">
                                      <p:cBhvr>
                                        <p:cTn id="35" dur="2000"/>
                                        <p:tgtEl>
                                          <p:spTgt spid="5">
                                            <p:txEl>
                                              <p:pRg st="8" end="8"/>
                                            </p:txEl>
                                          </p:spTgt>
                                        </p:tgtEl>
                                      </p:cBhvr>
                                    </p:animEffect>
                                  </p:childTnLst>
                                </p:cTn>
                              </p:par>
                            </p:childTnLst>
                          </p:cTn>
                        </p:par>
                        <p:par>
                          <p:cTn id="36" fill="hold">
                            <p:stCondLst>
                              <p:cond delay="16000"/>
                            </p:stCondLst>
                            <p:childTnLst>
                              <p:par>
                                <p:cTn id="37" presetID="8" presetClass="entr" presetSubtype="16" fill="hold" nodeType="after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diamond(in)">
                                      <p:cBhvr>
                                        <p:cTn id="39" dur="2000"/>
                                        <p:tgtEl>
                                          <p:spTgt spid="5">
                                            <p:txEl>
                                              <p:pRg st="9" end="9"/>
                                            </p:txEl>
                                          </p:spTgt>
                                        </p:tgtEl>
                                      </p:cBhvr>
                                    </p:animEffect>
                                  </p:childTnLst>
                                </p:cTn>
                              </p:par>
                            </p:childTnLst>
                          </p:cTn>
                        </p:par>
                        <p:par>
                          <p:cTn id="40" fill="hold">
                            <p:stCondLst>
                              <p:cond delay="18000"/>
                            </p:stCondLst>
                            <p:childTnLst>
                              <p:par>
                                <p:cTn id="41" presetID="6" presetClass="emph" presetSubtype="0" fill="hold" nodeType="afterEffect">
                                  <p:stCondLst>
                                    <p:cond delay="0"/>
                                  </p:stCondLst>
                                  <p:childTnLst>
                                    <p:animScale>
                                      <p:cBhvr>
                                        <p:cTn id="42" dur="2000" fill="hold"/>
                                        <p:tgtEl>
                                          <p:spTgt spid="5">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alpha val="74117"/>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85750" y="1714500"/>
            <a:ext cx="8143875" cy="3446463"/>
          </a:xfrm>
          <a:prstGeom prst="rect">
            <a:avLst/>
          </a:prstGeom>
        </p:spPr>
        <p:txBody>
          <a:bodyPr>
            <a:spAutoFit/>
          </a:bodyPr>
          <a:lstStyle/>
          <a:p>
            <a:pPr marL="723900" algn="ctr" fontAlgn="auto">
              <a:lnSpc>
                <a:spcPct val="150000"/>
              </a:lnSpc>
              <a:spcBef>
                <a:spcPts val="0"/>
              </a:spcBef>
              <a:spcAft>
                <a:spcPts val="0"/>
              </a:spcAft>
              <a:defRPr/>
            </a:pPr>
            <a:r>
              <a:rPr lang="ru-RU" sz="2400" b="1" dirty="0">
                <a:solidFill>
                  <a:srgbClr val="C11588"/>
                </a:solidFill>
                <a:latin typeface="+mn-lt"/>
                <a:cs typeface="+mn-cs"/>
              </a:rPr>
              <a:t>2. Повторение признаков равенства треугольников</a:t>
            </a:r>
          </a:p>
          <a:p>
            <a:pPr marL="723900" algn="ctr" fontAlgn="auto">
              <a:lnSpc>
                <a:spcPct val="150000"/>
              </a:lnSpc>
              <a:spcBef>
                <a:spcPts val="0"/>
              </a:spcBef>
              <a:spcAft>
                <a:spcPts val="0"/>
              </a:spcAft>
              <a:defRPr/>
            </a:pPr>
            <a:r>
              <a:rPr lang="ru-RU" sz="2400" b="1" dirty="0">
                <a:solidFill>
                  <a:srgbClr val="C11588"/>
                </a:solidFill>
                <a:latin typeface="+mn-lt"/>
                <a:cs typeface="+mn-cs"/>
              </a:rPr>
              <a:t> </a:t>
            </a:r>
            <a:r>
              <a:rPr lang="ru-RU" sz="2000" dirty="0">
                <a:latin typeface="+mn-lt"/>
                <a:cs typeface="+mn-cs"/>
              </a:rPr>
              <a:t>(3 минуты)</a:t>
            </a:r>
          </a:p>
          <a:p>
            <a:pPr fontAlgn="auto">
              <a:spcBef>
                <a:spcPts val="0"/>
              </a:spcBef>
              <a:spcAft>
                <a:spcPts val="0"/>
              </a:spcAft>
              <a:defRPr/>
            </a:pPr>
            <a:endParaRPr lang="ru-RU" sz="2000" dirty="0">
              <a:latin typeface="+mn-lt"/>
              <a:cs typeface="+mn-cs"/>
            </a:endParaRPr>
          </a:p>
          <a:p>
            <a:pPr marL="723900" indent="533400" algn="just" fontAlgn="auto">
              <a:lnSpc>
                <a:spcPct val="150000"/>
              </a:lnSpc>
              <a:spcBef>
                <a:spcPts val="0"/>
              </a:spcBef>
              <a:spcAft>
                <a:spcPts val="0"/>
              </a:spcAft>
              <a:defRPr/>
            </a:pPr>
            <a:r>
              <a:rPr lang="ru-RU" sz="2000" dirty="0">
                <a:latin typeface="+mn-lt"/>
                <a:cs typeface="+mn-cs"/>
              </a:rPr>
              <a:t>Работают 6 учеников . Трое – на доске на чертеже «показывают признаки», а трое учеников их формулируют (Приложение №1).</a:t>
            </a:r>
          </a:p>
        </p:txBody>
      </p:sp>
      <p:pic>
        <p:nvPicPr>
          <p:cNvPr id="18435" name="Picture 8" descr="an00790_"/>
          <p:cNvPicPr>
            <a:picLocks noChangeAspect="1" noChangeArrowheads="1"/>
          </p:cNvPicPr>
          <p:nvPr/>
        </p:nvPicPr>
        <p:blipFill>
          <a:blip r:embed="rId2"/>
          <a:srcRect/>
          <a:stretch>
            <a:fillRect/>
          </a:stretch>
        </p:blipFill>
        <p:spPr bwMode="auto">
          <a:xfrm>
            <a:off x="7500938" y="642938"/>
            <a:ext cx="1174750" cy="1225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nodeType="afterEffect">
                                  <p:stCondLst>
                                    <p:cond delay="0"/>
                                  </p:stCondLst>
                                  <p:childTnLst>
                                    <p:anim to="1.5" calcmode="lin" valueType="num">
                                      <p:cBhvr override="childStyle">
                                        <p:cTn id="6" dur="2000" fill="hold"/>
                                        <p:tgtEl>
                                          <p:spTgt spid="2">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alpha val="72940"/>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14375" y="1214438"/>
            <a:ext cx="7643813" cy="4062412"/>
          </a:xfrm>
          <a:prstGeom prst="rect">
            <a:avLst/>
          </a:prstGeom>
        </p:spPr>
        <p:txBody>
          <a:bodyPr>
            <a:spAutoFit/>
          </a:bodyPr>
          <a:lstStyle/>
          <a:p>
            <a:pPr algn="ctr" fontAlgn="auto">
              <a:spcBef>
                <a:spcPts val="0"/>
              </a:spcBef>
              <a:spcAft>
                <a:spcPts val="0"/>
              </a:spcAft>
              <a:defRPr/>
            </a:pPr>
            <a:r>
              <a:rPr lang="ru-RU" sz="2400" b="1" dirty="0">
                <a:solidFill>
                  <a:srgbClr val="C11588"/>
                </a:solidFill>
                <a:latin typeface="+mn-lt"/>
                <a:cs typeface="+mn-cs"/>
              </a:rPr>
              <a:t>3. Тест на знание  признаков равенства треугольников</a:t>
            </a:r>
          </a:p>
          <a:p>
            <a:pPr algn="ctr" fontAlgn="auto">
              <a:spcBef>
                <a:spcPts val="0"/>
              </a:spcBef>
              <a:spcAft>
                <a:spcPts val="0"/>
              </a:spcAft>
              <a:defRPr/>
            </a:pPr>
            <a:r>
              <a:rPr lang="ru-RU" sz="2000" b="1" dirty="0">
                <a:solidFill>
                  <a:srgbClr val="C11588"/>
                </a:solidFill>
                <a:latin typeface="+mn-lt"/>
                <a:cs typeface="+mn-cs"/>
              </a:rPr>
              <a:t> </a:t>
            </a:r>
            <a:r>
              <a:rPr lang="ru-RU" sz="2000" dirty="0">
                <a:latin typeface="+mn-lt"/>
                <a:cs typeface="+mn-cs"/>
              </a:rPr>
              <a:t>(12 минут)</a:t>
            </a:r>
          </a:p>
          <a:p>
            <a:pPr fontAlgn="auto">
              <a:spcBef>
                <a:spcPts val="0"/>
              </a:spcBef>
              <a:spcAft>
                <a:spcPts val="0"/>
              </a:spcAft>
              <a:defRPr/>
            </a:pPr>
            <a:endParaRPr lang="ru-RU" dirty="0">
              <a:latin typeface="+mn-lt"/>
              <a:cs typeface="+mn-cs"/>
            </a:endParaRPr>
          </a:p>
          <a:p>
            <a:pPr fontAlgn="auto">
              <a:spcBef>
                <a:spcPts val="0"/>
              </a:spcBef>
              <a:spcAft>
                <a:spcPts val="0"/>
              </a:spcAft>
              <a:defRPr/>
            </a:pPr>
            <a:endParaRPr lang="ru-RU" dirty="0">
              <a:latin typeface="+mn-lt"/>
              <a:cs typeface="+mn-cs"/>
            </a:endParaRPr>
          </a:p>
          <a:p>
            <a:pPr indent="444500" algn="just" fontAlgn="auto">
              <a:lnSpc>
                <a:spcPct val="150000"/>
              </a:lnSpc>
              <a:spcBef>
                <a:spcPts val="0"/>
              </a:spcBef>
              <a:spcAft>
                <a:spcPts val="0"/>
              </a:spcAft>
              <a:defRPr/>
            </a:pPr>
            <a:r>
              <a:rPr lang="ru-RU" sz="2000" dirty="0">
                <a:latin typeface="+mn-lt"/>
                <a:cs typeface="+mn-cs"/>
              </a:rPr>
              <a:t> Каждый ученик получает лист с изображением 10 пар треугольников, на которых отмечены соответственно равные элементы (Приложение №2). Предлагается отыскать пары треугольников, о равенстве которых можно утверждать, опираясь на один из признаков.</a:t>
            </a:r>
          </a:p>
        </p:txBody>
      </p:sp>
      <p:pic>
        <p:nvPicPr>
          <p:cNvPr id="19459" name="Picture 8" descr="книги"/>
          <p:cNvPicPr>
            <a:picLocks noChangeAspect="1" noChangeArrowheads="1"/>
          </p:cNvPicPr>
          <p:nvPr/>
        </p:nvPicPr>
        <p:blipFill>
          <a:blip r:embed="rId2"/>
          <a:srcRect/>
          <a:stretch>
            <a:fillRect/>
          </a:stretch>
        </p:blipFill>
        <p:spPr bwMode="auto">
          <a:xfrm>
            <a:off x="5715000" y="4857750"/>
            <a:ext cx="2354263" cy="1820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iterate type="lt">
                                    <p:tmPct val="0"/>
                                  </p:iterate>
                                  <p:childTnLst>
                                    <p:animRot by="21600000">
                                      <p:cBhvr>
                                        <p:cTn id="6"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alpha val="74901"/>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57250" y="1285875"/>
            <a:ext cx="7500938" cy="2492375"/>
          </a:xfrm>
          <a:prstGeom prst="rect">
            <a:avLst/>
          </a:prstGeom>
        </p:spPr>
        <p:txBody>
          <a:bodyPr>
            <a:spAutoFit/>
          </a:bodyPr>
          <a:lstStyle/>
          <a:p>
            <a:pPr algn="ctr" fontAlgn="auto">
              <a:lnSpc>
                <a:spcPct val="150000"/>
              </a:lnSpc>
              <a:spcBef>
                <a:spcPts val="0"/>
              </a:spcBef>
              <a:spcAft>
                <a:spcPts val="0"/>
              </a:spcAft>
              <a:defRPr/>
            </a:pPr>
            <a:r>
              <a:rPr lang="ru-RU" sz="2400" b="1" dirty="0">
                <a:solidFill>
                  <a:srgbClr val="C11588"/>
                </a:solidFill>
                <a:latin typeface="+mn-lt"/>
                <a:cs typeface="+mn-cs"/>
              </a:rPr>
              <a:t>4. Работа по чертежам</a:t>
            </a:r>
          </a:p>
          <a:p>
            <a:pPr algn="ctr" fontAlgn="auto">
              <a:lnSpc>
                <a:spcPct val="150000"/>
              </a:lnSpc>
              <a:spcBef>
                <a:spcPts val="0"/>
              </a:spcBef>
              <a:spcAft>
                <a:spcPts val="0"/>
              </a:spcAft>
              <a:defRPr/>
            </a:pPr>
            <a:r>
              <a:rPr lang="ru-RU" sz="2000" dirty="0">
                <a:latin typeface="+mn-lt"/>
                <a:cs typeface="+mn-cs"/>
              </a:rPr>
              <a:t>(Устно, 5 минут, Приложение №3 )</a:t>
            </a:r>
          </a:p>
          <a:p>
            <a:pPr algn="just" fontAlgn="auto">
              <a:lnSpc>
                <a:spcPct val="150000"/>
              </a:lnSpc>
              <a:spcBef>
                <a:spcPts val="0"/>
              </a:spcBef>
              <a:spcAft>
                <a:spcPts val="0"/>
              </a:spcAft>
              <a:defRPr/>
            </a:pPr>
            <a:endParaRPr lang="ru-RU" sz="2000" dirty="0">
              <a:latin typeface="+mn-lt"/>
              <a:cs typeface="+mn-cs"/>
            </a:endParaRPr>
          </a:p>
          <a:p>
            <a:pPr indent="355600" algn="just" fontAlgn="auto">
              <a:lnSpc>
                <a:spcPct val="150000"/>
              </a:lnSpc>
              <a:spcBef>
                <a:spcPts val="0"/>
              </a:spcBef>
              <a:spcAft>
                <a:spcPts val="0"/>
              </a:spcAft>
              <a:defRPr/>
            </a:pPr>
            <a:r>
              <a:rPr lang="ru-RU" sz="2000" dirty="0">
                <a:latin typeface="+mn-lt"/>
                <a:cs typeface="+mn-cs"/>
              </a:rPr>
              <a:t>Необходимо найти пары равных треугольников и доказать их равенство.</a:t>
            </a:r>
          </a:p>
        </p:txBody>
      </p:sp>
      <p:pic>
        <p:nvPicPr>
          <p:cNvPr id="20483" name="Picture 8" descr="BS02064_"/>
          <p:cNvPicPr>
            <a:picLocks noChangeAspect="1" noChangeArrowheads="1"/>
          </p:cNvPicPr>
          <p:nvPr/>
        </p:nvPicPr>
        <p:blipFill>
          <a:blip r:embed="rId2"/>
          <a:srcRect/>
          <a:stretch>
            <a:fillRect/>
          </a:stretch>
        </p:blipFill>
        <p:spPr bwMode="auto">
          <a:xfrm>
            <a:off x="5214938" y="3930650"/>
            <a:ext cx="2290762" cy="2279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1000" fill="hold"/>
                                        <p:tgtEl>
                                          <p:spTgt spid="2">
                                            <p:txEl>
                                              <p:pRg st="0" end="0"/>
                                            </p:txEl>
                                          </p:spTgt>
                                        </p:tgtEl>
                                        <p:attrNameLst>
                                          <p:attrName>style.color</p:attrName>
                                        </p:attrNameLst>
                                      </p:cBhvr>
                                      <p:to>
                                        <p:clrVal>
                                          <a:srgbClr val="D91001"/>
                                        </p:clrVal>
                                      </p:to>
                                    </p:set>
                                    <p:set>
                                      <p:cBhvr>
                                        <p:cTn id="7" dur="1000" fill="hold"/>
                                        <p:tgtEl>
                                          <p:spTgt spid="2">
                                            <p:txEl>
                                              <p:pRg st="0" end="0"/>
                                            </p:txEl>
                                          </p:spTgt>
                                        </p:tgtEl>
                                        <p:attrNameLst>
                                          <p:attrName>fillcolor</p:attrName>
                                        </p:attrNameLst>
                                      </p:cBhvr>
                                      <p:to>
                                        <p:clrVal>
                                          <a:srgbClr val="D91001"/>
                                        </p:clrVal>
                                      </p:to>
                                    </p:set>
                                    <p:set>
                                      <p:cBhvr>
                                        <p:cTn id="8" dur="1000" fill="hold"/>
                                        <p:tgtEl>
                                          <p:spTgt spid="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alpha val="74901"/>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214438" y="1071563"/>
            <a:ext cx="7215187" cy="5262562"/>
          </a:xfrm>
          <a:prstGeom prst="rect">
            <a:avLst/>
          </a:prstGeom>
        </p:spPr>
        <p:txBody>
          <a:bodyPr>
            <a:spAutoFit/>
          </a:bodyPr>
          <a:lstStyle/>
          <a:p>
            <a:pPr algn="ctr" fontAlgn="auto">
              <a:lnSpc>
                <a:spcPct val="150000"/>
              </a:lnSpc>
              <a:spcBef>
                <a:spcPts val="0"/>
              </a:spcBef>
              <a:spcAft>
                <a:spcPts val="0"/>
              </a:spcAft>
              <a:defRPr/>
            </a:pPr>
            <a:r>
              <a:rPr lang="ru-RU" sz="2400" b="1" dirty="0">
                <a:solidFill>
                  <a:srgbClr val="C11588"/>
                </a:solidFill>
                <a:latin typeface="+mn-lt"/>
                <a:cs typeface="+mn-cs"/>
              </a:rPr>
              <a:t>5. Групповая работа</a:t>
            </a:r>
          </a:p>
          <a:p>
            <a:pPr algn="ctr" fontAlgn="auto">
              <a:lnSpc>
                <a:spcPct val="150000"/>
              </a:lnSpc>
              <a:spcBef>
                <a:spcPts val="0"/>
              </a:spcBef>
              <a:spcAft>
                <a:spcPts val="0"/>
              </a:spcAft>
              <a:defRPr/>
            </a:pPr>
            <a:r>
              <a:rPr lang="ru-RU" sz="2000" dirty="0">
                <a:latin typeface="+mn-lt"/>
                <a:cs typeface="+mn-cs"/>
              </a:rPr>
              <a:t>(10 минут)</a:t>
            </a:r>
          </a:p>
          <a:p>
            <a:pPr algn="just" fontAlgn="auto">
              <a:lnSpc>
                <a:spcPct val="150000"/>
              </a:lnSpc>
              <a:spcBef>
                <a:spcPts val="0"/>
              </a:spcBef>
              <a:spcAft>
                <a:spcPts val="0"/>
              </a:spcAft>
              <a:defRPr/>
            </a:pPr>
            <a:endParaRPr lang="ru-RU" sz="2000" dirty="0">
              <a:latin typeface="+mn-lt"/>
              <a:cs typeface="+mn-cs"/>
            </a:endParaRPr>
          </a:p>
          <a:p>
            <a:pPr indent="444500" algn="just" fontAlgn="auto">
              <a:lnSpc>
                <a:spcPct val="150000"/>
              </a:lnSpc>
              <a:spcBef>
                <a:spcPts val="0"/>
              </a:spcBef>
              <a:spcAft>
                <a:spcPts val="0"/>
              </a:spcAft>
              <a:defRPr/>
            </a:pPr>
            <a:r>
              <a:rPr lang="ru-RU" sz="2000" dirty="0">
                <a:latin typeface="+mn-lt"/>
                <a:cs typeface="+mn-cs"/>
              </a:rPr>
              <a:t>Цель групповой работы – эффективная помощь всем средним и слабоуспевающим учащимся. Работа идет в звеньях, каждое звено состоит из 4-х человек, в которые входят как сильные, так и слабые ученики.</a:t>
            </a:r>
          </a:p>
          <a:p>
            <a:pPr indent="444500" algn="just" fontAlgn="auto">
              <a:lnSpc>
                <a:spcPct val="150000"/>
              </a:lnSpc>
              <a:spcBef>
                <a:spcPts val="0"/>
              </a:spcBef>
              <a:spcAft>
                <a:spcPts val="0"/>
              </a:spcAft>
              <a:defRPr/>
            </a:pPr>
            <a:r>
              <a:rPr lang="ru-RU" sz="2000" dirty="0">
                <a:latin typeface="+mn-lt"/>
                <a:cs typeface="+mn-cs"/>
              </a:rPr>
              <a:t>Ученикам каждого звена предлагается задача, участие в обсуждении и решении которой принимают все. Ученики заранее не знают, кто из них будет отвечать (Приложение №4 ).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nodeType="afterEffect">
                                  <p:stCondLst>
                                    <p:cond delay="0"/>
                                  </p:stCondLst>
                                  <p:childTnLst>
                                    <p:animClr clrSpc="hsl" dir="cw">
                                      <p:cBhvr override="childStyle">
                                        <p:cTn id="6" dur="2000" fill="hold"/>
                                        <p:tgtEl>
                                          <p:spTgt spid="2">
                                            <p:txEl>
                                              <p:pRg st="0" end="0"/>
                                            </p:txEl>
                                          </p:spTgt>
                                        </p:tgtEl>
                                        <p:attrNameLst>
                                          <p:attrName>style.color</p:attrName>
                                        </p:attrNameLst>
                                      </p:cBhvr>
                                      <p:by>
                                        <p:hsl h="10842353" s="0" l="0"/>
                                      </p:by>
                                    </p:animClr>
                                    <p:animClr clrSpc="hsl" dir="cw">
                                      <p:cBhvr>
                                        <p:cTn id="7" dur="2000" fill="hold"/>
                                        <p:tgtEl>
                                          <p:spTgt spid="2">
                                            <p:txEl>
                                              <p:pRg st="0" end="0"/>
                                            </p:txEl>
                                          </p:spTgt>
                                        </p:tgtEl>
                                        <p:attrNameLst>
                                          <p:attrName>fillcolor</p:attrName>
                                        </p:attrNameLst>
                                      </p:cBhvr>
                                      <p:by>
                                        <p:hsl h="10842353" s="0" l="0"/>
                                      </p:by>
                                    </p:animClr>
                                    <p:animClr clrSpc="hsl" dir="cw">
                                      <p:cBhvr>
                                        <p:cTn id="8" dur="2000" fill="hold"/>
                                        <p:tgtEl>
                                          <p:spTgt spid="2">
                                            <p:txEl>
                                              <p:pRg st="0" end="0"/>
                                            </p:txEl>
                                          </p:spTgt>
                                        </p:tgtEl>
                                        <p:attrNameLst>
                                          <p:attrName>stroke.color</p:attrName>
                                        </p:attrNameLst>
                                      </p:cBhvr>
                                      <p:by>
                                        <p:hsl h="10842353" s="0" l="0"/>
                                      </p:by>
                                    </p:animClr>
                                    <p:set>
                                      <p:cBhvr>
                                        <p:cTn id="9" dur="2000" fill="hold"/>
                                        <p:tgtEl>
                                          <p:spTgt spid="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alpha val="74901"/>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143000" y="1071563"/>
            <a:ext cx="7215188" cy="4800600"/>
          </a:xfrm>
          <a:prstGeom prst="rect">
            <a:avLst/>
          </a:prstGeom>
        </p:spPr>
        <p:txBody>
          <a:bodyPr>
            <a:spAutoFit/>
          </a:bodyPr>
          <a:lstStyle/>
          <a:p>
            <a:pPr algn="ctr" fontAlgn="auto">
              <a:lnSpc>
                <a:spcPct val="150000"/>
              </a:lnSpc>
              <a:spcBef>
                <a:spcPts val="0"/>
              </a:spcBef>
              <a:spcAft>
                <a:spcPts val="0"/>
              </a:spcAft>
              <a:defRPr/>
            </a:pPr>
            <a:r>
              <a:rPr lang="ru-RU" sz="2400" b="1" dirty="0">
                <a:solidFill>
                  <a:srgbClr val="C11588"/>
                </a:solidFill>
                <a:latin typeface="+mn-lt"/>
                <a:cs typeface="+mn-cs"/>
              </a:rPr>
              <a:t>6. Математический диктант</a:t>
            </a:r>
          </a:p>
          <a:p>
            <a:pPr algn="ctr" fontAlgn="auto">
              <a:lnSpc>
                <a:spcPct val="150000"/>
              </a:lnSpc>
              <a:spcBef>
                <a:spcPts val="0"/>
              </a:spcBef>
              <a:spcAft>
                <a:spcPts val="0"/>
              </a:spcAft>
              <a:defRPr/>
            </a:pPr>
            <a:r>
              <a:rPr lang="ru-RU" sz="2000" dirty="0">
                <a:latin typeface="+mn-lt"/>
                <a:cs typeface="+mn-cs"/>
              </a:rPr>
              <a:t>(5 минут)</a:t>
            </a:r>
          </a:p>
          <a:p>
            <a:pPr algn="just" fontAlgn="auto">
              <a:lnSpc>
                <a:spcPct val="150000"/>
              </a:lnSpc>
              <a:spcBef>
                <a:spcPts val="0"/>
              </a:spcBef>
              <a:spcAft>
                <a:spcPts val="0"/>
              </a:spcAft>
              <a:defRPr/>
            </a:pPr>
            <a:endParaRPr lang="ru-RU" sz="2000" dirty="0">
              <a:latin typeface="+mn-lt"/>
              <a:cs typeface="+mn-cs"/>
            </a:endParaRPr>
          </a:p>
          <a:p>
            <a:pPr indent="444500" algn="just" fontAlgn="auto">
              <a:lnSpc>
                <a:spcPct val="150000"/>
              </a:lnSpc>
              <a:spcBef>
                <a:spcPts val="0"/>
              </a:spcBef>
              <a:spcAft>
                <a:spcPts val="0"/>
              </a:spcAft>
              <a:defRPr/>
            </a:pPr>
            <a:r>
              <a:rPr lang="ru-RU" sz="2000" dirty="0">
                <a:latin typeface="+mn-lt"/>
                <a:cs typeface="+mn-cs"/>
              </a:rPr>
              <a:t>Эта форма работы позволяет за короткий промежуток времени проверить глубину знаний учащихся, выставить оценки, проанализировать ошибки. Диктант проводится на листочках под копирку. Один экземпляр ученики сдают учителю для проверки, другой оставляют себе. Вопросы поставлены так, что подразумевается ответ «да» или «нет» (Приложение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nodeType="afterEffect">
                                  <p:stCondLst>
                                    <p:cond delay="0"/>
                                  </p:stCondLst>
                                  <p:childTnLst>
                                    <p:anim to="1.5" calcmode="lin" valueType="num">
                                      <p:cBhvr override="childStyle">
                                        <p:cTn id="6" dur="2000" fill="hold"/>
                                        <p:tgtEl>
                                          <p:spTgt spid="2">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197</TotalTime>
  <Words>591</Words>
  <Application>Microsoft Office PowerPoint</Application>
  <PresentationFormat>Экран (4:3)</PresentationFormat>
  <Paragraphs>69</Paragraphs>
  <Slides>18</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Признаки равенства треугольников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Приложение 1</vt:lpstr>
      <vt:lpstr>Приложение 2</vt:lpstr>
      <vt:lpstr>Приложение 3</vt:lpstr>
      <vt:lpstr>Приложение 4</vt:lpstr>
      <vt:lpstr>Слайд 16</vt:lpstr>
      <vt:lpstr>Слайд 17</vt:lpstr>
      <vt:lpstr>Желаем успехов!</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1</cp:lastModifiedBy>
  <cp:revision>29</cp:revision>
  <dcterms:created xsi:type="dcterms:W3CDTF">2011-12-05T14:43:06Z</dcterms:created>
  <dcterms:modified xsi:type="dcterms:W3CDTF">2013-01-07T17:07:48Z</dcterms:modified>
</cp:coreProperties>
</file>