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A02B"/>
    <a:srgbClr val="1832F4"/>
    <a:srgbClr val="4D4D4D"/>
    <a:srgbClr val="8D8C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3AADC-461B-4DBC-9F09-9482ABA7916E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23E4-24A2-4C64-87B5-BECD47EF2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5835E-7EBA-4F73-839A-0D0EF0A2EDCF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5A229-0B5F-436A-850A-181202B5C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9C4F1-16FD-4B96-8C72-AA8253F2494D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81CEF-4BE7-4989-AE2C-E6EA71E579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995E2-53ED-4FBC-88C5-0FAD1870C58E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5E0C9-A06F-41CA-8EE8-A9CECFA084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9AFE7-0E9F-41B7-81D2-49975B2AE263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994B-0753-4D2E-8544-0B0203E2B6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9227C-55B9-4259-B699-49E9129581E8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F0C4A-231C-4CBC-A6AE-FCA63156B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FE74A-2E58-4BE9-B7B1-AF6FF981ECE8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A2646-F0D8-4D3D-A544-B940C28DC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0DFAB-1E73-4F2F-896C-49DA9C44BFDF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0B2D0-46CD-4888-AB45-628D8E410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A76D3-3B56-4748-9F11-0D7255B385B6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39904-8D10-46AB-B002-E66900D058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D189A-3A6F-47F9-AF2C-D5055C63DAF0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C1F55-3594-4BB7-817B-786651ABD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9C10F-AF92-48D6-A6D7-1B617C4783B7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BD7C6-19C1-44CD-A30D-F84E676EE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6B6778-FE1D-4C9D-8359-0324C3D8AF65}" type="datetimeFigureOut">
              <a:rPr lang="ru-RU"/>
              <a:pPr>
                <a:defRPr/>
              </a:pPr>
              <a:t>07.01.2013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E8EEA-9330-4FA1-A303-D7DC844862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-318549">
            <a:off x="1547813" y="1844675"/>
            <a:ext cx="8553450" cy="3028950"/>
          </a:xfrm>
          <a:prstGeom prst="rect">
            <a:avLst/>
          </a:prstGeom>
        </p:spPr>
        <p:txBody>
          <a:bodyPr wrap="none" fromWordArt="1">
            <a:prstTxWarp prst="textDeflateBottom">
              <a:avLst>
                <a:gd name="adj" fmla="val 76472"/>
              </a:avLst>
            </a:prstTxWarp>
            <a:scene3d>
              <a:camera prst="legacyPerspectiveFront">
                <a:rot lat="19799994" lon="19439993" rev="0"/>
              </a:camera>
              <a:lightRig rig="legacyNormal2" dir="t"/>
            </a:scene3d>
            <a:sp3d extrusionH="354000" prstMaterial="legacyMatte">
              <a:extrusionClr>
                <a:srgbClr val="939676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707070"/>
                    </a:gs>
                    <a:gs pos="50000">
                      <a:srgbClr val="FFFFFF"/>
                    </a:gs>
                    <a:gs pos="100000">
                      <a:srgbClr val="707070"/>
                    </a:gs>
                  </a:gsLst>
                  <a:lin ang="3000000" scaled="1"/>
                </a:gradFill>
                <a:latin typeface="Impact"/>
              </a:rPr>
              <a:t>ТРЕУГОЛЬНИК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166813" y="515938"/>
            <a:ext cx="72755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Какая геометрическая фигуру называется </a:t>
            </a:r>
          </a:p>
          <a:p>
            <a:r>
              <a:rPr lang="ru-RU" sz="2800"/>
              <a:t>треугольником?</a:t>
            </a:r>
          </a:p>
        </p:txBody>
      </p:sp>
      <p:grpSp>
        <p:nvGrpSpPr>
          <p:cNvPr id="14365" name="Group 29"/>
          <p:cNvGrpSpPr>
            <a:grpSpLocks/>
          </p:cNvGrpSpPr>
          <p:nvPr/>
        </p:nvGrpSpPr>
        <p:grpSpPr bwMode="auto">
          <a:xfrm>
            <a:off x="611188" y="1773238"/>
            <a:ext cx="3960812" cy="2347912"/>
            <a:chOff x="385" y="1117"/>
            <a:chExt cx="2495" cy="1479"/>
          </a:xfrm>
        </p:grpSpPr>
        <p:sp>
          <p:nvSpPr>
            <p:cNvPr id="14351" name="Text Box 11"/>
            <p:cNvSpPr txBox="1">
              <a:spLocks noChangeArrowheads="1"/>
            </p:cNvSpPr>
            <p:nvPr/>
          </p:nvSpPr>
          <p:spPr bwMode="auto">
            <a:xfrm>
              <a:off x="385" y="1117"/>
              <a:ext cx="296" cy="345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</a:rPr>
                <a:t>A</a:t>
              </a:r>
              <a:endParaRPr lang="ru-RU" sz="2800" b="1">
                <a:solidFill>
                  <a:schemeClr val="tx2"/>
                </a:solidFill>
              </a:endParaRPr>
            </a:p>
          </p:txBody>
        </p:sp>
        <p:sp>
          <p:nvSpPr>
            <p:cNvPr id="14352" name="Oval 3"/>
            <p:cNvSpPr>
              <a:spLocks noChangeArrowheads="1"/>
            </p:cNvSpPr>
            <p:nvPr/>
          </p:nvSpPr>
          <p:spPr bwMode="auto">
            <a:xfrm>
              <a:off x="703" y="1344"/>
              <a:ext cx="137" cy="9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3" name="Oval 4"/>
            <p:cNvSpPr>
              <a:spLocks noChangeArrowheads="1"/>
            </p:cNvSpPr>
            <p:nvPr/>
          </p:nvSpPr>
          <p:spPr bwMode="auto">
            <a:xfrm>
              <a:off x="2744" y="1525"/>
              <a:ext cx="136" cy="9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4" name="Oval 5"/>
            <p:cNvSpPr>
              <a:spLocks noChangeArrowheads="1"/>
            </p:cNvSpPr>
            <p:nvPr/>
          </p:nvSpPr>
          <p:spPr bwMode="auto">
            <a:xfrm>
              <a:off x="1519" y="2296"/>
              <a:ext cx="136" cy="91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" name="Text Box 12"/>
            <p:cNvSpPr txBox="1">
              <a:spLocks noChangeArrowheads="1"/>
            </p:cNvSpPr>
            <p:nvPr/>
          </p:nvSpPr>
          <p:spPr bwMode="auto">
            <a:xfrm>
              <a:off x="2562" y="1162"/>
              <a:ext cx="296" cy="345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</a:rPr>
                <a:t>B</a:t>
              </a:r>
              <a:endParaRPr lang="ru-RU" sz="2800" b="1">
                <a:solidFill>
                  <a:schemeClr val="tx2"/>
                </a:solidFill>
              </a:endParaRPr>
            </a:p>
          </p:txBody>
        </p:sp>
        <p:sp>
          <p:nvSpPr>
            <p:cNvPr id="3" name="Text Box 13"/>
            <p:cNvSpPr txBox="1">
              <a:spLocks noChangeArrowheads="1"/>
            </p:cNvSpPr>
            <p:nvPr/>
          </p:nvSpPr>
          <p:spPr bwMode="auto">
            <a:xfrm>
              <a:off x="1156" y="2251"/>
              <a:ext cx="296" cy="345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chemeClr val="tx2"/>
                  </a:solidFill>
                </a:rPr>
                <a:t>C</a:t>
              </a:r>
              <a:endParaRPr lang="ru-RU" sz="2800" b="1">
                <a:solidFill>
                  <a:schemeClr val="tx2"/>
                </a:solidFill>
              </a:endParaRPr>
            </a:p>
          </p:txBody>
        </p:sp>
      </p:grpSp>
      <p:grpSp>
        <p:nvGrpSpPr>
          <p:cNvPr id="14355" name="Group 19"/>
          <p:cNvGrpSpPr>
            <a:grpSpLocks/>
          </p:cNvGrpSpPr>
          <p:nvPr/>
        </p:nvGrpSpPr>
        <p:grpSpPr bwMode="auto">
          <a:xfrm>
            <a:off x="1258888" y="2205038"/>
            <a:ext cx="3241675" cy="1511300"/>
            <a:chOff x="793" y="1389"/>
            <a:chExt cx="2042" cy="952"/>
          </a:xfrm>
        </p:grpSpPr>
        <p:sp>
          <p:nvSpPr>
            <p:cNvPr id="14348" name="Line 16"/>
            <p:cNvSpPr>
              <a:spLocks noChangeShapeType="1"/>
            </p:cNvSpPr>
            <p:nvPr/>
          </p:nvSpPr>
          <p:spPr bwMode="auto">
            <a:xfrm>
              <a:off x="793" y="1389"/>
              <a:ext cx="817" cy="95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9" name="Line 17"/>
            <p:cNvSpPr>
              <a:spLocks noChangeShapeType="1"/>
            </p:cNvSpPr>
            <p:nvPr/>
          </p:nvSpPr>
          <p:spPr bwMode="auto">
            <a:xfrm>
              <a:off x="793" y="1389"/>
              <a:ext cx="2042" cy="18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0" name="Line 18"/>
            <p:cNvSpPr>
              <a:spLocks noChangeShapeType="1"/>
            </p:cNvSpPr>
            <p:nvPr/>
          </p:nvSpPr>
          <p:spPr bwMode="auto">
            <a:xfrm flipH="1">
              <a:off x="1565" y="1570"/>
              <a:ext cx="1270" cy="771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356" name="Text Box 20"/>
          <p:cNvSpPr txBox="1">
            <a:spLocks noChangeArrowheads="1"/>
          </p:cNvSpPr>
          <p:nvPr/>
        </p:nvSpPr>
        <p:spPr bwMode="auto">
          <a:xfrm>
            <a:off x="5292725" y="1700213"/>
            <a:ext cx="33718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Назовите вершины</a:t>
            </a:r>
          </a:p>
          <a:p>
            <a:r>
              <a:rPr lang="ru-RU" sz="2800"/>
              <a:t>          АВС. </a:t>
            </a:r>
          </a:p>
        </p:txBody>
      </p:sp>
      <p:sp>
        <p:nvSpPr>
          <p:cNvPr id="14357" name="AutoShape 21"/>
          <p:cNvSpPr>
            <a:spLocks noChangeArrowheads="1"/>
          </p:cNvSpPr>
          <p:nvPr/>
        </p:nvSpPr>
        <p:spPr bwMode="auto">
          <a:xfrm>
            <a:off x="6011863" y="2349500"/>
            <a:ext cx="288925" cy="2159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003800" y="2781300"/>
            <a:ext cx="3336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Назовите стороны </a:t>
            </a:r>
          </a:p>
          <a:p>
            <a:r>
              <a:rPr lang="ru-RU" sz="2800"/>
              <a:t>     АВС.</a:t>
            </a:r>
          </a:p>
        </p:txBody>
      </p:sp>
      <p:sp>
        <p:nvSpPr>
          <p:cNvPr id="14359" name="AutoShape 23"/>
          <p:cNvSpPr>
            <a:spLocks noChangeArrowheads="1"/>
          </p:cNvSpPr>
          <p:nvPr/>
        </p:nvSpPr>
        <p:spPr bwMode="auto">
          <a:xfrm>
            <a:off x="5292725" y="3429000"/>
            <a:ext cx="287338" cy="215900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3059113" y="3933825"/>
            <a:ext cx="47450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Что называют периметром </a:t>
            </a:r>
          </a:p>
          <a:p>
            <a:r>
              <a:rPr lang="ru-RU" sz="2800"/>
              <a:t> треугольника?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4427538" y="4868863"/>
            <a:ext cx="319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 Р = АВ + ВС + АС</a:t>
            </a:r>
          </a:p>
        </p:txBody>
      </p:sp>
      <p:sp>
        <p:nvSpPr>
          <p:cNvPr id="14362" name="AutoShape 26"/>
          <p:cNvSpPr>
            <a:spLocks noChangeArrowheads="1"/>
          </p:cNvSpPr>
          <p:nvPr/>
        </p:nvSpPr>
        <p:spPr bwMode="auto">
          <a:xfrm>
            <a:off x="4716463" y="5229225"/>
            <a:ext cx="142875" cy="144463"/>
          </a:xfrm>
          <a:prstGeom prst="triangle">
            <a:avLst>
              <a:gd name="adj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43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5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100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100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000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/>
      <p:bldP spid="14357" grpId="0" animBg="1"/>
      <p:bldP spid="14358" grpId="0"/>
      <p:bldP spid="14359" grpId="0" animBg="1"/>
      <p:bldP spid="14360" grpId="0"/>
      <p:bldP spid="14361" grpId="0"/>
      <p:bldP spid="143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2195513" y="1052513"/>
            <a:ext cx="215900" cy="215900"/>
          </a:xfrm>
          <a:prstGeom prst="ellipse">
            <a:avLst/>
          </a:prstGeom>
          <a:solidFill>
            <a:srgbClr val="8D8C7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 rot="4180443">
            <a:off x="4932363" y="2276475"/>
            <a:ext cx="215900" cy="215900"/>
          </a:xfrm>
          <a:prstGeom prst="ellipse">
            <a:avLst/>
          </a:prstGeom>
          <a:solidFill>
            <a:srgbClr val="8D8C7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" name="Oval 6"/>
          <p:cNvSpPr>
            <a:spLocks noChangeArrowheads="1"/>
          </p:cNvSpPr>
          <p:nvPr/>
        </p:nvSpPr>
        <p:spPr bwMode="auto">
          <a:xfrm>
            <a:off x="5867400" y="908050"/>
            <a:ext cx="217488" cy="215900"/>
          </a:xfrm>
          <a:prstGeom prst="ellipse">
            <a:avLst/>
          </a:prstGeom>
          <a:solidFill>
            <a:srgbClr val="8D8C7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>
            <a:off x="5076825" y="1125538"/>
            <a:ext cx="863600" cy="1150937"/>
          </a:xfrm>
          <a:prstGeom prst="line">
            <a:avLst/>
          </a:prstGeom>
          <a:noFill/>
          <a:ln w="57150">
            <a:solidFill>
              <a:srgbClr val="1832F4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6" name="Text Box 11"/>
          <p:cNvSpPr txBox="1">
            <a:spLocks noChangeArrowheads="1"/>
          </p:cNvSpPr>
          <p:nvPr/>
        </p:nvSpPr>
        <p:spPr bwMode="auto">
          <a:xfrm>
            <a:off x="1743075" y="684213"/>
            <a:ext cx="522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4D4D4D"/>
                </a:solidFill>
              </a:rPr>
              <a:t>M</a:t>
            </a:r>
            <a:endParaRPr lang="ru-RU" sz="3200" b="1">
              <a:solidFill>
                <a:srgbClr val="4D4D4D"/>
              </a:solidFill>
            </a:endParaRPr>
          </a:p>
        </p:txBody>
      </p:sp>
      <p:sp>
        <p:nvSpPr>
          <p:cNvPr id="15367" name="Text Box 12"/>
          <p:cNvSpPr txBox="1">
            <a:spLocks noChangeArrowheads="1"/>
          </p:cNvSpPr>
          <p:nvPr/>
        </p:nvSpPr>
        <p:spPr bwMode="auto">
          <a:xfrm>
            <a:off x="6084888" y="549275"/>
            <a:ext cx="477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4D4D4D"/>
                </a:solidFill>
              </a:rPr>
              <a:t>N</a:t>
            </a:r>
            <a:endParaRPr lang="ru-RU" sz="3200" b="1">
              <a:solidFill>
                <a:srgbClr val="4D4D4D"/>
              </a:solidFill>
            </a:endParaRPr>
          </a:p>
        </p:txBody>
      </p:sp>
      <p:sp>
        <p:nvSpPr>
          <p:cNvPr id="15368" name="Text Box 13"/>
          <p:cNvSpPr txBox="1">
            <a:spLocks noChangeArrowheads="1"/>
          </p:cNvSpPr>
          <p:nvPr/>
        </p:nvSpPr>
        <p:spPr bwMode="auto">
          <a:xfrm>
            <a:off x="5003800" y="2420938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4D4D4D"/>
                </a:solidFill>
              </a:rPr>
              <a:t>F</a:t>
            </a:r>
            <a:endParaRPr lang="ru-RU" sz="3200" b="1">
              <a:solidFill>
                <a:srgbClr val="4D4D4D"/>
              </a:solidFill>
            </a:endParaRPr>
          </a:p>
        </p:txBody>
      </p:sp>
      <p:sp>
        <p:nvSpPr>
          <p:cNvPr id="15369" name="Text Box 14"/>
          <p:cNvSpPr txBox="1">
            <a:spLocks noChangeArrowheads="1"/>
          </p:cNvSpPr>
          <p:nvPr/>
        </p:nvSpPr>
        <p:spPr bwMode="auto">
          <a:xfrm>
            <a:off x="879475" y="2892425"/>
            <a:ext cx="18494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Назовите: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808038" y="3324225"/>
            <a:ext cx="6983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а) сторону, которая лежит против угла </a:t>
            </a:r>
            <a:r>
              <a:rPr lang="en-US" sz="2800"/>
              <a:t>F;</a:t>
            </a:r>
            <a:endParaRPr lang="ru-RU" sz="2800"/>
          </a:p>
        </p:txBody>
      </p:sp>
      <p:sp>
        <p:nvSpPr>
          <p:cNvPr id="15371" name="Line 16"/>
          <p:cNvSpPr>
            <a:spLocks noChangeShapeType="1"/>
          </p:cNvSpPr>
          <p:nvPr/>
        </p:nvSpPr>
        <p:spPr bwMode="auto">
          <a:xfrm>
            <a:off x="2411413" y="1196975"/>
            <a:ext cx="2520950" cy="1152525"/>
          </a:xfrm>
          <a:prstGeom prst="line">
            <a:avLst/>
          </a:prstGeom>
          <a:noFill/>
          <a:ln w="38100">
            <a:solidFill>
              <a:srgbClr val="8D8C7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2" name="Line 17"/>
          <p:cNvSpPr>
            <a:spLocks noChangeShapeType="1"/>
          </p:cNvSpPr>
          <p:nvPr/>
        </p:nvSpPr>
        <p:spPr bwMode="auto">
          <a:xfrm flipV="1">
            <a:off x="2411413" y="1052513"/>
            <a:ext cx="3455987" cy="73025"/>
          </a:xfrm>
          <a:prstGeom prst="line">
            <a:avLst/>
          </a:prstGeom>
          <a:noFill/>
          <a:ln w="38100">
            <a:solidFill>
              <a:srgbClr val="8D8C7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3" name="Line 18"/>
          <p:cNvSpPr>
            <a:spLocks noChangeShapeType="1"/>
          </p:cNvSpPr>
          <p:nvPr/>
        </p:nvSpPr>
        <p:spPr bwMode="auto">
          <a:xfrm flipV="1">
            <a:off x="2411413" y="1052513"/>
            <a:ext cx="3455987" cy="73025"/>
          </a:xfrm>
          <a:prstGeom prst="line">
            <a:avLst/>
          </a:prstGeom>
          <a:noFill/>
          <a:ln w="38100">
            <a:solidFill>
              <a:srgbClr val="8D8C7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2411413" y="1052513"/>
            <a:ext cx="3455987" cy="73025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827088" y="3789363"/>
            <a:ext cx="6488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б) угол, противолежащий стороне </a:t>
            </a:r>
            <a:r>
              <a:rPr lang="en-US" sz="2800"/>
              <a:t>FN;</a:t>
            </a:r>
            <a:endParaRPr lang="ru-RU" sz="2800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H="1">
            <a:off x="5076825" y="1125538"/>
            <a:ext cx="863600" cy="1152525"/>
          </a:xfrm>
          <a:prstGeom prst="line">
            <a:avLst/>
          </a:prstGeom>
          <a:noFill/>
          <a:ln w="38100">
            <a:solidFill>
              <a:srgbClr val="8D8C7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827088" y="4292600"/>
            <a:ext cx="60753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в) углы, прилежащие к стороне </a:t>
            </a:r>
            <a:r>
              <a:rPr lang="en-US" sz="2800"/>
              <a:t>MF.</a:t>
            </a:r>
            <a:endParaRPr lang="ru-RU" sz="2800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2411413" y="1196975"/>
            <a:ext cx="2520950" cy="1152525"/>
          </a:xfrm>
          <a:prstGeom prst="line">
            <a:avLst/>
          </a:prstGeom>
          <a:noFill/>
          <a:ln w="76200">
            <a:solidFill>
              <a:srgbClr val="10A02B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8" name="AutoShape 38"/>
          <p:cNvSpPr>
            <a:spLocks noChangeArrowheads="1"/>
          </p:cNvSpPr>
          <p:nvPr/>
        </p:nvSpPr>
        <p:spPr bwMode="auto">
          <a:xfrm>
            <a:off x="4643438" y="1989138"/>
            <a:ext cx="576262" cy="215900"/>
          </a:xfrm>
          <a:prstGeom prst="curvedDownArrow">
            <a:avLst>
              <a:gd name="adj1" fmla="val 53382"/>
              <a:gd name="adj2" fmla="val 106765"/>
              <a:gd name="adj3" fmla="val 33333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" name="Arc 20"/>
          <p:cNvSpPr>
            <a:spLocks/>
          </p:cNvSpPr>
          <p:nvPr/>
        </p:nvSpPr>
        <p:spPr bwMode="auto">
          <a:xfrm rot="3707811">
            <a:off x="2942432" y="1170781"/>
            <a:ext cx="360362" cy="269875"/>
          </a:xfrm>
          <a:custGeom>
            <a:avLst/>
            <a:gdLst>
              <a:gd name="T0" fmla="*/ 0 w 21600"/>
              <a:gd name="T1" fmla="*/ 0 h 21600"/>
              <a:gd name="T2" fmla="*/ 6012073 w 21600"/>
              <a:gd name="T3" fmla="*/ 3371876 h 21600"/>
              <a:gd name="T4" fmla="*/ 0 w 21600"/>
              <a:gd name="T5" fmla="*/ 337187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8C7F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832F4"/>
                                      </p:to>
                                    </p:animClr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6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8C7F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15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A02B"/>
                                      </p:to>
                                    </p:animClr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3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3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3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3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3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10A02B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4" grpId="1" animBg="1"/>
      <p:bldP spid="15364" grpId="2" animBg="1"/>
      <p:bldP spid="15365" grpId="0" animBg="1"/>
      <p:bldP spid="15370" grpId="0" animBg="1"/>
      <p:bldP spid="15370" grpId="1" animBg="1"/>
      <p:bldP spid="15375" grpId="0"/>
      <p:bldP spid="15379" grpId="0" animBg="1"/>
      <p:bldP spid="15379" grpId="1" animBg="1"/>
      <p:bldP spid="15381" grpId="0" animBg="1"/>
      <p:bldP spid="15381" grpId="1" animBg="1"/>
      <p:bldP spid="15396" grpId="0"/>
      <p:bldP spid="15397" grpId="0" animBg="1"/>
      <p:bldP spid="15398" grpId="0" animBg="1"/>
      <p:bldP spid="15398" grpId="1" animBg="1"/>
      <p:bldP spid="3" grpId="0" animBg="1"/>
      <p:bldP spid="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Oval 8"/>
          <p:cNvSpPr>
            <a:spLocks noChangeArrowheads="1"/>
          </p:cNvSpPr>
          <p:nvPr/>
        </p:nvSpPr>
        <p:spPr bwMode="auto">
          <a:xfrm>
            <a:off x="1187450" y="32845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10"/>
          <p:cNvSpPr>
            <a:spLocks noChangeArrowheads="1"/>
          </p:cNvSpPr>
          <p:nvPr/>
        </p:nvSpPr>
        <p:spPr bwMode="auto">
          <a:xfrm>
            <a:off x="6516688" y="2205038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Oval 11"/>
          <p:cNvSpPr>
            <a:spLocks noChangeArrowheads="1"/>
          </p:cNvSpPr>
          <p:nvPr/>
        </p:nvSpPr>
        <p:spPr bwMode="auto">
          <a:xfrm>
            <a:off x="4716463" y="5445125"/>
            <a:ext cx="215900" cy="215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Line 12"/>
          <p:cNvSpPr>
            <a:spLocks noChangeShapeType="1"/>
          </p:cNvSpPr>
          <p:nvPr/>
        </p:nvSpPr>
        <p:spPr bwMode="auto">
          <a:xfrm flipV="1">
            <a:off x="1331913" y="2276475"/>
            <a:ext cx="5400675" cy="10795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0" name="Line 13"/>
          <p:cNvSpPr>
            <a:spLocks noChangeShapeType="1"/>
          </p:cNvSpPr>
          <p:nvPr/>
        </p:nvSpPr>
        <p:spPr bwMode="auto">
          <a:xfrm flipH="1">
            <a:off x="4859338" y="2349500"/>
            <a:ext cx="1727200" cy="3168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1" name="Line 14"/>
          <p:cNvSpPr>
            <a:spLocks noChangeShapeType="1"/>
          </p:cNvSpPr>
          <p:nvPr/>
        </p:nvSpPr>
        <p:spPr bwMode="auto">
          <a:xfrm>
            <a:off x="1331913" y="3357563"/>
            <a:ext cx="3527425" cy="21590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2" name="Text Box 15"/>
          <p:cNvSpPr txBox="1">
            <a:spLocks noChangeArrowheads="1"/>
          </p:cNvSpPr>
          <p:nvPr/>
        </p:nvSpPr>
        <p:spPr bwMode="auto">
          <a:xfrm>
            <a:off x="611188" y="3068638"/>
            <a:ext cx="550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chemeClr val="hlink"/>
                </a:solidFill>
              </a:rPr>
              <a:t>A</a:t>
            </a:r>
            <a:endParaRPr lang="ru-RU" sz="4000" b="1">
              <a:solidFill>
                <a:schemeClr val="hlink"/>
              </a:solidFill>
            </a:endParaRPr>
          </a:p>
        </p:txBody>
      </p:sp>
      <p:sp>
        <p:nvSpPr>
          <p:cNvPr id="16393" name="Text Box 17"/>
          <p:cNvSpPr txBox="1">
            <a:spLocks noChangeArrowheads="1"/>
          </p:cNvSpPr>
          <p:nvPr/>
        </p:nvSpPr>
        <p:spPr bwMode="auto">
          <a:xfrm>
            <a:off x="6804025" y="1844675"/>
            <a:ext cx="550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chemeClr val="hlink"/>
                </a:solidFill>
              </a:rPr>
              <a:t>B</a:t>
            </a:r>
            <a:endParaRPr lang="ru-RU" sz="4000" b="1">
              <a:solidFill>
                <a:schemeClr val="hlink"/>
              </a:solidFill>
            </a:endParaRPr>
          </a:p>
        </p:txBody>
      </p:sp>
      <p:sp>
        <p:nvSpPr>
          <p:cNvPr id="16394" name="Text Box 18"/>
          <p:cNvSpPr txBox="1">
            <a:spLocks noChangeArrowheads="1"/>
          </p:cNvSpPr>
          <p:nvPr/>
        </p:nvSpPr>
        <p:spPr bwMode="auto">
          <a:xfrm>
            <a:off x="4787900" y="5516563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4000" b="1"/>
          </a:p>
        </p:txBody>
      </p:sp>
      <p:sp>
        <p:nvSpPr>
          <p:cNvPr id="16395" name="Text Box 19"/>
          <p:cNvSpPr txBox="1">
            <a:spLocks noChangeArrowheads="1"/>
          </p:cNvSpPr>
          <p:nvPr/>
        </p:nvSpPr>
        <p:spPr bwMode="auto">
          <a:xfrm>
            <a:off x="4643438" y="5516563"/>
            <a:ext cx="5508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chemeClr val="hlink"/>
                </a:solidFill>
              </a:rPr>
              <a:t>C</a:t>
            </a:r>
            <a:endParaRPr lang="ru-RU" sz="4000" b="1">
              <a:solidFill>
                <a:schemeClr val="hlink"/>
              </a:solidFill>
            </a:endParaRPr>
          </a:p>
        </p:txBody>
      </p:sp>
      <p:sp>
        <p:nvSpPr>
          <p:cNvPr id="16396" name="Text Box 13"/>
          <p:cNvSpPr txBox="1">
            <a:spLocks noChangeArrowheads="1"/>
          </p:cNvSpPr>
          <p:nvPr/>
        </p:nvSpPr>
        <p:spPr bwMode="auto">
          <a:xfrm>
            <a:off x="808038" y="614363"/>
            <a:ext cx="787558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Решите задачи. </a:t>
            </a:r>
          </a:p>
          <a:p>
            <a:r>
              <a:rPr lang="ru-RU" sz="2000"/>
              <a:t>1.Периметр треугольника АВС равен 45 см, АВ = 17см. Найдите </a:t>
            </a:r>
          </a:p>
          <a:p>
            <a:r>
              <a:rPr lang="ru-RU" sz="2000"/>
              <a:t>сторону ВС, если известно, что ВС = АС.</a:t>
            </a:r>
          </a:p>
          <a:p>
            <a:r>
              <a:rPr lang="ru-RU" sz="2000"/>
              <a:t>2.Периметр треугольника АВС равен 45 см. Найдите стороны, </a:t>
            </a:r>
          </a:p>
          <a:p>
            <a:r>
              <a:rPr lang="ru-RU" sz="2000"/>
              <a:t>если АВ:ВС:АС = 4:3:2.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</TotalTime>
  <Words>76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Светлана</cp:lastModifiedBy>
  <cp:revision>4</cp:revision>
  <dcterms:created xsi:type="dcterms:W3CDTF">2011-01-16T08:23:40Z</dcterms:created>
  <dcterms:modified xsi:type="dcterms:W3CDTF">2013-01-07T10:14:24Z</dcterms:modified>
</cp:coreProperties>
</file>