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7" r:id="rId3"/>
    <p:sldId id="268" r:id="rId4"/>
    <p:sldId id="269" r:id="rId5"/>
    <p:sldId id="270" r:id="rId6"/>
    <p:sldId id="271" r:id="rId7"/>
    <p:sldId id="260" r:id="rId8"/>
    <p:sldId id="261" r:id="rId9"/>
    <p:sldId id="272" r:id="rId10"/>
    <p:sldId id="273" r:id="rId11"/>
    <p:sldId id="259" r:id="rId12"/>
    <p:sldId id="275" r:id="rId13"/>
    <p:sldId id="262" r:id="rId14"/>
    <p:sldId id="263" r:id="rId15"/>
    <p:sldId id="264" r:id="rId16"/>
    <p:sldId id="265" r:id="rId17"/>
    <p:sldId id="274" r:id="rId18"/>
    <p:sldId id="266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CA12-6D8B-4D8F-902C-DC2B0247002F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AF6F6-1006-47FE-934C-81B0BBBFB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F6F6-1006-47FE-934C-81B0BBBFB8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5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3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1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6DC8AD-6959-49FB-AEFF-136DE2F4AF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398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9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0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7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7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1432-FB4D-4FA4-9591-DCB11B976BFD}" type="datetimeFigureOut">
              <a:rPr lang="ru-RU" smtClean="0"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4034-4038-43E2-9779-624700489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b="1" dirty="0">
                <a:solidFill>
                  <a:srgbClr val="000099"/>
                </a:solidFill>
                <a:latin typeface="Bookman Old Style" pitchFamily="18" charset="0"/>
              </a:rPr>
              <a:t>The </a:t>
            </a:r>
            <a:r>
              <a:rPr lang="en-US" b="1" dirty="0" smtClean="0">
                <a:solidFill>
                  <a:srgbClr val="000099"/>
                </a:solidFill>
                <a:latin typeface="Bookman Old Style" pitchFamily="18" charset="0"/>
              </a:rPr>
              <a:t>theme </a:t>
            </a:r>
            <a:r>
              <a:rPr lang="en-US" b="1" dirty="0">
                <a:solidFill>
                  <a:srgbClr val="000099"/>
                </a:solidFill>
                <a:latin typeface="Bookman Old Style" pitchFamily="18" charset="0"/>
              </a:rPr>
              <a:t>of our lesson is…</a:t>
            </a:r>
            <a:endParaRPr lang="ru-RU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  <a:latin typeface="Bookman Old Style" pitchFamily="18" charset="0"/>
              </a:rPr>
              <a:t>HOLIDAYS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36_3_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92150"/>
            <a:ext cx="1008062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36_1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935038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36_1_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6250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6_15_3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8476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7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66843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People say “Happy New Year” when they see the New Year in.</a:t>
            </a:r>
            <a:endParaRPr lang="ru-RU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Children put their stockings near the bed and find presents in the morning.</a:t>
            </a:r>
            <a:endParaRPr lang="ru-RU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People decorate the X-mas tree (New Year Tree).</a:t>
            </a:r>
            <a:endParaRPr lang="ru-RU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People celebrate Mother’s Day.</a:t>
            </a:r>
            <a:endParaRPr lang="ru-RU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/>
              <a:t>People eat turkey and a pumpkin pie when they celebrate Thanksgiving day.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Decide where they have these traditions:( use numbers only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1. In Russia:                       2. In G.B:                      3.       In the USA:      4. In all the mentioned countries:</a:t>
            </a:r>
            <a:endParaRPr lang="ru-RU" sz="2400" b="1" dirty="0">
              <a:solidFill>
                <a:srgbClr val="C00000"/>
              </a:solidFill>
            </a:endParaRP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96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88913"/>
            <a:ext cx="2232025" cy="8509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Bookman Old Style" pitchFamily="18" charset="0"/>
              </a:rPr>
              <a:t>Holidays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3400" dirty="0"/>
              <a:t> </a:t>
            </a:r>
            <a:endParaRPr lang="ru-RU" sz="3400" dirty="0"/>
          </a:p>
        </p:txBody>
      </p:sp>
      <p:graphicFrame>
        <p:nvGraphicFramePr>
          <p:cNvPr id="176203" name="Group 7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63503464"/>
              </p:ext>
            </p:extLst>
          </p:nvPr>
        </p:nvGraphicFramePr>
        <p:xfrm>
          <a:off x="611560" y="1341438"/>
          <a:ext cx="8208910" cy="3815754"/>
        </p:xfrm>
        <a:graphic>
          <a:graphicData uri="http://schemas.openxmlformats.org/drawingml/2006/table">
            <a:tbl>
              <a:tblPr/>
              <a:tblGrid>
                <a:gridCol w="1296144"/>
                <a:gridCol w="1368152"/>
                <a:gridCol w="1224136"/>
                <a:gridCol w="2520280"/>
                <a:gridCol w="1800198"/>
              </a:tblGrid>
              <a:tr h="3815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man Old Style" pitchFamily="18" charset="0"/>
                        </a:rPr>
                        <a:t>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The  9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of May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January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man Old Style" pitchFamily="18" charset="0"/>
                        </a:rPr>
                        <a:t>Guests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Bring a lot of presents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man Old Style" pitchFamily="18" charset="0"/>
                        </a:rPr>
                        <a:t>Presents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Flowers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Books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man Old Style" pitchFamily="18" charset="0"/>
                        </a:rPr>
                        <a:t>Traditions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Decorate  houses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Hang stockings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Colour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the eggs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Congratulate old people with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Khadak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Sing songs, dance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man Old Style" pitchFamily="18" charset="0"/>
                        </a:rPr>
                        <a:t>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Roast turkey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Pumpkin 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Salads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Boozy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90" name="Line 62"/>
          <p:cNvSpPr>
            <a:spLocks noChangeShapeType="1"/>
          </p:cNvSpPr>
          <p:nvPr/>
        </p:nvSpPr>
        <p:spPr bwMode="auto">
          <a:xfrm flipH="1">
            <a:off x="827088" y="620713"/>
            <a:ext cx="374491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191" name="Line 63"/>
          <p:cNvSpPr>
            <a:spLocks noChangeShapeType="1"/>
          </p:cNvSpPr>
          <p:nvPr/>
        </p:nvSpPr>
        <p:spPr bwMode="auto">
          <a:xfrm flipH="1">
            <a:off x="2051050" y="620713"/>
            <a:ext cx="25209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192" name="Line 64"/>
          <p:cNvSpPr>
            <a:spLocks noChangeShapeType="1"/>
          </p:cNvSpPr>
          <p:nvPr/>
        </p:nvSpPr>
        <p:spPr bwMode="auto">
          <a:xfrm flipH="1">
            <a:off x="3276600" y="620713"/>
            <a:ext cx="12954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193" name="Line 65"/>
          <p:cNvSpPr>
            <a:spLocks noChangeShapeType="1"/>
          </p:cNvSpPr>
          <p:nvPr/>
        </p:nvSpPr>
        <p:spPr bwMode="auto">
          <a:xfrm>
            <a:off x="4572000" y="6207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194" name="Line 66"/>
          <p:cNvSpPr>
            <a:spLocks noChangeShapeType="1"/>
          </p:cNvSpPr>
          <p:nvPr/>
        </p:nvSpPr>
        <p:spPr bwMode="auto">
          <a:xfrm>
            <a:off x="4572000" y="620713"/>
            <a:ext cx="12954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195" name="Line 67"/>
          <p:cNvSpPr>
            <a:spLocks noChangeShapeType="1"/>
          </p:cNvSpPr>
          <p:nvPr/>
        </p:nvSpPr>
        <p:spPr bwMode="auto">
          <a:xfrm>
            <a:off x="4572000" y="620713"/>
            <a:ext cx="25923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196" name="Line 68"/>
          <p:cNvSpPr>
            <a:spLocks noChangeShapeType="1"/>
          </p:cNvSpPr>
          <p:nvPr/>
        </p:nvSpPr>
        <p:spPr bwMode="auto">
          <a:xfrm>
            <a:off x="4572000" y="620713"/>
            <a:ext cx="38163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56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 из 96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0"/>
            <a:ext cx="4536504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697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Cj042620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1741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MCj023061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15843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MCj023779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75"/>
            <a:ext cx="2006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 descr="MCj036181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349500"/>
            <a:ext cx="135413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MMj0309715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29225"/>
            <a:ext cx="1152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MCj041368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084763"/>
            <a:ext cx="187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 descr="MCj0423535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45125"/>
            <a:ext cx="1692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 descr="MCAN01274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18716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4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In Russia</a:t>
            </a:r>
            <a:r>
              <a:rPr lang="en-US" sz="1800">
                <a:solidFill>
                  <a:srgbClr val="FF0000"/>
                </a:solidFill>
              </a:rPr>
              <a:t> we have... </a:t>
            </a:r>
            <a:r>
              <a:rPr lang="en-US" sz="1800">
                <a:solidFill>
                  <a:srgbClr val="00B050"/>
                </a:solidFill>
              </a:rPr>
              <a:t>(too).             </a:t>
            </a:r>
            <a:r>
              <a:rPr lang="en-US" sz="3200">
                <a:solidFill>
                  <a:srgbClr val="0070C0"/>
                </a:solidFill>
              </a:rPr>
              <a:t>In Great Britain </a:t>
            </a:r>
            <a:r>
              <a:rPr lang="en-US" sz="2000">
                <a:solidFill>
                  <a:srgbClr val="0070C0"/>
                </a:solidFill>
              </a:rPr>
              <a:t>we have</a:t>
            </a:r>
            <a:endParaRPr lang="ru-RU" sz="2000">
              <a:solidFill>
                <a:srgbClr val="0070C0"/>
              </a:solidFill>
            </a:endParaRPr>
          </a:p>
        </p:txBody>
      </p:sp>
      <p:sp>
        <p:nvSpPr>
          <p:cNvPr id="4109" name="Rectangle 32"/>
          <p:cNvSpPr>
            <a:spLocks noChangeArrowheads="1"/>
          </p:cNvSpPr>
          <p:nvPr/>
        </p:nvSpPr>
        <p:spPr bwMode="auto">
          <a:xfrm>
            <a:off x="0" y="1276350"/>
            <a:ext cx="107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/>
              <a:t>Father</a:t>
            </a:r>
            <a:r>
              <a:rPr lang="en-US"/>
              <a:t> </a:t>
            </a:r>
            <a:r>
              <a:rPr lang="en-US" b="1"/>
              <a:t>Frost </a:t>
            </a:r>
            <a:endParaRPr lang="ru-RU" b="1"/>
          </a:p>
        </p:txBody>
      </p:sp>
      <p:sp>
        <p:nvSpPr>
          <p:cNvPr id="4110" name="Rectangle 33"/>
          <p:cNvSpPr>
            <a:spLocks noChangeArrowheads="1"/>
          </p:cNvSpPr>
          <p:nvPr/>
        </p:nvSpPr>
        <p:spPr bwMode="auto">
          <a:xfrm rot="-22012134">
            <a:off x="5135563" y="45132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/>
              <a:t>                     </a:t>
            </a:r>
            <a:r>
              <a:rPr lang="ru-RU"/>
              <a:t>          </a:t>
            </a:r>
            <a:r>
              <a:rPr lang="en-US" b="1"/>
              <a:t>a turkey                               </a:t>
            </a:r>
          </a:p>
        </p:txBody>
      </p:sp>
      <p:sp>
        <p:nvSpPr>
          <p:cNvPr id="4111" name="Rectangle 38"/>
          <p:cNvSpPr>
            <a:spLocks noChangeArrowheads="1"/>
          </p:cNvSpPr>
          <p:nvPr/>
        </p:nvSpPr>
        <p:spPr bwMode="auto">
          <a:xfrm rot="-924636">
            <a:off x="2214563" y="3213100"/>
            <a:ext cx="1381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4112" name="Rectangle 43"/>
          <p:cNvSpPr>
            <a:spLocks noChangeArrowheads="1"/>
          </p:cNvSpPr>
          <p:nvPr/>
        </p:nvSpPr>
        <p:spPr bwMode="auto">
          <a:xfrm>
            <a:off x="1403350" y="2708275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Snow Maiden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4113" name="Rectangle 45"/>
          <p:cNvSpPr>
            <a:spLocks noChangeArrowheads="1"/>
          </p:cNvSpPr>
          <p:nvPr/>
        </p:nvSpPr>
        <p:spPr bwMode="auto">
          <a:xfrm>
            <a:off x="250825" y="4365625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a New Year Tree </a:t>
            </a:r>
            <a:endParaRPr lang="ru-RU" b="1"/>
          </a:p>
        </p:txBody>
      </p:sp>
      <p:sp>
        <p:nvSpPr>
          <p:cNvPr id="4114" name="Rectangle 46"/>
          <p:cNvSpPr>
            <a:spLocks noChangeArrowheads="1"/>
          </p:cNvSpPr>
          <p:nvPr/>
        </p:nvSpPr>
        <p:spPr bwMode="auto">
          <a:xfrm>
            <a:off x="2627313" y="48688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/>
              <a:t>          </a:t>
            </a:r>
            <a:r>
              <a:rPr lang="en-US" b="1"/>
              <a:t>a fireplace</a:t>
            </a:r>
          </a:p>
        </p:txBody>
      </p:sp>
      <p:sp>
        <p:nvSpPr>
          <p:cNvPr id="4115" name="Rectangle 48"/>
          <p:cNvSpPr>
            <a:spLocks noChangeArrowheads="1"/>
          </p:cNvSpPr>
          <p:nvPr/>
        </p:nvSpPr>
        <p:spPr bwMode="auto">
          <a:xfrm rot="9126163" flipV="1">
            <a:off x="7058025" y="50117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Christmas pudding</a:t>
            </a:r>
            <a:endParaRPr lang="ru-RU" b="1"/>
          </a:p>
        </p:txBody>
      </p:sp>
      <p:sp>
        <p:nvSpPr>
          <p:cNvPr id="4116" name="Rectangle 50"/>
          <p:cNvSpPr>
            <a:spLocks noChangeArrowheads="1"/>
          </p:cNvSpPr>
          <p:nvPr/>
        </p:nvSpPr>
        <p:spPr bwMode="auto">
          <a:xfrm rot="9992652" flipV="1">
            <a:off x="4913313" y="2376488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a reindeer</a:t>
            </a:r>
            <a:endParaRPr lang="ru-RU" b="1"/>
          </a:p>
        </p:txBody>
      </p:sp>
      <p:sp>
        <p:nvSpPr>
          <p:cNvPr id="4117" name="Rectangle 51"/>
          <p:cNvSpPr>
            <a:spLocks noChangeArrowheads="1"/>
          </p:cNvSpPr>
          <p:nvPr/>
        </p:nvSpPr>
        <p:spPr bwMode="auto">
          <a:xfrm>
            <a:off x="7072313" y="4005263"/>
            <a:ext cx="220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 </a:t>
            </a:r>
            <a:r>
              <a:rPr lang="en-US" b="1"/>
              <a:t>a Christmas Tree</a:t>
            </a:r>
            <a:endParaRPr lang="ru-RU" b="1"/>
          </a:p>
        </p:txBody>
      </p:sp>
      <p:sp>
        <p:nvSpPr>
          <p:cNvPr id="4118" name="Rectangle 62"/>
          <p:cNvSpPr>
            <a:spLocks noChangeArrowheads="1"/>
          </p:cNvSpPr>
          <p:nvPr/>
        </p:nvSpPr>
        <p:spPr bwMode="auto">
          <a:xfrm>
            <a:off x="5651500" y="1125538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Santa Claus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4120" name="TextBox 28"/>
          <p:cNvSpPr txBox="1">
            <a:spLocks noChangeArrowheads="1"/>
          </p:cNvSpPr>
          <p:nvPr/>
        </p:nvSpPr>
        <p:spPr bwMode="auto">
          <a:xfrm rot="-1909547">
            <a:off x="1247775" y="6040438"/>
            <a:ext cx="180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presents</a:t>
            </a:r>
            <a:endParaRPr lang="ru-RU" b="1"/>
          </a:p>
        </p:txBody>
      </p:sp>
      <p:pic>
        <p:nvPicPr>
          <p:cNvPr id="4122" name="Picture 26" descr="MCj0410771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1584325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Text Box 27"/>
          <p:cNvSpPr txBox="1">
            <a:spLocks noChangeArrowheads="1"/>
          </p:cNvSpPr>
          <p:nvPr/>
        </p:nvSpPr>
        <p:spPr bwMode="auto">
          <a:xfrm rot="10800000" flipV="1">
            <a:off x="3419475" y="16240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   stockings</a:t>
            </a:r>
            <a:endParaRPr lang="ru-RU" b="1"/>
          </a:p>
        </p:txBody>
      </p:sp>
      <p:pic>
        <p:nvPicPr>
          <p:cNvPr id="4124" name="Picture 28" descr="j029524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57563"/>
            <a:ext cx="676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895600" y="4313238"/>
            <a:ext cx="2324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2824163" y="4240213"/>
            <a:ext cx="2179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 rot="-1422816">
            <a:off x="2500313" y="4178300"/>
            <a:ext cx="228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Christmas cake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0459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In Russia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we have</a:t>
            </a:r>
            <a:r>
              <a:rPr lang="en-US" sz="2400">
                <a:solidFill>
                  <a:srgbClr val="FF0000"/>
                </a:solidFill>
              </a:rPr>
              <a:t>...</a:t>
            </a:r>
            <a:r>
              <a:rPr lang="ru-RU" sz="2400">
                <a:solidFill>
                  <a:srgbClr val="FF0000"/>
                </a:solidFill>
              </a:rPr>
              <a:t>      </a:t>
            </a:r>
            <a:r>
              <a:rPr lang="en-US" sz="2400">
                <a:solidFill>
                  <a:srgbClr val="FF0000"/>
                </a:solidFill>
              </a:rPr>
              <a:t>          </a:t>
            </a:r>
            <a:r>
              <a:rPr lang="en-US" sz="3200">
                <a:solidFill>
                  <a:srgbClr val="0070C0"/>
                </a:solidFill>
              </a:rPr>
              <a:t>In Great Britain</a:t>
            </a: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1800">
                <a:solidFill>
                  <a:srgbClr val="0070C0"/>
                </a:solidFill>
              </a:rPr>
              <a:t>we</a:t>
            </a:r>
            <a:r>
              <a:rPr lang="en-US" sz="2400">
                <a:solidFill>
                  <a:srgbClr val="0070C0"/>
                </a:solidFill>
              </a:rPr>
              <a:t> </a:t>
            </a:r>
            <a:r>
              <a:rPr lang="en-US" sz="1800">
                <a:solidFill>
                  <a:srgbClr val="0070C0"/>
                </a:solidFill>
              </a:rPr>
              <a:t>have</a:t>
            </a:r>
            <a:endParaRPr lang="ru-RU" sz="1800">
              <a:solidFill>
                <a:srgbClr val="0070C0"/>
              </a:solidFill>
            </a:endParaRPr>
          </a:p>
        </p:txBody>
      </p:sp>
      <p:pic>
        <p:nvPicPr>
          <p:cNvPr id="5123" name="Picture 4" descr="MCj041269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24479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MCj039865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635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MCj039865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6654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 descr="MMj0172490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735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20"/>
          <p:cNvSpPr>
            <a:spLocks noChangeArrowheads="1"/>
          </p:cNvSpPr>
          <p:nvPr/>
        </p:nvSpPr>
        <p:spPr bwMode="auto">
          <a:xfrm rot="10838495" flipV="1">
            <a:off x="3276600" y="3644900"/>
            <a:ext cx="237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          dyed eggs</a:t>
            </a:r>
            <a:endParaRPr lang="ru-RU" b="1"/>
          </a:p>
        </p:txBody>
      </p:sp>
      <p:sp>
        <p:nvSpPr>
          <p:cNvPr id="5129" name="Rectangle 25"/>
          <p:cNvSpPr>
            <a:spLocks noChangeArrowheads="1"/>
          </p:cNvSpPr>
          <p:nvPr/>
        </p:nvSpPr>
        <p:spPr bwMode="auto">
          <a:xfrm rot="1527801">
            <a:off x="6516688" y="4292600"/>
            <a:ext cx="183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   </a:t>
            </a:r>
            <a:r>
              <a:rPr lang="en-US" b="1">
                <a:solidFill>
                  <a:schemeClr val="tx2"/>
                </a:solidFill>
              </a:rPr>
              <a:t>Easter lily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 rot="-1281221">
            <a:off x="566738" y="4373563"/>
            <a:ext cx="212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a basket of eggs</a:t>
            </a:r>
            <a:endParaRPr lang="ru-RU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715000"/>
            <a:ext cx="3381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81400" y="5867400"/>
            <a:ext cx="3381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  </a:t>
            </a:r>
            <a:endParaRPr lang="ru-RU" dirty="0"/>
          </a:p>
        </p:txBody>
      </p:sp>
      <p:sp>
        <p:nvSpPr>
          <p:cNvPr id="5133" name="TextBox 14"/>
          <p:cNvSpPr txBox="1">
            <a:spLocks noChangeArrowheads="1"/>
          </p:cNvSpPr>
          <p:nvPr/>
        </p:nvSpPr>
        <p:spPr bwMode="auto">
          <a:xfrm>
            <a:off x="3132138" y="4292600"/>
            <a:ext cx="307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    </a:t>
            </a:r>
            <a:r>
              <a:rPr lang="ru-RU" b="1"/>
              <a:t>     </a:t>
            </a:r>
            <a:r>
              <a:rPr lang="en-US" b="1"/>
              <a:t>Easter Bunny</a:t>
            </a:r>
            <a:endParaRPr lang="ru-RU" b="1"/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3000375" y="1285875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         </a:t>
            </a:r>
            <a:r>
              <a:rPr lang="en-US" sz="2400">
                <a:latin typeface="Algerian" pitchFamily="82" charset="0"/>
              </a:rPr>
              <a:t> </a:t>
            </a:r>
            <a:endParaRPr lang="ru-RU" sz="2400"/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348038" y="476250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    (too). 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867400" y="481647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361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In Russia </a:t>
            </a:r>
            <a:r>
              <a:rPr lang="en-US" sz="2000">
                <a:solidFill>
                  <a:srgbClr val="FF0000"/>
                </a:solidFill>
              </a:rPr>
              <a:t>we have...</a:t>
            </a:r>
            <a:r>
              <a:rPr lang="en-US" sz="2000">
                <a:solidFill>
                  <a:srgbClr val="00B050"/>
                </a:solidFill>
              </a:rPr>
              <a:t>(too).                  </a:t>
            </a:r>
            <a:r>
              <a:rPr lang="en-US" sz="2800">
                <a:solidFill>
                  <a:srgbClr val="0070C0"/>
                </a:solidFill>
              </a:rPr>
              <a:t>In Great Britain </a:t>
            </a:r>
            <a:r>
              <a:rPr lang="en-US" sz="2000">
                <a:solidFill>
                  <a:srgbClr val="0070C0"/>
                </a:solidFill>
              </a:rPr>
              <a:t>we have </a:t>
            </a:r>
            <a:endParaRPr lang="ru-RU" sz="200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/>
              <a:t> </a:t>
            </a:r>
            <a:endParaRPr lang="ru-RU" sz="1800"/>
          </a:p>
        </p:txBody>
      </p:sp>
      <p:pic>
        <p:nvPicPr>
          <p:cNvPr id="6148" name="Picture 5" descr="MCj04234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19288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MCj023298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28813"/>
            <a:ext cx="207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MCj03491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1431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9" descr="MCj032459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18081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3419475" y="3933825"/>
            <a:ext cx="221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       </a:t>
            </a:r>
            <a:r>
              <a:rPr lang="en-US" b="1"/>
              <a:t>pancakes</a:t>
            </a:r>
            <a:endParaRPr lang="ru-RU" b="1"/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2643188" y="6211888"/>
            <a:ext cx="3643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           the figure of the winter</a:t>
            </a:r>
          </a:p>
          <a:p>
            <a:pPr eaLnBrk="1" hangingPunct="1"/>
            <a:endParaRPr lang="ru-RU" b="1"/>
          </a:p>
        </p:txBody>
      </p:sp>
      <p:sp>
        <p:nvSpPr>
          <p:cNvPr id="6154" name="TextBox 16"/>
          <p:cNvSpPr txBox="1">
            <a:spLocks noChangeArrowheads="1"/>
          </p:cNvSpPr>
          <p:nvPr/>
        </p:nvSpPr>
        <p:spPr bwMode="auto">
          <a:xfrm>
            <a:off x="2643188" y="1071563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         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619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In Russia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we have...</a:t>
            </a:r>
            <a:r>
              <a:rPr lang="en-US" sz="2400">
                <a:solidFill>
                  <a:srgbClr val="00B050"/>
                </a:solidFill>
              </a:rPr>
              <a:t>(too).       </a:t>
            </a:r>
            <a:r>
              <a:rPr lang="en-US" sz="3600">
                <a:solidFill>
                  <a:srgbClr val="0070C0"/>
                </a:solidFill>
              </a:rPr>
              <a:t>In</a:t>
            </a:r>
            <a:r>
              <a:rPr lang="en-US" sz="2800">
                <a:solidFill>
                  <a:srgbClr val="0070C0"/>
                </a:solidFill>
              </a:rPr>
              <a:t> </a:t>
            </a:r>
            <a:r>
              <a:rPr lang="en-US" sz="3600">
                <a:solidFill>
                  <a:srgbClr val="0070C0"/>
                </a:solidFill>
              </a:rPr>
              <a:t>Great Britain </a:t>
            </a:r>
            <a:r>
              <a:rPr lang="en-US" sz="2400">
                <a:solidFill>
                  <a:srgbClr val="0070C0"/>
                </a:solidFill>
              </a:rPr>
              <a:t>we have</a:t>
            </a:r>
            <a:endParaRPr lang="ru-RU" sz="2400">
              <a:solidFill>
                <a:srgbClr val="0070C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3250" y="4286250"/>
            <a:ext cx="2286000" cy="285750"/>
          </a:xfrm>
        </p:spPr>
        <p:txBody>
          <a:bodyPr>
            <a:normAutofit fontScale="47500" lnSpcReduction="20000"/>
          </a:bodyPr>
          <a:lstStyle/>
          <a:p>
            <a:pPr eaLnBrk="1" hangingPunct="1"/>
            <a:endParaRPr lang="ru-RU"/>
          </a:p>
        </p:txBody>
      </p:sp>
      <p:pic>
        <p:nvPicPr>
          <p:cNvPr id="7172" name="Picture 4" descr="MCj032463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15763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MCj034719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2320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MCj04116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12875"/>
            <a:ext cx="19573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MCj040469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25"/>
            <a:ext cx="2879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MCj041122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00563"/>
            <a:ext cx="20177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 rot="-1931357">
            <a:off x="949325" y="3452813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the 8</a:t>
            </a:r>
            <a:r>
              <a:rPr lang="en-US" b="1" baseline="30000">
                <a:solidFill>
                  <a:srgbClr val="FF0000"/>
                </a:solidFill>
              </a:rPr>
              <a:t>th</a:t>
            </a:r>
            <a:r>
              <a:rPr lang="en-US" b="1">
                <a:solidFill>
                  <a:srgbClr val="FF0000"/>
                </a:solidFill>
              </a:rPr>
              <a:t> of March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6443663" y="3857625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   </a:t>
            </a:r>
            <a:r>
              <a:rPr lang="en-US" b="1">
                <a:solidFill>
                  <a:srgbClr val="FF0000"/>
                </a:solidFill>
              </a:rPr>
              <a:t>Mother’s Day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 rot="10800000" flipV="1">
            <a:off x="3213100" y="6213475"/>
            <a:ext cx="542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                                                      </a:t>
            </a:r>
            <a:r>
              <a:rPr lang="en-US" b="1"/>
              <a:t>a holiday dinner</a:t>
            </a:r>
            <a:r>
              <a:rPr lang="en-US"/>
              <a:t>   </a:t>
            </a:r>
            <a:endParaRPr lang="ru-RU"/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357188" y="6357938"/>
            <a:ext cx="2357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         flowers</a:t>
            </a:r>
            <a:endParaRPr lang="ru-RU" b="1"/>
          </a:p>
        </p:txBody>
      </p:sp>
      <p:sp>
        <p:nvSpPr>
          <p:cNvPr id="7181" name="TextBox 16"/>
          <p:cNvSpPr txBox="1">
            <a:spLocks noChangeArrowheads="1"/>
          </p:cNvSpPr>
          <p:nvPr/>
        </p:nvSpPr>
        <p:spPr bwMode="auto">
          <a:xfrm rot="10800000" flipV="1">
            <a:off x="3060700" y="5038725"/>
            <a:ext cx="243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              cakes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4509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свадьба\130441721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2970"/>
            <a:ext cx="8236870" cy="68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0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</a:t>
            </a:r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25"/>
            <a:ext cx="8229600" cy="56975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 smtClean="0"/>
              <a:t>GRAMMAR.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TAG – QUESTIONS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Fill the gaps with  </a:t>
            </a:r>
            <a:r>
              <a:rPr lang="en-US" sz="1600" b="1" dirty="0" smtClean="0"/>
              <a:t>don’t they,</a:t>
            </a:r>
            <a:r>
              <a:rPr lang="en-US" sz="1600" b="1" dirty="0"/>
              <a:t> do </a:t>
            </a:r>
            <a:r>
              <a:rPr lang="en-US" sz="1600" b="1" dirty="0" smtClean="0"/>
              <a:t>they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does he,</a:t>
            </a:r>
            <a:r>
              <a:rPr lang="en-US" sz="1400" b="1" dirty="0"/>
              <a:t> don’t </a:t>
            </a:r>
            <a:r>
              <a:rPr lang="en-US" sz="1400" b="1" dirty="0" smtClean="0"/>
              <a:t>we,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/>
              <a:t>aren’t there, are there, is it, isn’t it, 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1</a:t>
            </a:r>
            <a:r>
              <a:rPr lang="en-US" sz="2000" b="1" dirty="0"/>
              <a:t>. There are a lot of holidays in the world, </a:t>
            </a:r>
            <a:r>
              <a:rPr lang="en-US" sz="2000" b="1" dirty="0" smtClean="0"/>
              <a:t>...?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2. We celebrate the New Year in Summer, ...? 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3.We celebrate Easter in spring, </a:t>
            </a:r>
            <a:r>
              <a:rPr lang="en-US" sz="2000" b="1" dirty="0" smtClean="0"/>
              <a:t>...?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4. May Day is not a winter holiday, </a:t>
            </a:r>
            <a:r>
              <a:rPr lang="en-US" sz="2000" b="1" dirty="0" smtClean="0"/>
              <a:t>...?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5. People like holidays, </a:t>
            </a:r>
            <a:r>
              <a:rPr lang="en-US" sz="2000" b="1" dirty="0" smtClean="0"/>
              <a:t>...?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6. Christmas is a winter holiday, </a:t>
            </a:r>
            <a:r>
              <a:rPr lang="en-US" sz="2000" b="1" dirty="0" smtClean="0"/>
              <a:t>...?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7. Halloween is not a traditional Russian holiday, </a:t>
            </a:r>
            <a:r>
              <a:rPr lang="en-US" sz="2000" b="1" dirty="0" smtClean="0"/>
              <a:t>...?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8. Every Englishman doesn’t like to miss his afternoon tea, </a:t>
            </a:r>
            <a:r>
              <a:rPr lang="en-US" sz="2000" b="1" dirty="0" smtClean="0"/>
              <a:t>...?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9. People like to celebrate Christmas, New year and Easter, ...?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707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 из 15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717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0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2089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en-US" sz="2000" b="1" dirty="0" smtClean="0"/>
          </a:p>
          <a:p>
            <a:pPr algn="r">
              <a:lnSpc>
                <a:spcPct val="150000"/>
              </a:lnSpc>
            </a:pPr>
            <a:endParaRPr lang="en-US" sz="2000" b="1" dirty="0"/>
          </a:p>
          <a:p>
            <a:pPr algn="r">
              <a:lnSpc>
                <a:spcPct val="150000"/>
              </a:lnSpc>
            </a:pPr>
            <a:endParaRPr lang="en-US" sz="2000" b="1" dirty="0" smtClean="0"/>
          </a:p>
          <a:p>
            <a:pPr algn="r">
              <a:lnSpc>
                <a:spcPct val="150000"/>
              </a:lnSpc>
            </a:pPr>
            <a:r>
              <a:rPr lang="en-US" sz="2000" b="1" dirty="0" smtClean="0"/>
              <a:t>We </a:t>
            </a:r>
            <a:r>
              <a:rPr lang="en-US" sz="2000" b="1" dirty="0"/>
              <a:t>are glad and very gay.</a:t>
            </a:r>
            <a:endParaRPr lang="ru-RU" sz="2000" dirty="0"/>
          </a:p>
          <a:p>
            <a:pPr algn="r">
              <a:lnSpc>
                <a:spcPct val="150000"/>
              </a:lnSpc>
            </a:pPr>
            <a:r>
              <a:rPr lang="en-US" sz="2000" b="1" dirty="0"/>
              <a:t>We all dance and sing and say:</a:t>
            </a:r>
            <a:endParaRPr lang="ru-RU" sz="2000" dirty="0"/>
          </a:p>
          <a:p>
            <a:pPr algn="r">
              <a:lnSpc>
                <a:spcPct val="150000"/>
              </a:lnSpc>
            </a:pPr>
            <a:r>
              <a:rPr lang="en-US" sz="2000" b="1" dirty="0"/>
              <a:t>“Merry,  merry, ---------Day</a:t>
            </a:r>
            <a:r>
              <a:rPr lang="en-US" sz="2000" b="1" dirty="0" smtClean="0"/>
              <a:t>!”</a:t>
            </a:r>
          </a:p>
          <a:p>
            <a:pPr algn="ctr">
              <a:lnSpc>
                <a:spcPct val="150000"/>
              </a:lnSpc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endParaRPr lang="en-US" sz="2000" b="1" dirty="0" smtClean="0"/>
          </a:p>
          <a:p>
            <a:pPr algn="ctr">
              <a:lnSpc>
                <a:spcPct val="150000"/>
              </a:lnSpc>
            </a:pPr>
            <a:endParaRPr lang="en-US" b="1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pic>
        <p:nvPicPr>
          <p:cNvPr id="6" name="Рисунок 5" descr="http://www.mafrance.ru/wp-content/uploads/2008/12/j04312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4040"/>
            <a:ext cx="432048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5773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5976" y="332656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Roses </a:t>
            </a:r>
            <a:r>
              <a:rPr lang="en-US" sz="2800" b="1" dirty="0"/>
              <a:t>are red,</a:t>
            </a:r>
            <a:endParaRPr lang="ru-RU" sz="2800" dirty="0"/>
          </a:p>
          <a:p>
            <a:pPr algn="ctr"/>
            <a:r>
              <a:rPr lang="en-US" sz="2800" b="1" dirty="0"/>
              <a:t>Violets are blue,</a:t>
            </a:r>
            <a:endParaRPr lang="ru-RU" sz="2800" dirty="0"/>
          </a:p>
          <a:p>
            <a:pPr algn="ctr"/>
            <a:r>
              <a:rPr lang="en-US" sz="2800" b="1" dirty="0"/>
              <a:t>Sugar is sweet</a:t>
            </a:r>
            <a:endParaRPr lang="ru-RU" sz="2800" dirty="0"/>
          </a:p>
          <a:p>
            <a:pPr algn="ctr"/>
            <a:r>
              <a:rPr lang="en-US" sz="2800" b="1" dirty="0"/>
              <a:t>And so are you</a:t>
            </a:r>
            <a:endParaRPr lang="ru-RU" sz="2800" dirty="0"/>
          </a:p>
          <a:p>
            <a:pPr algn="ctr"/>
            <a:r>
              <a:rPr lang="en-US" sz="2800" b="1" dirty="0"/>
              <a:t> </a:t>
            </a:r>
            <a:endParaRPr lang="ru-RU" sz="2800" dirty="0"/>
          </a:p>
        </p:txBody>
      </p:sp>
      <p:pic>
        <p:nvPicPr>
          <p:cNvPr id="7" name="Рисунок 6" descr="http://www.coolwallpapers.org/wallpapers/2/205/thumb/320_wallpaper_cool-201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464496" cy="4248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2510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296733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 give her flowers</a:t>
            </a:r>
            <a:endParaRPr lang="ru-RU" sz="2400" dirty="0"/>
          </a:p>
          <a:p>
            <a:pPr algn="ctr"/>
            <a:r>
              <a:rPr lang="en-US" sz="2400" b="1" dirty="0"/>
              <a:t>White, yellow and red</a:t>
            </a:r>
            <a:endParaRPr lang="ru-RU" sz="2400" dirty="0"/>
          </a:p>
          <a:p>
            <a:pPr algn="ctr"/>
            <a:r>
              <a:rPr lang="en-US" sz="2400" b="1" dirty="0"/>
              <a:t>Who loves ---------best</a:t>
            </a:r>
            <a:endParaRPr lang="ru-RU" sz="2400" dirty="0"/>
          </a:p>
        </p:txBody>
      </p:sp>
      <p:pic>
        <p:nvPicPr>
          <p:cNvPr id="5" name="Рисунок 4" descr="http://i072.radikal.ru/0910/a1/3b0a221b9cd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672408" cy="3712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6188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Five </a:t>
            </a:r>
            <a:r>
              <a:rPr lang="en-US" b="1" dirty="0"/>
              <a:t>little pumpkins sitting on a gate. </a:t>
            </a:r>
            <a:br>
              <a:rPr lang="en-US" b="1" dirty="0"/>
            </a:br>
            <a:r>
              <a:rPr lang="en-US" b="1" dirty="0"/>
              <a:t>The first one said: "It's getting late!" </a:t>
            </a:r>
            <a:endParaRPr lang="ru-RU" dirty="0"/>
          </a:p>
        </p:txBody>
      </p:sp>
      <p:pic>
        <p:nvPicPr>
          <p:cNvPr id="5" name="Рисунок 4" descr="http://s003.radikal.ru/i201/1010/f4/8d22bb59c7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877"/>
            <a:ext cx="4763135" cy="372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087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82883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This is the season</a:t>
            </a:r>
            <a:endParaRPr lang="ru-RU" dirty="0"/>
          </a:p>
          <a:p>
            <a:pPr algn="r"/>
            <a:r>
              <a:rPr lang="en-US" b="1" dirty="0"/>
              <a:t>When children ski,</a:t>
            </a:r>
            <a:endParaRPr lang="ru-RU" dirty="0"/>
          </a:p>
          <a:p>
            <a:pPr algn="r"/>
            <a:r>
              <a:rPr lang="en-US" b="1" dirty="0"/>
              <a:t>And old Father Frost</a:t>
            </a:r>
            <a:endParaRPr lang="ru-RU" dirty="0"/>
          </a:p>
          <a:p>
            <a:pPr algn="r"/>
            <a:r>
              <a:rPr lang="en-US" b="1" dirty="0"/>
              <a:t>Bring the --------Tree</a:t>
            </a:r>
            <a:endParaRPr lang="ru-RU" dirty="0"/>
          </a:p>
        </p:txBody>
      </p:sp>
      <p:pic>
        <p:nvPicPr>
          <p:cNvPr id="5" name="Рисунок 4" descr="http://www.ougk.ru/user_files/Image/akcii/konkurs%20ng%202010%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7" y="908720"/>
            <a:ext cx="3598545" cy="472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143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3960813" cy="1143000"/>
          </a:xfrm>
        </p:spPr>
        <p:txBody>
          <a:bodyPr/>
          <a:lstStyle/>
          <a:p>
            <a:r>
              <a:rPr lang="en-US" sz="2800" b="1">
                <a:solidFill>
                  <a:srgbClr val="000099"/>
                </a:solidFill>
                <a:latin typeface="Bookman Old Style" pitchFamily="18" charset="0"/>
              </a:rPr>
              <a:t>Ordinal numerals</a:t>
            </a:r>
            <a:endParaRPr lang="ru-RU" sz="2800" b="1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latin typeface="Bookman Old Style" pitchFamily="18" charset="0"/>
              </a:rPr>
              <a:t>Which?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Bookman Old Style" pitchFamily="18" charset="0"/>
              </a:rPr>
              <a:t>      </a:t>
            </a:r>
            <a:r>
              <a:rPr lang="ru-RU" sz="2000" dirty="0">
                <a:latin typeface="Bookman Old Style" pitchFamily="18" charset="0"/>
              </a:rPr>
              <a:t>Какой?                                                        </a:t>
            </a:r>
            <a:r>
              <a:rPr lang="en-US" sz="2000" dirty="0">
                <a:latin typeface="Bookman Old Style" pitchFamily="18" charset="0"/>
              </a:rPr>
              <a:t>  </a:t>
            </a:r>
            <a:r>
              <a:rPr lang="ru-RU" sz="2000" dirty="0">
                <a:latin typeface="Bookman Old Style" pitchFamily="18" charset="0"/>
              </a:rPr>
              <a:t>     Четвертый.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Bookman Old Style" pitchFamily="18" charset="0"/>
              </a:rPr>
              <a:t>Который по счету?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Bookman Old Style" pitchFamily="18" charset="0"/>
              </a:rPr>
              <a:t>the </a:t>
            </a:r>
            <a:r>
              <a:rPr lang="en-US" sz="3600" b="1" dirty="0">
                <a:latin typeface="Bookman Old Style" pitchFamily="18" charset="0"/>
              </a:rPr>
              <a:t>4</a:t>
            </a:r>
            <a:r>
              <a:rPr lang="en-US" sz="3600" b="1" baseline="30000" dirty="0">
                <a:solidFill>
                  <a:srgbClr val="FF0000"/>
                </a:solidFill>
                <a:latin typeface="Bookman Old Style" pitchFamily="18" charset="0"/>
              </a:rPr>
              <a:t>th</a:t>
            </a:r>
            <a:r>
              <a:rPr lang="en-US" sz="2000" b="1" dirty="0">
                <a:latin typeface="Bookman Old Style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Bookman Old Style" pitchFamily="18" charset="0"/>
              </a:rPr>
              <a:t>the first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Bookman Old Style" pitchFamily="18" charset="0"/>
              </a:rPr>
              <a:t>the second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Bookman Old Style" pitchFamily="18" charset="0"/>
              </a:rPr>
              <a:t>the third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Bookman Old Style" pitchFamily="18" charset="0"/>
              </a:rPr>
              <a:t>21 – the twenty first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Bookman Old Style" pitchFamily="18" charset="0"/>
              </a:rPr>
              <a:t>30 – the thirtieth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latin typeface="Bookman Old Style" pitchFamily="18" charset="0"/>
              </a:rPr>
              <a:t>19 – the nineteenth   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4572000" y="2205038"/>
            <a:ext cx="2016125" cy="863600"/>
          </a:xfrm>
          <a:prstGeom prst="curvedLeftArrow">
            <a:avLst>
              <a:gd name="adj1" fmla="val 20000"/>
              <a:gd name="adj2" fmla="val 40000"/>
              <a:gd name="adj3" fmla="val 77819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2268538" y="2205038"/>
            <a:ext cx="1944687" cy="863600"/>
          </a:xfrm>
          <a:prstGeom prst="curvedRightArrow">
            <a:avLst>
              <a:gd name="adj1" fmla="val 20000"/>
              <a:gd name="adj2" fmla="val 40000"/>
              <a:gd name="adj3" fmla="val 7506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7"/>
          <p:cNvSpPr>
            <a:spLocks noGrp="1" noChangeArrowheads="1"/>
          </p:cNvSpPr>
          <p:nvPr>
            <p:ph type="title"/>
          </p:nvPr>
        </p:nvSpPr>
        <p:spPr>
          <a:xfrm>
            <a:off x="1547812" y="333375"/>
            <a:ext cx="6696595" cy="1143000"/>
          </a:xfrm>
        </p:spPr>
        <p:txBody>
          <a:bodyPr/>
          <a:lstStyle/>
          <a:p>
            <a:r>
              <a:rPr lang="en-US" sz="2800" b="1" dirty="0" smtClean="0">
                <a:latin typeface="Bookman Old Style" pitchFamily="18" charset="0"/>
              </a:rPr>
              <a:t>When and where </a:t>
            </a:r>
            <a:r>
              <a:rPr lang="en-US" sz="2800" b="1" dirty="0" smtClean="0">
                <a:solidFill>
                  <a:srgbClr val="0070C0"/>
                </a:solidFill>
                <a:latin typeface="Bookman Old Style" pitchFamily="18" charset="0"/>
              </a:rPr>
              <a:t>is … celebrated </a:t>
            </a:r>
            <a:r>
              <a:rPr lang="en-US" sz="2800" b="1" dirty="0">
                <a:latin typeface="Bookman Old Style" pitchFamily="18" charset="0"/>
              </a:rPr>
              <a:t>?</a:t>
            </a:r>
            <a:endParaRPr lang="ru-RU" sz="2800" b="1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3394"/>
              </p:ext>
            </p:extLst>
          </p:nvPr>
        </p:nvGraphicFramePr>
        <p:xfrm>
          <a:off x="1043608" y="1268760"/>
          <a:ext cx="7128792" cy="48245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45073"/>
                <a:gridCol w="4083719"/>
              </a:tblGrid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Christmas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25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th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December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St Valentines Day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14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th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February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Australia Day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26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th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February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Canada Day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1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st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July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Independence Day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4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th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July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Victory Day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9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th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May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Independence Day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12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th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June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Christmas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The 7</a:t>
                      </a:r>
                      <a:r>
                        <a:rPr lang="en-US" sz="2800" b="1" baseline="30000" dirty="0">
                          <a:solidFill>
                            <a:srgbClr val="0070C0"/>
                          </a:solidFill>
                          <a:effectLst/>
                        </a:rPr>
                        <a:t>th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 of January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0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Where do people  celebrate these festivals and have these traditions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People cook pancakes and eat them with honey, butter and caviar. </a:t>
            </a:r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People </a:t>
            </a:r>
            <a:r>
              <a:rPr lang="en-US" sz="2400" b="1" dirty="0" err="1"/>
              <a:t>colour</a:t>
            </a:r>
            <a:r>
              <a:rPr lang="en-US" sz="2400" b="1" dirty="0"/>
              <a:t> eggs and present as a symbol of endless life.</a:t>
            </a:r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People celebrate birthdays and sing “Happy Birthday to You”.</a:t>
            </a:r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People send cards when they get a new house</a:t>
            </a:r>
            <a:r>
              <a:rPr lang="en-US" sz="2400" b="1" dirty="0" smtClean="0"/>
              <a:t>,</a:t>
            </a:r>
            <a:r>
              <a:rPr lang="en-US" sz="2400" b="1" dirty="0"/>
              <a:t> People organize wedding parties.</a:t>
            </a:r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People organize military parades when they celebrate Victory day.</a:t>
            </a:r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People say “Good day” when they meet.</a:t>
            </a:r>
            <a:endParaRPr lang="ru-RU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Men usually give flowers to women</a:t>
            </a:r>
            <a:r>
              <a:rPr lang="en-US" sz="2400" b="1" dirty="0" smtClean="0"/>
              <a:t>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Decide where they have these traditions:( use numbers only)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1. In Russia:       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</a:t>
            </a:r>
            <a:r>
              <a:rPr lang="en-US" sz="2400" b="1" dirty="0">
                <a:solidFill>
                  <a:srgbClr val="C00000"/>
                </a:solidFill>
              </a:rPr>
              <a:t>2. In G.B</a:t>
            </a:r>
            <a:r>
              <a:rPr lang="en-US" sz="2400" b="1" dirty="0" smtClean="0">
                <a:solidFill>
                  <a:srgbClr val="C00000"/>
                </a:solidFill>
              </a:rPr>
              <a:t>:                      3</a:t>
            </a:r>
            <a:r>
              <a:rPr lang="en-US" sz="2400" b="1" dirty="0">
                <a:solidFill>
                  <a:srgbClr val="C00000"/>
                </a:solidFill>
              </a:rPr>
              <a:t>.       In the USA:      4. In all the mentioned countries:</a:t>
            </a:r>
            <a:endParaRPr lang="ru-RU" sz="24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57299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676</Words>
  <Application>Microsoft Office PowerPoint</Application>
  <PresentationFormat>Экран (4:3)</PresentationFormat>
  <Paragraphs>158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The theme of our lesson is…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Ordinal numerals</vt:lpstr>
      <vt:lpstr>When and where is … celebrated ?</vt:lpstr>
      <vt:lpstr>Презентация PowerPoint</vt:lpstr>
      <vt:lpstr>Презентация PowerPoint</vt:lpstr>
      <vt:lpstr>Holidays  </vt:lpstr>
      <vt:lpstr>Презентация PowerPoint</vt:lpstr>
      <vt:lpstr>In Russia we have... (too).             In Great Britain we have</vt:lpstr>
      <vt:lpstr>In Russia we have...                In Great Britain we have</vt:lpstr>
      <vt:lpstr>In Russia we have...(too).                  In Great Britain we have </vt:lpstr>
      <vt:lpstr>In Russia we have...(too).       In Great Britain we have</vt:lpstr>
      <vt:lpstr>Презентация PowerPoint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topic of our lesson is…</dc:title>
  <dc:creator>RV</dc:creator>
  <cp:lastModifiedBy>RV</cp:lastModifiedBy>
  <cp:revision>44</cp:revision>
  <dcterms:created xsi:type="dcterms:W3CDTF">2011-05-11T12:46:48Z</dcterms:created>
  <dcterms:modified xsi:type="dcterms:W3CDTF">2011-05-12T12:57:39Z</dcterms:modified>
</cp:coreProperties>
</file>