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notesMasterIdLst>
    <p:notesMasterId r:id="rId16"/>
  </p:notesMasterIdLst>
  <p:sldIdLst>
    <p:sldId id="280" r:id="rId3"/>
    <p:sldId id="282" r:id="rId4"/>
    <p:sldId id="284" r:id="rId5"/>
    <p:sldId id="283" r:id="rId6"/>
    <p:sldId id="285" r:id="rId7"/>
    <p:sldId id="281" r:id="rId8"/>
    <p:sldId id="292" r:id="rId9"/>
    <p:sldId id="287" r:id="rId10"/>
    <p:sldId id="293" r:id="rId11"/>
    <p:sldId id="289" r:id="rId12"/>
    <p:sldId id="290" r:id="rId13"/>
    <p:sldId id="291" r:id="rId14"/>
    <p:sldId id="264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660066"/>
    <a:srgbClr val="333300"/>
    <a:srgbClr val="00FF00"/>
    <a:srgbClr val="003300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42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82217D-9833-4028-B459-F6C08B13AFEE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5CA204-9B0A-49F6-9C84-B7C5805473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0604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B13DD-1C5E-4A97-8A19-ECFD3B289BCE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59BAC-AA1E-4BFE-9482-6D5A565473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1088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B13DD-1C5E-4A97-8A19-ECFD3B289BCE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59BAC-AA1E-4BFE-9482-6D5A565473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1125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B13DD-1C5E-4A97-8A19-ECFD3B289BCE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59BAC-AA1E-4BFE-9482-6D5A565473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60407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19E54-9073-493E-AE6C-32FD2F11857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81D0-B033-4BE9-BB2E-8638FD40ECF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3495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D2307-E72A-47FD-BC5C-FF9D92BC98E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81D0-B033-4BE9-BB2E-8638FD40ECF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4285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EC27-D9AD-4147-9464-15E3E5AA977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81D0-B033-4BE9-BB2E-8638FD40ECF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9655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A1416-EEC7-439D-8310-EEB07ADED8A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81D0-B033-4BE9-BB2E-8638FD40ECF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99443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74D0A-26C7-4F7C-AFE0-199E714FAE6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81D0-B033-4BE9-BB2E-8638FD40ECF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79843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B66AE-6787-4CA2-AEAD-DBF793ACBA4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81D0-B033-4BE9-BB2E-8638FD40ECF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8517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9A37B-1574-41BA-91C6-4721827DEB2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81D0-B033-4BE9-BB2E-8638FD40ECF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2961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66E0-1CCA-49A3-8F62-75D7F6A9A51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81D0-B033-4BE9-BB2E-8638FD40ECF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298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B13DD-1C5E-4A97-8A19-ECFD3B289BCE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59BAC-AA1E-4BFE-9482-6D5A565473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67638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983F1-834B-444C-887A-D977BF48963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81D0-B033-4BE9-BB2E-8638FD40ECF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0086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42561-363D-400B-B334-948C3E27362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81D0-B033-4BE9-BB2E-8638FD40ECF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5037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B8E05-79EC-4F44-96A9-BD6A5DD2CE2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81D0-B033-4BE9-BB2E-8638FD40ECF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3941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B13DD-1C5E-4A97-8A19-ECFD3B289BCE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59BAC-AA1E-4BFE-9482-6D5A565473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9655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B13DD-1C5E-4A97-8A19-ECFD3B289BCE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59BAC-AA1E-4BFE-9482-6D5A565473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5276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B13DD-1C5E-4A97-8A19-ECFD3B289BCE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59BAC-AA1E-4BFE-9482-6D5A565473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23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B13DD-1C5E-4A97-8A19-ECFD3B289BCE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59BAC-AA1E-4BFE-9482-6D5A565473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4021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B13DD-1C5E-4A97-8A19-ECFD3B289BCE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59BAC-AA1E-4BFE-9482-6D5A565473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5406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B13DD-1C5E-4A97-8A19-ECFD3B289BCE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59BAC-AA1E-4BFE-9482-6D5A565473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8266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B13DD-1C5E-4A97-8A19-ECFD3B289BCE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59BAC-AA1E-4BFE-9482-6D5A565473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5460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1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B13DD-1C5E-4A97-8A19-ECFD3B289BCE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B59BAC-AA1E-4BFE-9482-6D5A565473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8423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1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066B3-491D-4F18-AC31-095FB4FC781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981D0-B033-4BE9-BB2E-8638FD40ECF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765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449783" y="404664"/>
            <a:ext cx="242989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2000" b="1" spc="150" dirty="0">
                <a:ln w="11430"/>
                <a:solidFill>
                  <a:schemeClr val="bg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Московское СВУ</a:t>
            </a: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19E54-9073-493E-AE6C-32FD2F11857B}" type="datetime1">
              <a:rPr lang="ru-RU" sz="2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17.12.2012</a:t>
            </a:fld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281013" y="6093296"/>
            <a:ext cx="856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Урок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43608" y="1772816"/>
            <a:ext cx="7094114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Признаки </a:t>
            </a:r>
            <a:r>
              <a:rPr lang="ru-RU" sz="6000" b="1" spc="50" dirty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параллельности прямых</a:t>
            </a:r>
          </a:p>
        </p:txBody>
      </p:sp>
    </p:spTree>
    <p:extLst>
      <p:ext uri="{BB962C8B-B14F-4D97-AF65-F5344CB8AC3E}">
        <p14:creationId xmlns:p14="http://schemas.microsoft.com/office/powerpoint/2010/main" val="320350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427984" y="1509782"/>
            <a:ext cx="442798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Пары этих углов имеют специальные названия: 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28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накрест лежащие углы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__ и __, __ и __; 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28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односторонние углы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__ и __, __ и __;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соответственные углы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__ и __, __ и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__, __ и __, __ и __.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400724" y="775205"/>
            <a:ext cx="3440157" cy="3800262"/>
            <a:chOff x="278534" y="373982"/>
            <a:chExt cx="3440157" cy="3800262"/>
          </a:xfrm>
        </p:grpSpPr>
        <p:cxnSp>
          <p:nvCxnSpPr>
            <p:cNvPr id="14" name="Прямая соединительная линия 13"/>
            <p:cNvCxnSpPr/>
            <p:nvPr/>
          </p:nvCxnSpPr>
          <p:spPr>
            <a:xfrm rot="5400000">
              <a:off x="311785" y="2428130"/>
              <a:ext cx="3400410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flipV="1">
              <a:off x="318282" y="3284209"/>
              <a:ext cx="3400409" cy="628425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Прямоугольник 16"/>
            <p:cNvSpPr/>
            <p:nvPr/>
          </p:nvSpPr>
          <p:spPr>
            <a:xfrm>
              <a:off x="2090460" y="373982"/>
              <a:ext cx="412292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000" i="1" dirty="0" smtClean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4000" i="1" cap="none" spc="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3223499" y="2663944"/>
              <a:ext cx="441146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000" i="1" dirty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4000" i="1" cap="none" spc="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3211919" y="812126"/>
              <a:ext cx="441146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000" i="1" dirty="0" smtClean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4000" i="1" cap="none" spc="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0" name="Прямая соединительная линия 19"/>
            <p:cNvCxnSpPr/>
            <p:nvPr/>
          </p:nvCxnSpPr>
          <p:spPr>
            <a:xfrm rot="5400000" flipV="1">
              <a:off x="1978740" y="-180193"/>
              <a:ext cx="0" cy="3400411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Прямоугольник 20"/>
            <p:cNvSpPr/>
            <p:nvPr/>
          </p:nvSpPr>
          <p:spPr>
            <a:xfrm>
              <a:off x="1577613" y="1052736"/>
              <a:ext cx="364202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800" b="1" dirty="0" smtClean="0">
                  <a:ln w="1905"/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2800" b="1" cap="none" spc="0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2152012" y="1052736"/>
              <a:ext cx="364202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800" b="1" dirty="0" smtClean="0">
                  <a:ln w="1905"/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sz="2800" b="1" cap="none" spc="0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1577613" y="1575956"/>
              <a:ext cx="364202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800" b="1" dirty="0" smtClean="0">
                  <a:ln w="1905"/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4</a:t>
              </a:r>
              <a:endParaRPr lang="ru-RU" sz="2800" b="1" cap="none" spc="0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2120803" y="1612968"/>
              <a:ext cx="364202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800" b="1" dirty="0" smtClean="0">
                  <a:ln w="1905"/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3</a:t>
              </a:r>
              <a:endParaRPr lang="ru-RU" sz="2800" b="1" cap="none" spc="0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1577613" y="3110220"/>
              <a:ext cx="364202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800" b="1" dirty="0" smtClean="0">
                  <a:ln w="1905"/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5</a:t>
              </a:r>
              <a:endParaRPr lang="ru-RU" sz="2800" b="1" cap="none" spc="0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2120803" y="3017887"/>
              <a:ext cx="364202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800" b="1" dirty="0" smtClean="0">
                  <a:ln w="1905"/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6</a:t>
              </a:r>
              <a:endParaRPr lang="ru-RU" sz="2800" b="1" cap="none" spc="0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1560293" y="3651024"/>
              <a:ext cx="364202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800" b="1" dirty="0" smtClean="0">
                  <a:ln w="1905"/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8</a:t>
              </a:r>
              <a:endParaRPr lang="ru-RU" sz="2800" b="1" cap="none" spc="0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2090460" y="3577837"/>
              <a:ext cx="364202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800" b="1" dirty="0" smtClean="0">
                  <a:ln w="1905"/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7</a:t>
              </a:r>
              <a:endParaRPr lang="ru-RU" sz="2800" b="1" cap="none" spc="0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9" name="Прямоугольник 28"/>
          <p:cNvSpPr/>
          <p:nvPr/>
        </p:nvSpPr>
        <p:spPr>
          <a:xfrm>
            <a:off x="3198872" y="188640"/>
            <a:ext cx="278787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905"/>
                <a:solidFill>
                  <a:srgbClr val="008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Итог урока</a:t>
            </a:r>
            <a:endParaRPr lang="ru-RU" sz="4000" b="1" cap="none" spc="0" dirty="0">
              <a:ln w="1905"/>
              <a:solidFill>
                <a:srgbClr val="008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9223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81D0-B033-4BE9-BB2E-8638FD40ECF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188640"/>
            <a:ext cx="41088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Углы соответственные: </a:t>
            </a:r>
            <a:endParaRPr lang="ru-RU" sz="2800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84586" y="785870"/>
            <a:ext cx="877990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Если при пересечении двух прямых секущей 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соответственные углы равны, то прямые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параллельны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887272" y="2789639"/>
            <a:ext cx="40473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Доказать устно</a:t>
            </a:r>
            <a:endParaRPr lang="ru-RU" sz="3200" dirty="0">
              <a:solidFill>
                <a:srgbClr val="FF0000"/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252" y="1844824"/>
            <a:ext cx="4510667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4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81D0-B033-4BE9-BB2E-8638FD40ECF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188640"/>
            <a:ext cx="41102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3. Углы односторонние: </a:t>
            </a:r>
            <a:endParaRPr lang="ru-RU" sz="2800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785870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Если при пересечении двух прямых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секущей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сумма односторонних углов равна 180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°,то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прямые параллельны. 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253" y="2093410"/>
            <a:ext cx="4274732" cy="4503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4917302" y="2996952"/>
            <a:ext cx="40473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Доказать устно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3103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02539" y="2492896"/>
            <a:ext cx="770485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Повторить пункты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24–26; ответить на вопросы 1–6 на с. 68; решить задачи №№ 193, 194.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833353" y="1254249"/>
            <a:ext cx="351891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905"/>
                <a:solidFill>
                  <a:srgbClr val="008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Задание на с/п</a:t>
            </a:r>
            <a:endParaRPr lang="ru-RU" sz="4000" b="1" cap="none" spc="0" dirty="0">
              <a:ln w="1905"/>
              <a:solidFill>
                <a:srgbClr val="008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904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81D0-B033-4BE9-BB2E-8638FD40ECF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91680" y="442031"/>
            <a:ext cx="59522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Признаки параллельности прямых</a:t>
            </a:r>
            <a:endParaRPr lang="ru-RU" sz="1600" dirty="0">
              <a:solidFill>
                <a:schemeClr val="accent6">
                  <a:lumMod val="50000"/>
                </a:schemeClr>
              </a:solidFill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283730" y="1484784"/>
            <a:ext cx="8590797" cy="1754326"/>
            <a:chOff x="376441" y="980728"/>
            <a:chExt cx="8590797" cy="1754326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376441" y="980728"/>
              <a:ext cx="7920880" cy="17543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3600" dirty="0" smtClean="0">
                  <a:latin typeface="Times New Roman" pitchFamily="18" charset="0"/>
                  <a:cs typeface="Times New Roman" pitchFamily="18" charset="0"/>
                </a:rPr>
                <a:t>     Если </a:t>
              </a:r>
              <a:r>
                <a:rPr lang="ru-RU" sz="3600" dirty="0">
                  <a:latin typeface="Times New Roman" pitchFamily="18" charset="0"/>
                  <a:cs typeface="Times New Roman" pitchFamily="18" charset="0"/>
                </a:rPr>
                <a:t>при пересечении двух прямых </a:t>
              </a:r>
              <a:r>
                <a:rPr lang="ru-RU" sz="3600" dirty="0" smtClean="0">
                  <a:latin typeface="Times New Roman" pitchFamily="18" charset="0"/>
                  <a:cs typeface="Times New Roman" pitchFamily="18" charset="0"/>
                </a:rPr>
                <a:t>секущей накрест </a:t>
              </a:r>
              <a:r>
                <a:rPr lang="ru-RU" sz="3600" dirty="0">
                  <a:latin typeface="Times New Roman" pitchFamily="18" charset="0"/>
                  <a:cs typeface="Times New Roman" pitchFamily="18" charset="0"/>
                </a:rPr>
                <a:t>лежащие </a:t>
              </a:r>
              <a:r>
                <a:rPr lang="ru-RU" sz="3600" dirty="0" smtClean="0">
                  <a:latin typeface="Times New Roman" pitchFamily="18" charset="0"/>
                  <a:cs typeface="Times New Roman" pitchFamily="18" charset="0"/>
                </a:rPr>
                <a:t>           равны</a:t>
              </a:r>
              <a:r>
                <a:rPr lang="ru-RU" sz="3600" dirty="0">
                  <a:latin typeface="Times New Roman" pitchFamily="18" charset="0"/>
                  <a:cs typeface="Times New Roman" pitchFamily="18" charset="0"/>
                </a:rPr>
                <a:t>, то </a:t>
              </a:r>
              <a:r>
                <a:rPr lang="ru-RU" sz="3600" dirty="0" smtClean="0">
                  <a:latin typeface="Times New Roman" pitchFamily="18" charset="0"/>
                  <a:cs typeface="Times New Roman" pitchFamily="18" charset="0"/>
                </a:rPr>
                <a:t>прямые                              . </a:t>
              </a:r>
              <a:endParaRPr lang="ru-RU" sz="36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3993186" y="2224603"/>
              <a:ext cx="3243110" cy="50405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5724128" y="1605863"/>
              <a:ext cx="3243110" cy="50405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рямоугольник 10"/>
          <p:cNvSpPr/>
          <p:nvPr/>
        </p:nvSpPr>
        <p:spPr>
          <a:xfrm>
            <a:off x="750076" y="3863549"/>
            <a:ext cx="3243110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перпендикулярны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568733" y="3717032"/>
            <a:ext cx="3243110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углы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568733" y="4941168"/>
            <a:ext cx="3243110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треугольники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76441" y="4729851"/>
            <a:ext cx="3243110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стороны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2195736" y="5805264"/>
            <a:ext cx="3243110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параллельны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311940" y="961564"/>
            <a:ext cx="45544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1. Углы накрест лежащие: </a:t>
            </a:r>
            <a:endParaRPr lang="ru-RU" sz="2800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9566" y="-60027"/>
            <a:ext cx="25036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Устная работа</a:t>
            </a:r>
            <a:endParaRPr lang="ru-RU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392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3120656" cy="2132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096219" y="36174"/>
            <a:ext cx="5589287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Дано: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прямые, АВ – секущая,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&lt; 1 = &lt; 2.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3120656" y="1472419"/>
            <a:ext cx="26489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Доказательство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096219" y="927431"/>
            <a:ext cx="16478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Доказать: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329413" y="6390089"/>
            <a:ext cx="1814587" cy="461665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4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a||b</a:t>
            </a:r>
            <a:endParaRPr lang="ru-RU" sz="1600" dirty="0">
              <a:solidFill>
                <a:srgbClr val="C00000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744106" y="949199"/>
            <a:ext cx="1844118" cy="461665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ru-RU" sz="24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endParaRPr lang="ru-RU" sz="16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5518677" y="6390092"/>
            <a:ext cx="1698350" cy="461665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признаку </a:t>
            </a:r>
            <a:endParaRPr lang="ru-RU" dirty="0">
              <a:solidFill>
                <a:srgbClr val="C00000"/>
              </a:solidFill>
            </a:endParaRPr>
          </a:p>
        </p:txBody>
      </p:sp>
      <p:grpSp>
        <p:nvGrpSpPr>
          <p:cNvPr id="35" name="Группа 34"/>
          <p:cNvGrpSpPr/>
          <p:nvPr/>
        </p:nvGrpSpPr>
        <p:grpSpPr>
          <a:xfrm>
            <a:off x="0" y="2132857"/>
            <a:ext cx="8964488" cy="3785652"/>
            <a:chOff x="0" y="2132857"/>
            <a:chExt cx="8964488" cy="3785652"/>
          </a:xfrm>
        </p:grpSpPr>
        <p:grpSp>
          <p:nvGrpSpPr>
            <p:cNvPr id="25" name="Группа 24"/>
            <p:cNvGrpSpPr/>
            <p:nvPr/>
          </p:nvGrpSpPr>
          <p:grpSpPr>
            <a:xfrm>
              <a:off x="0" y="2132857"/>
              <a:ext cx="8964488" cy="3785652"/>
              <a:chOff x="0" y="2132857"/>
              <a:chExt cx="8964488" cy="3785652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" name="Прямоугольник 4"/>
                  <p:cNvSpPr/>
                  <p:nvPr/>
                </p:nvSpPr>
                <p:spPr>
                  <a:xfrm>
                    <a:off x="0" y="2132857"/>
                    <a:ext cx="8964488" cy="3785652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marL="514350" indent="-514350">
                      <a:buAutoNum type="arabicPeriod"/>
                    </a:pPr>
                    <a:r>
                      <a:rPr lang="ru-RU" sz="2400" dirty="0" smtClean="0">
                        <a:solidFill>
                          <a:prstClr val="black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Точка О – середина АВ, проведем ОН </a:t>
                    </a:r>
                    <a:r>
                      <a:rPr lang="en-US" sz="2400" dirty="0" smtClean="0">
                        <a:solidFill>
                          <a:prstClr val="black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    </a:t>
                    </a:r>
                    <a:r>
                      <a:rPr lang="en-US" sz="2400" i="1" dirty="0" smtClean="0">
                        <a:solidFill>
                          <a:prstClr val="black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a</a:t>
                    </a:r>
                    <a:r>
                      <a:rPr lang="ru-RU" sz="2400" dirty="0" smtClean="0">
                        <a:solidFill>
                          <a:prstClr val="black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.</a:t>
                    </a:r>
                    <a:endParaRPr lang="en-US" sz="2400" dirty="0" smtClean="0">
                      <a:solidFill>
                        <a:prstClr val="black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 marL="514350" indent="-514350">
                      <a:buAutoNum type="arabicPeriod"/>
                    </a:pPr>
                    <a:r>
                      <a:rPr lang="ru-RU" sz="2400" dirty="0" smtClean="0">
                        <a:solidFill>
                          <a:prstClr val="black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Отложим на </a:t>
                    </a:r>
                    <a:r>
                      <a:rPr lang="en-US" sz="2400" i="1" dirty="0" smtClean="0">
                        <a:latin typeface="Times New Roman" pitchFamily="18" charset="0"/>
                        <a:cs typeface="Times New Roman" pitchFamily="18" charset="0"/>
                      </a:rPr>
                      <a:t>b</a:t>
                    </a:r>
                    <a:r>
                      <a:rPr lang="ru-RU" sz="2400" i="1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sz="2400" dirty="0" smtClean="0">
                        <a:latin typeface="Times New Roman" pitchFamily="18" charset="0"/>
                        <a:cs typeface="Times New Roman" pitchFamily="18" charset="0"/>
                      </a:rPr>
                      <a:t>отрезок ВН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r>
                      <a:rPr lang="ru-RU" sz="2400" dirty="0" smtClean="0">
                        <a:latin typeface="Times New Roman" pitchFamily="18" charset="0"/>
                        <a:cs typeface="Times New Roman" pitchFamily="18" charset="0"/>
                      </a:rPr>
                      <a:t> = АН.</a:t>
                    </a:r>
                  </a:p>
                  <a:p>
                    <a:pPr marL="514350" indent="-514350">
                      <a:buAutoNum type="arabicPeriod"/>
                    </a:pPr>
                    <a14:m>
                      <m:oMath xmlns:m="http://schemas.openxmlformats.org/officeDocument/2006/math">
                        <m:r>
                          <a:rPr lang="ru-RU" sz="2400" i="0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∆</m:t>
                        </m:r>
                        <m:r>
                          <a:rPr lang="ru-RU" sz="2400" b="0" i="0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 </m:t>
                        </m:r>
                      </m:oMath>
                    </a14:m>
                    <a:r>
                      <a:rPr lang="ru-RU" sz="2400" dirty="0" smtClean="0">
                        <a:solidFill>
                          <a:prstClr val="black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Н</a:t>
                    </a:r>
                    <a:r>
                      <a:rPr lang="ru-RU" sz="2400" dirty="0">
                        <a:solidFill>
                          <a:prstClr val="black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О</a:t>
                    </a:r>
                    <a:r>
                      <a:rPr lang="ru-RU" sz="2400" dirty="0" smtClean="0">
                        <a:solidFill>
                          <a:prstClr val="black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А= </a:t>
                    </a:r>
                    <a14:m>
                      <m:oMath xmlns:m="http://schemas.openxmlformats.org/officeDocument/2006/math">
                        <m:r>
                          <a:rPr lang="ru-RU" sz="2400" i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∆</m:t>
                        </m:r>
                      </m:oMath>
                    </a14:m>
                    <a:r>
                      <a:rPr lang="ru-RU" sz="2400" dirty="0" smtClean="0">
                        <a:solidFill>
                          <a:prstClr val="black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 Н</a:t>
                    </a:r>
                    <a:r>
                      <a:rPr lang="ru-RU" sz="1600" dirty="0" smtClean="0">
                        <a:solidFill>
                          <a:prstClr val="black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r>
                      <a:rPr lang="ru-RU" sz="2400" dirty="0" smtClean="0">
                        <a:solidFill>
                          <a:prstClr val="black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ОВ по                          равенства треугольников (АН=ВН</a:t>
                    </a:r>
                    <a:r>
                      <a:rPr lang="ru-RU" sz="1600" dirty="0" smtClean="0">
                        <a:solidFill>
                          <a:prstClr val="black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r>
                      <a:rPr lang="ru-RU" sz="2400" dirty="0" smtClean="0">
                        <a:solidFill>
                          <a:prstClr val="black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, АО=ВО, </a:t>
                    </a:r>
                    <a:r>
                      <a:rPr lang="en-US" sz="2400" dirty="0" smtClean="0">
                        <a:solidFill>
                          <a:prstClr val="black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&lt; 1=&lt;2</a:t>
                    </a:r>
                    <a:r>
                      <a:rPr lang="ru-RU" sz="2400" dirty="0" smtClean="0">
                        <a:solidFill>
                          <a:prstClr val="black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.</a:t>
                    </a:r>
                  </a:p>
                  <a:p>
                    <a:pPr marL="514350" indent="-514350">
                      <a:buAutoNum type="arabicPeriod"/>
                    </a:pPr>
                    <a:r>
                      <a:rPr lang="ru-RU" sz="2400" dirty="0" smtClean="0">
                        <a:solidFill>
                          <a:prstClr val="black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Поэтому </a:t>
                    </a:r>
                    <a:r>
                      <a:rPr lang="en-US" sz="2400" dirty="0" smtClean="0">
                        <a:solidFill>
                          <a:prstClr val="black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&lt;3=&lt;4, &lt;5=&lt;6</a:t>
                    </a:r>
                    <a:r>
                      <a:rPr lang="ru-RU" sz="2400" dirty="0" smtClean="0">
                        <a:solidFill>
                          <a:prstClr val="black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.</a:t>
                    </a:r>
                  </a:p>
                  <a:p>
                    <a:pPr marL="514350" indent="-514350">
                      <a:buAutoNum type="arabicPeriod"/>
                    </a:pPr>
                    <a:r>
                      <a:rPr lang="ru-RU" sz="2400" dirty="0">
                        <a:solidFill>
                          <a:prstClr val="black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точка </a:t>
                    </a:r>
                    <a:r>
                      <a:rPr lang="ru-RU" sz="2400" dirty="0" smtClean="0">
                        <a:solidFill>
                          <a:prstClr val="black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Н</a:t>
                    </a:r>
                    <a:r>
                      <a:rPr lang="ru-RU" sz="1600" dirty="0" smtClean="0">
                        <a:solidFill>
                          <a:prstClr val="black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r>
                      <a:rPr lang="ru-RU" sz="2400" dirty="0" smtClean="0">
                        <a:solidFill>
                          <a:prstClr val="black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sz="2400" dirty="0">
                        <a:solidFill>
                          <a:prstClr val="black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лежит </a:t>
                    </a:r>
                    <a:r>
                      <a:rPr lang="ru-RU" sz="2400" dirty="0" smtClean="0">
                        <a:solidFill>
                          <a:prstClr val="black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на </a:t>
                    </a:r>
                    <a:r>
                      <a:rPr lang="ru-RU" sz="2400" dirty="0">
                        <a:solidFill>
                          <a:prstClr val="black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продолжении луча ОН, т. е. точки Н, О </a:t>
                    </a:r>
                    <a:r>
                      <a:rPr lang="ru-RU" sz="2400" dirty="0" smtClean="0">
                        <a:solidFill>
                          <a:prstClr val="black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и </a:t>
                    </a:r>
                    <a:r>
                      <a:rPr lang="ru-RU" sz="2400" dirty="0">
                        <a:solidFill>
                          <a:prstClr val="black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Н</a:t>
                    </a:r>
                    <a:r>
                      <a:rPr lang="ru-RU" dirty="0">
                        <a:solidFill>
                          <a:prstClr val="black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r>
                      <a:rPr lang="ru-RU" sz="2400" dirty="0">
                        <a:solidFill>
                          <a:prstClr val="black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 лежат на одной </a:t>
                    </a:r>
                    <a:r>
                      <a:rPr lang="ru-RU" sz="2400" dirty="0" smtClean="0">
                        <a:solidFill>
                          <a:prstClr val="black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прямой.</a:t>
                    </a:r>
                  </a:p>
                  <a:p>
                    <a:pPr marL="514350" indent="-514350">
                      <a:buAutoNum type="arabicPeriod"/>
                    </a:pPr>
                    <a:r>
                      <a:rPr lang="ru-RU" sz="2400" dirty="0" smtClean="0">
                        <a:solidFill>
                          <a:prstClr val="black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Из </a:t>
                    </a:r>
                    <a:r>
                      <a:rPr lang="ru-RU" sz="2400" dirty="0">
                        <a:solidFill>
                          <a:prstClr val="black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равенства </a:t>
                    </a:r>
                    <a:r>
                      <a:rPr lang="en-US" sz="2400" dirty="0" smtClean="0">
                        <a:solidFill>
                          <a:prstClr val="black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&lt;</a:t>
                    </a:r>
                    <a:r>
                      <a:rPr lang="ru-RU" sz="2400" dirty="0" smtClean="0">
                        <a:solidFill>
                          <a:prstClr val="black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5=</a:t>
                    </a:r>
                    <a:r>
                      <a:rPr lang="en-US" sz="2400" dirty="0" smtClean="0">
                        <a:solidFill>
                          <a:prstClr val="black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&lt;</a:t>
                    </a:r>
                    <a:r>
                      <a:rPr lang="ru-RU" sz="2400" dirty="0" smtClean="0">
                        <a:solidFill>
                          <a:prstClr val="black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6 </a:t>
                    </a:r>
                    <a:r>
                      <a:rPr lang="ru-RU" sz="2400" dirty="0">
                        <a:solidFill>
                          <a:prstClr val="black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следует, что угол </a:t>
                    </a:r>
                    <a:r>
                      <a:rPr lang="ru-RU" sz="2400" dirty="0" smtClean="0">
                        <a:solidFill>
                          <a:prstClr val="black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6</a:t>
                    </a:r>
                    <a:r>
                      <a:rPr lang="en-US" sz="2400" dirty="0" smtClean="0">
                        <a:solidFill>
                          <a:prstClr val="black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 -</a:t>
                    </a:r>
                    <a:r>
                      <a:rPr lang="ru-RU" sz="2400" dirty="0" smtClean="0">
                        <a:solidFill>
                          <a:prstClr val="black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                      (т</a:t>
                    </a:r>
                    <a:r>
                      <a:rPr lang="en-US" sz="2400" dirty="0">
                        <a:solidFill>
                          <a:prstClr val="black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.</a:t>
                    </a:r>
                    <a:r>
                      <a:rPr lang="ru-RU" sz="2400" dirty="0" smtClean="0">
                        <a:solidFill>
                          <a:prstClr val="black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к</a:t>
                    </a:r>
                    <a:r>
                      <a:rPr lang="en-US" sz="2400" dirty="0" smtClean="0">
                        <a:solidFill>
                          <a:prstClr val="black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.</a:t>
                    </a:r>
                    <a:r>
                      <a:rPr lang="ru-RU" sz="2400" dirty="0" smtClean="0">
                        <a:solidFill>
                          <a:prstClr val="black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sz="2400" dirty="0">
                        <a:solidFill>
                          <a:prstClr val="black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угол 5 </a:t>
                    </a:r>
                    <a:r>
                      <a:rPr lang="ru-RU" sz="2400" dirty="0" smtClean="0">
                        <a:solidFill>
                          <a:prstClr val="black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- </a:t>
                    </a:r>
                    <a:r>
                      <a:rPr lang="ru-RU" sz="2400" dirty="0">
                        <a:solidFill>
                          <a:prstClr val="black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прямой). Итак, прямые а и </a:t>
                    </a:r>
                    <a:r>
                      <a:rPr lang="en-US" sz="2400" i="1" dirty="0" smtClean="0">
                        <a:latin typeface="Times New Roman" pitchFamily="18" charset="0"/>
                        <a:cs typeface="Times New Roman" pitchFamily="18" charset="0"/>
                      </a:rPr>
                      <a:t>b </a:t>
                    </a:r>
                    <a:r>
                      <a:rPr lang="ru-RU" sz="2400" dirty="0" smtClean="0">
                        <a:solidFill>
                          <a:prstClr val="black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перпендикулярны </a:t>
                    </a:r>
                    <a:r>
                      <a:rPr lang="ru-RU" sz="2400" dirty="0">
                        <a:solidFill>
                          <a:prstClr val="black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к прямой </a:t>
                    </a:r>
                    <a:r>
                      <a:rPr lang="ru-RU" sz="2400" dirty="0" smtClean="0">
                        <a:solidFill>
                          <a:prstClr val="black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HH</a:t>
                    </a:r>
                    <a:r>
                      <a:rPr lang="ru-RU" dirty="0" smtClean="0">
                        <a:solidFill>
                          <a:prstClr val="black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r>
                      <a:rPr lang="ru-RU" sz="2400" dirty="0" smtClean="0">
                        <a:solidFill>
                          <a:prstClr val="black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sz="2400" dirty="0">
                        <a:solidFill>
                          <a:prstClr val="black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поэтому </a:t>
                    </a:r>
                    <a:r>
                      <a:rPr lang="ru-RU" sz="2400" dirty="0" smtClean="0">
                        <a:solidFill>
                          <a:prstClr val="black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они </a:t>
                    </a:r>
                    <a:r>
                      <a:rPr lang="ru-RU" sz="2400" dirty="0">
                        <a:solidFill>
                          <a:prstClr val="black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параллельны. Теорема доказана. </a:t>
                    </a:r>
                    <a:endParaRPr lang="ru-RU" sz="1600" dirty="0"/>
                  </a:p>
                </p:txBody>
              </p:sp>
            </mc:Choice>
            <mc:Fallback xmlns="">
              <p:sp>
                <p:nvSpPr>
                  <p:cNvPr id="5" name="Прямоугольник 4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0" y="2132857"/>
                    <a:ext cx="8964488" cy="3785652"/>
                  </a:xfrm>
                  <a:prstGeom prst="rect">
                    <a:avLst/>
                  </a:prstGeom>
                  <a:blipFill rotWithShape="1">
                    <a:blip r:embed="rId3"/>
                    <a:stretch>
                      <a:fillRect l="-952" t="-1288" b="-2576"/>
                    </a:stretch>
                  </a:blipFill>
                </p:spPr>
                <p:txBody>
                  <a:bodyPr/>
                  <a:lstStyle/>
                  <a:p>
                    <a:r>
                      <a:rPr lang="ru-RU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20" name="Прямая соединительная линия 19"/>
              <p:cNvCxnSpPr/>
              <p:nvPr/>
            </p:nvCxnSpPr>
            <p:spPr>
              <a:xfrm>
                <a:off x="5668039" y="2161999"/>
                <a:ext cx="0" cy="29448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Прямая соединительная линия 20"/>
              <p:cNvCxnSpPr/>
              <p:nvPr/>
            </p:nvCxnSpPr>
            <p:spPr>
              <a:xfrm>
                <a:off x="5518677" y="2456486"/>
                <a:ext cx="28803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Прямоугольник 25"/>
            <p:cNvSpPr/>
            <p:nvPr/>
          </p:nvSpPr>
          <p:spPr>
            <a:xfrm>
              <a:off x="3275563" y="2852936"/>
              <a:ext cx="1800493" cy="461665"/>
            </a:xfrm>
            <a:prstGeom prst="rect">
              <a:avLst/>
            </a:prstGeom>
            <a:ln>
              <a:solidFill>
                <a:schemeClr val="tx2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                    </a:t>
              </a:r>
              <a:endParaRPr lang="ru-RU" dirty="0"/>
            </a:p>
          </p:txBody>
        </p:sp>
      </p:grpSp>
      <p:sp>
        <p:nvSpPr>
          <p:cNvPr id="27" name="Прямоугольник 26"/>
          <p:cNvSpPr/>
          <p:nvPr/>
        </p:nvSpPr>
        <p:spPr>
          <a:xfrm>
            <a:off x="3633069" y="6390091"/>
            <a:ext cx="1698350" cy="461665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признаку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856306" y="6390090"/>
            <a:ext cx="1648386" cy="461665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прямой</a:t>
            </a:r>
            <a:endParaRPr lang="ru-RU" dirty="0">
              <a:solidFill>
                <a:srgbClr val="C00000"/>
              </a:solidFill>
            </a:endParaRPr>
          </a:p>
        </p:txBody>
      </p:sp>
      <p:grpSp>
        <p:nvGrpSpPr>
          <p:cNvPr id="23" name="Группа 22"/>
          <p:cNvGrpSpPr/>
          <p:nvPr/>
        </p:nvGrpSpPr>
        <p:grpSpPr>
          <a:xfrm>
            <a:off x="-19312" y="6402035"/>
            <a:ext cx="1814587" cy="461665"/>
            <a:chOff x="-19312" y="6402035"/>
            <a:chExt cx="1814587" cy="461665"/>
          </a:xfrm>
        </p:grpSpPr>
        <p:sp>
          <p:nvSpPr>
            <p:cNvPr id="29" name="Прямоугольник 28"/>
            <p:cNvSpPr/>
            <p:nvPr/>
          </p:nvSpPr>
          <p:spPr>
            <a:xfrm>
              <a:off x="-19312" y="6402035"/>
              <a:ext cx="1814587" cy="461665"/>
            </a:xfrm>
            <a:prstGeom prst="rect">
              <a:avLst/>
            </a:prstGeom>
            <a:ln>
              <a:solidFill>
                <a:schemeClr val="tx2"/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400" i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ru-RU" sz="2400" i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    </a:t>
              </a:r>
              <a:r>
                <a:rPr lang="en-US" sz="2400" i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1600" dirty="0">
                <a:solidFill>
                  <a:srgbClr val="C00000"/>
                </a:solidFill>
              </a:endParaRPr>
            </a:p>
          </p:txBody>
        </p:sp>
        <p:cxnSp>
          <p:nvCxnSpPr>
            <p:cNvPr id="33" name="Прямая соединительная линия 32"/>
            <p:cNvCxnSpPr/>
            <p:nvPr/>
          </p:nvCxnSpPr>
          <p:spPr>
            <a:xfrm>
              <a:off x="887981" y="6473680"/>
              <a:ext cx="0" cy="294487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>
              <a:off x="738619" y="6768167"/>
              <a:ext cx="288032" cy="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651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81D0-B033-4BE9-BB2E-8638FD40ECF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188640"/>
            <a:ext cx="44679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2. Углы соответственные: </a:t>
            </a:r>
            <a:endParaRPr lang="ru-RU" sz="2800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84586" y="785870"/>
            <a:ext cx="877990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Если при пересечении двух прямых секущей 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соответственные углы равны, то прямые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параллельны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887273" y="2204864"/>
            <a:ext cx="40473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Доказательство.</a:t>
            </a:r>
            <a:endParaRPr lang="ru-RU" sz="32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252" y="1844824"/>
            <a:ext cx="4510667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748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81D0-B033-4BE9-BB2E-8638FD40ECF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188640"/>
            <a:ext cx="41102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3. Углы односторонние: </a:t>
            </a:r>
            <a:endParaRPr lang="ru-RU" sz="2800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785870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Если при пересечении двух прямых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секущей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сумма односторонних углов равна 180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°,то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прямые параллельны. 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253" y="2093410"/>
            <a:ext cx="4274732" cy="4503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4887273" y="2204864"/>
            <a:ext cx="40473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Доказательство.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906590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81D0-B033-4BE9-BB2E-8638FD40ECF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15651" y="1268760"/>
            <a:ext cx="85689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/>
            <a:r>
              <a:rPr lang="ru-RU" sz="2800" dirty="0" smtClean="0">
                <a:latin typeface="Times New Roman"/>
                <a:ea typeface="Calibri"/>
              </a:rPr>
              <a:t>Найти </a:t>
            </a:r>
            <a:r>
              <a:rPr lang="ru-RU" sz="2800" dirty="0">
                <a:latin typeface="Times New Roman"/>
                <a:ea typeface="Calibri"/>
              </a:rPr>
              <a:t>пары параллельных прямых (отрезков) и доказать их параллельность</a:t>
            </a:r>
            <a:endParaRPr lang="ru-RU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651" y="2814172"/>
            <a:ext cx="2916190" cy="2187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Рисунок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6281" y="2826034"/>
            <a:ext cx="2952328" cy="2187142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7768" y="2786715"/>
            <a:ext cx="2596719" cy="2226461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1871000" y="4595812"/>
            <a:ext cx="7569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рис.1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148064" y="4616340"/>
            <a:ext cx="7569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рис.2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8096546" y="4643844"/>
            <a:ext cx="7569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рис.3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0330" y="143470"/>
            <a:ext cx="179119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905"/>
                <a:solidFill>
                  <a:srgbClr val="008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Задачи</a:t>
            </a:r>
            <a:endParaRPr lang="ru-RU" sz="4000" b="1" cap="none" spc="0" dirty="0">
              <a:ln w="1905"/>
              <a:solidFill>
                <a:srgbClr val="008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2830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640" y="2254092"/>
            <a:ext cx="2782176" cy="2711052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254092"/>
            <a:ext cx="2675433" cy="2822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260856"/>
            <a:ext cx="2683160" cy="2863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81D0-B033-4BE9-BB2E-8638FD40ECF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15651" y="1268760"/>
            <a:ext cx="85689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/>
            <a:r>
              <a:rPr lang="ru-RU" sz="2800" dirty="0" smtClean="0">
                <a:latin typeface="Times New Roman"/>
                <a:ea typeface="Calibri"/>
              </a:rPr>
              <a:t>Найти </a:t>
            </a:r>
            <a:r>
              <a:rPr lang="ru-RU" sz="2800" dirty="0">
                <a:latin typeface="Times New Roman"/>
                <a:ea typeface="Calibri"/>
              </a:rPr>
              <a:t>пары параллельных </a:t>
            </a:r>
            <a:r>
              <a:rPr lang="ru-RU" sz="2800" dirty="0" smtClean="0">
                <a:latin typeface="Times New Roman"/>
                <a:ea typeface="Calibri"/>
              </a:rPr>
              <a:t>прямых и </a:t>
            </a:r>
            <a:r>
              <a:rPr lang="ru-RU" sz="2800" dirty="0">
                <a:latin typeface="Times New Roman"/>
                <a:ea typeface="Calibri"/>
              </a:rPr>
              <a:t>доказать их параллельность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871000" y="4595812"/>
            <a:ext cx="8146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рис. 4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148064" y="4616340"/>
            <a:ext cx="7569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рис.5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812360" y="4643844"/>
            <a:ext cx="7569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рис.6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0330" y="143470"/>
            <a:ext cx="179119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905"/>
                <a:solidFill>
                  <a:srgbClr val="008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Задачи</a:t>
            </a:r>
            <a:endParaRPr lang="ru-RU" sz="4000" b="1" cap="none" spc="0" dirty="0">
              <a:ln w="1905"/>
              <a:solidFill>
                <a:srgbClr val="008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314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44413" y="271776"/>
            <a:ext cx="41399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spc="225" dirty="0">
                <a:latin typeface="Times New Roman"/>
                <a:ea typeface="Calibri"/>
              </a:rPr>
              <a:t>Решить </a:t>
            </a:r>
            <a:r>
              <a:rPr lang="ru-RU" sz="3200" dirty="0">
                <a:latin typeface="Times New Roman"/>
                <a:ea typeface="Calibri"/>
              </a:rPr>
              <a:t>задачу № </a:t>
            </a:r>
            <a:r>
              <a:rPr lang="ru-RU" sz="3200" dirty="0" smtClean="0">
                <a:latin typeface="Times New Roman"/>
                <a:ea typeface="Calibri"/>
              </a:rPr>
              <a:t>192</a:t>
            </a: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65760" y="148665"/>
            <a:ext cx="397865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905"/>
                <a:solidFill>
                  <a:srgbClr val="008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Дополнительно:</a:t>
            </a:r>
            <a:endParaRPr lang="ru-RU" sz="4000" b="1" cap="none" spc="0" dirty="0">
              <a:ln w="1905"/>
              <a:solidFill>
                <a:srgbClr val="008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24744"/>
            <a:ext cx="3384376" cy="2232248"/>
          </a:xfrm>
          <a:prstGeom prst="rect">
            <a:avLst/>
          </a:prstGeom>
          <a:noFill/>
          <a:ln>
            <a:noFill/>
          </a:ln>
        </p:spPr>
      </p:pic>
      <p:pic>
        <p:nvPicPr>
          <p:cNvPr id="3084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124744"/>
            <a:ext cx="3712043" cy="22998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98" name="Picture 2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759" y="3645024"/>
            <a:ext cx="8820801" cy="2951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165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692696"/>
            <a:ext cx="7344816" cy="1681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just">
              <a:lnSpc>
                <a:spcPct val="105000"/>
              </a:lnSpc>
              <a:spcBef>
                <a:spcPts val="300"/>
              </a:spcBef>
              <a:spcAft>
                <a:spcPts val="0"/>
              </a:spcAft>
            </a:pPr>
            <a:r>
              <a:rPr lang="en-US" sz="2400" spc="225" dirty="0" smtClean="0">
                <a:latin typeface="Times New Roman"/>
                <a:ea typeface="Calibri"/>
                <a:cs typeface="Times New Roman"/>
              </a:rPr>
              <a:t>2.</a:t>
            </a:r>
            <a:r>
              <a:rPr lang="ru-RU" sz="2400" spc="225" dirty="0" smtClean="0">
                <a:latin typeface="Times New Roman"/>
                <a:ea typeface="Calibri"/>
                <a:cs typeface="Times New Roman"/>
              </a:rPr>
              <a:t>Познакомиться 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с практическими способами построения параллельных прямых (п. 26) по рисункам 103, 104, 105 учебника.</a:t>
            </a:r>
          </a:p>
          <a:p>
            <a:pPr indent="228600" algn="just">
              <a:lnSpc>
                <a:spcPct val="105000"/>
              </a:lnSpc>
              <a:spcBef>
                <a:spcPts val="300"/>
              </a:spcBef>
              <a:spcAft>
                <a:spcPts val="0"/>
              </a:spcAft>
            </a:pPr>
            <a:r>
              <a:rPr lang="ru-RU" sz="2400" dirty="0">
                <a:latin typeface="Times New Roman"/>
                <a:ea typeface="Calibri"/>
                <a:cs typeface="Times New Roman"/>
              </a:rPr>
              <a:t>3. </a:t>
            </a:r>
            <a:r>
              <a:rPr lang="ru-RU" sz="2400" spc="225" dirty="0">
                <a:latin typeface="Times New Roman"/>
                <a:ea typeface="Calibri"/>
                <a:cs typeface="Times New Roman"/>
              </a:rPr>
              <a:t>Выполнить 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задание № 195.</a:t>
            </a:r>
            <a:endParaRPr lang="ru-RU" sz="2400" dirty="0">
              <a:effectLst/>
              <a:latin typeface="Times New Roma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261091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422</Words>
  <Application>Microsoft Office PowerPoint</Application>
  <PresentationFormat>Экран (4:3)</PresentationFormat>
  <Paragraphs>83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Тема Office</vt:lpstr>
      <vt:lpstr>2_Тема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123</dc:creator>
  <cp:lastModifiedBy>123</cp:lastModifiedBy>
  <cp:revision>98</cp:revision>
  <dcterms:created xsi:type="dcterms:W3CDTF">2012-12-11T18:17:21Z</dcterms:created>
  <dcterms:modified xsi:type="dcterms:W3CDTF">2012-12-16T20:32:54Z</dcterms:modified>
</cp:coreProperties>
</file>