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6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0" r:id="rId15"/>
    <p:sldId id="27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1988"/>
    <a:srgbClr val="C86400"/>
    <a:srgbClr val="B45A00"/>
    <a:srgbClr val="9E4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96473" autoAdjust="0"/>
  </p:normalViewPr>
  <p:slideViewPr>
    <p:cSldViewPr>
      <p:cViewPr varScale="1">
        <p:scale>
          <a:sx n="72" d="100"/>
          <a:sy n="72" d="100"/>
        </p:scale>
        <p:origin x="-14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Диаграмма1</c:v>
                </c:pt>
              </c:strCache>
            </c:strRef>
          </c:tx>
          <c:dPt>
            <c:idx val="2"/>
            <c:spPr>
              <a:solidFill>
                <a:srgbClr val="92D050"/>
              </a:solidFill>
            </c:spPr>
          </c:dPt>
          <c:dLbls>
            <c:dLbl>
              <c:idx val="2"/>
              <c:layout>
                <c:manualLayout>
                  <c:x val="8.4005698623209085E-2"/>
                  <c:y val="3.5367036052273142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Познавательная - 35%</c:v>
                </c:pt>
                <c:pt idx="1">
                  <c:v>Учебно-нравственная - 35%</c:v>
                </c:pt>
                <c:pt idx="2">
                  <c:v>Оценочная - 20%</c:v>
                </c:pt>
                <c:pt idx="3">
                  <c:v>Социальная - 10%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0.35000000000000009</c:v>
                </c:pt>
                <c:pt idx="1">
                  <c:v>0.35000000000000009</c:v>
                </c:pt>
                <c:pt idx="2">
                  <c:v>0.2</c:v>
                </c:pt>
                <c:pt idx="3">
                  <c:v>0.1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4233498590454046E-2"/>
          <c:y val="4.365464768690832E-2"/>
          <c:w val="0.49832123257320121"/>
          <c:h val="0.9126907046261837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Репродуктивное - 35%</c:v>
                </c:pt>
              </c:strCache>
            </c:strRef>
          </c:tx>
          <c:dLbls>
            <c:dLbl>
              <c:idx val="0"/>
              <c:layout>
                <c:manualLayout>
                  <c:x val="2.9320866141732274E-3"/>
                  <c:y val="-0.20229265003371538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Репродуктивное</c:v>
                </c:pt>
                <c:pt idx="1">
                  <c:v>Продуктивное</c:v>
                </c:pt>
                <c:pt idx="2">
                  <c:v>Образное</c:v>
                </c:pt>
                <c:pt idx="3">
                  <c:v>Интуитивно-аналитическое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0.35000000000000009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Продуктивное - 30%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>
                <c:manualLayout>
                  <c:x val="2.7777777777777809E-3"/>
                  <c:y val="-0.1780175320296696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Репродуктивное</c:v>
                </c:pt>
                <c:pt idx="1">
                  <c:v>Продуктивное</c:v>
                </c:pt>
                <c:pt idx="2">
                  <c:v>Образное</c:v>
                </c:pt>
                <c:pt idx="3">
                  <c:v>Интуитивно-аналитическое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1">
                  <c:v>0.3000000000000001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Образное - 20%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dLbl>
              <c:idx val="2"/>
              <c:layout>
                <c:manualLayout>
                  <c:x val="-1.5432098765432104E-3"/>
                  <c:y val="-0.13216453135536074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Репродуктивное</c:v>
                </c:pt>
                <c:pt idx="1">
                  <c:v>Продуктивное</c:v>
                </c:pt>
                <c:pt idx="2">
                  <c:v>Образное</c:v>
                </c:pt>
                <c:pt idx="3">
                  <c:v>Интуитивно-аналитическое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 formatCode="0%">
                  <c:v>0.2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Интуитивно-аналитическое - 15%</c:v>
                </c:pt>
              </c:strCache>
            </c:strRef>
          </c:tx>
          <c:dLbls>
            <c:dLbl>
              <c:idx val="3"/>
              <c:layout>
                <c:manualLayout>
                  <c:x val="3.7037401574803175E-3"/>
                  <c:y val="-0.11058664868509768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Репродуктивное</c:v>
                </c:pt>
                <c:pt idx="1">
                  <c:v>Продуктивное</c:v>
                </c:pt>
                <c:pt idx="2">
                  <c:v>Образное</c:v>
                </c:pt>
                <c:pt idx="3">
                  <c:v>Интуитивно-аналитическое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 formatCode="0%">
                  <c:v>0.15000000000000005</c:v>
                </c:pt>
              </c:numCache>
            </c:numRef>
          </c:val>
        </c:ser>
        <c:overlap val="100"/>
        <c:axId val="82611200"/>
        <c:axId val="82625280"/>
      </c:barChart>
      <c:catAx>
        <c:axId val="82611200"/>
        <c:scaling>
          <c:orientation val="minMax"/>
        </c:scaling>
        <c:delete val="1"/>
        <c:axPos val="b"/>
        <c:tickLblPos val="none"/>
        <c:crossAx val="82625280"/>
        <c:crosses val="autoZero"/>
        <c:auto val="1"/>
        <c:lblAlgn val="ctr"/>
        <c:lblOffset val="100"/>
      </c:catAx>
      <c:valAx>
        <c:axId val="82625280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82611200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59241644794400661"/>
          <c:y val="0.25836838500379639"/>
          <c:w val="0.39832425634295743"/>
          <c:h val="0.4697768409427581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4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Слуховая - 40%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2.2484342907267963E-2"/>
                  <c:y val="-0.1936162536017196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Слуховая</c:v>
                </c:pt>
                <c:pt idx="1">
                  <c:v>Зрительная</c:v>
                </c:pt>
                <c:pt idx="2">
                  <c:v>Моторная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%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Зрительная - 40%</c:v>
                </c:pt>
              </c:strCache>
            </c:strRef>
          </c:tx>
          <c:dLbls>
            <c:dLbl>
              <c:idx val="1"/>
              <c:layout>
                <c:manualLayout>
                  <c:x val="1.4989640623956184E-2"/>
                  <c:y val="-0.19642228626261421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Слуховая</c:v>
                </c:pt>
                <c:pt idx="1">
                  <c:v>Зрительная</c:v>
                </c:pt>
                <c:pt idx="2">
                  <c:v>Моторная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1">
                  <c:v>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Моторная - 20%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2"/>
              <c:layout>
                <c:manualLayout>
                  <c:x val="7.4948203119780937E-3"/>
                  <c:y val="-0.1515257636883024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Слуховая</c:v>
                </c:pt>
                <c:pt idx="1">
                  <c:v>Зрительная</c:v>
                </c:pt>
                <c:pt idx="2">
                  <c:v>Моторная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 formatCode="0%">
                  <c:v>0.2</c:v>
                </c:pt>
              </c:numCache>
            </c:numRef>
          </c:val>
        </c:ser>
        <c:gapWidth val="55"/>
        <c:gapDepth val="55"/>
        <c:shape val="box"/>
        <c:axId val="82320768"/>
        <c:axId val="82334848"/>
        <c:axId val="0"/>
      </c:bar3DChart>
      <c:catAx>
        <c:axId val="82320768"/>
        <c:scaling>
          <c:orientation val="minMax"/>
        </c:scaling>
        <c:delete val="1"/>
        <c:axPos val="b"/>
        <c:majorTickMark val="none"/>
        <c:tickLblPos val="none"/>
        <c:crossAx val="82334848"/>
        <c:crosses val="autoZero"/>
        <c:auto val="1"/>
        <c:lblAlgn val="ctr"/>
        <c:lblOffset val="100"/>
      </c:catAx>
      <c:valAx>
        <c:axId val="82334848"/>
        <c:scaling>
          <c:orientation val="minMax"/>
          <c:max val="1"/>
          <c:min val="0"/>
        </c:scaling>
        <c:axPos val="l"/>
        <c:majorGridlines/>
        <c:numFmt formatCode="0%" sourceLinked="1"/>
        <c:majorTickMark val="none"/>
        <c:tickLblPos val="nextTo"/>
        <c:crossAx val="82320768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73808896009427183"/>
          <c:y val="0.38153117911039042"/>
          <c:w val="0.2529172555313543"/>
          <c:h val="0.2369376417792192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Мониторинг успеваемости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Понятийный алгоритм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I четверть</c:v>
                </c:pt>
                <c:pt idx="1">
                  <c:v>II четверть</c:v>
                </c:pt>
                <c:pt idx="2">
                  <c:v>III четверть</c:v>
                </c:pt>
                <c:pt idx="3">
                  <c:v>IV четверть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0.75</c:v>
                </c:pt>
                <c:pt idx="1">
                  <c:v>0.8</c:v>
                </c:pt>
                <c:pt idx="2">
                  <c:v>0.85</c:v>
                </c:pt>
                <c:pt idx="3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Анализ документов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4.6296296296296311E-3"/>
                  <c:y val="9.1167845746876527E-3"/>
                </c:manualLayout>
              </c:layout>
              <c:showVal val="1"/>
            </c:dLbl>
            <c:dLbl>
              <c:idx val="1"/>
              <c:layout>
                <c:manualLayout>
                  <c:x val="4.6296296296296311E-3"/>
                  <c:y val="9.1166051104243639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9.1167845746876527E-3"/>
                </c:manualLayout>
              </c:layout>
              <c:showVal val="1"/>
            </c:dLbl>
            <c:dLbl>
              <c:idx val="3"/>
              <c:layout>
                <c:manualLayout>
                  <c:x val="3.0864197530864204E-3"/>
                  <c:y val="9.116784574687652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I четверть</c:v>
                </c:pt>
                <c:pt idx="1">
                  <c:v>II четверть</c:v>
                </c:pt>
                <c:pt idx="2">
                  <c:v>III четверть</c:v>
                </c:pt>
                <c:pt idx="3">
                  <c:v>IV четверть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0.35</c:v>
                </c:pt>
                <c:pt idx="1">
                  <c:v>0.4</c:v>
                </c:pt>
                <c:pt idx="2">
                  <c:v>0.4</c:v>
                </c:pt>
                <c:pt idx="3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Работа со схемами и таблицами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0"/>
                  <c:y val="9.1167845746876423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1167845746876423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9.1167845746876423E-3"/>
                </c:manualLayout>
              </c:layout>
              <c:showVal val="1"/>
            </c:dLbl>
            <c:dLbl>
              <c:idx val="3"/>
              <c:layout>
                <c:manualLayout>
                  <c:x val="-1.5432098765432098E-3"/>
                  <c:y val="9.116784574687642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I четверть</c:v>
                </c:pt>
                <c:pt idx="1">
                  <c:v>II четверть</c:v>
                </c:pt>
                <c:pt idx="2">
                  <c:v>III четверть</c:v>
                </c:pt>
                <c:pt idx="3">
                  <c:v>IV четверть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0.45</c:v>
                </c:pt>
                <c:pt idx="1">
                  <c:v>0.5</c:v>
                </c:pt>
                <c:pt idx="2">
                  <c:v>0.5</c:v>
                </c:pt>
                <c:pt idx="3">
                  <c:v>0.55000000000000004</c:v>
                </c:pt>
              </c:numCache>
            </c:numRef>
          </c:val>
        </c:ser>
        <c:axId val="90809472"/>
        <c:axId val="90772224"/>
      </c:barChart>
      <c:catAx>
        <c:axId val="90809472"/>
        <c:scaling>
          <c:orientation val="minMax"/>
        </c:scaling>
        <c:axPos val="b"/>
        <c:majorTickMark val="none"/>
        <c:tickLblPos val="nextTo"/>
        <c:crossAx val="90772224"/>
        <c:crosses val="autoZero"/>
        <c:auto val="1"/>
        <c:lblAlgn val="ctr"/>
        <c:lblOffset val="100"/>
      </c:catAx>
      <c:valAx>
        <c:axId val="90772224"/>
        <c:scaling>
          <c:orientation val="minMax"/>
          <c:max val="1"/>
        </c:scaling>
        <c:axPos val="l"/>
        <c:majorGridlines/>
        <c:minorGridlines/>
        <c:numFmt formatCode="0%" sourceLinked="1"/>
        <c:majorTickMark val="none"/>
        <c:tickLblPos val="nextTo"/>
        <c:crossAx val="90809472"/>
        <c:crosses val="autoZero"/>
        <c:crossBetween val="between"/>
        <c:majorUnit val="0.1"/>
        <c:minorUnit val="0.05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F176-360C-4DC3-80E6-D558450088A2}" type="datetimeFigureOut">
              <a:rPr lang="ru-RU" smtClean="0"/>
              <a:pPr/>
              <a:t>13.11.2010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F35F-EBF5-4D70-BD36-582433185A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F176-360C-4DC3-80E6-D558450088A2}" type="datetimeFigureOut">
              <a:rPr lang="ru-RU" smtClean="0"/>
              <a:pPr/>
              <a:t>13.11.2010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F35F-EBF5-4D70-BD36-582433185A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F176-360C-4DC3-80E6-D558450088A2}" type="datetimeFigureOut">
              <a:rPr lang="ru-RU" smtClean="0"/>
              <a:pPr/>
              <a:t>13.11.2010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F35F-EBF5-4D70-BD36-582433185A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F176-360C-4DC3-80E6-D558450088A2}" type="datetimeFigureOut">
              <a:rPr lang="ru-RU" smtClean="0"/>
              <a:pPr/>
              <a:t>13.11.2010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F35F-EBF5-4D70-BD36-582433185A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F176-360C-4DC3-80E6-D558450088A2}" type="datetimeFigureOut">
              <a:rPr lang="ru-RU" smtClean="0"/>
              <a:pPr/>
              <a:t>13.11.2010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D7BF35F-EBF5-4D70-BD36-582433185A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F176-360C-4DC3-80E6-D558450088A2}" type="datetimeFigureOut">
              <a:rPr lang="ru-RU" smtClean="0"/>
              <a:pPr/>
              <a:t>13.11.2010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F35F-EBF5-4D70-BD36-582433185A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F176-360C-4DC3-80E6-D558450088A2}" type="datetimeFigureOut">
              <a:rPr lang="ru-RU" smtClean="0"/>
              <a:pPr/>
              <a:t>13.11.2010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F35F-EBF5-4D70-BD36-582433185A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F176-360C-4DC3-80E6-D558450088A2}" type="datetimeFigureOut">
              <a:rPr lang="ru-RU" smtClean="0"/>
              <a:pPr/>
              <a:t>13.11.2010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F35F-EBF5-4D70-BD36-582433185A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F176-360C-4DC3-80E6-D558450088A2}" type="datetimeFigureOut">
              <a:rPr lang="ru-RU" smtClean="0"/>
              <a:pPr/>
              <a:t>13.11.2010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F35F-EBF5-4D70-BD36-582433185A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F176-360C-4DC3-80E6-D558450088A2}" type="datetimeFigureOut">
              <a:rPr lang="ru-RU" smtClean="0"/>
              <a:pPr/>
              <a:t>13.11.2010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F35F-EBF5-4D70-BD36-582433185A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F176-360C-4DC3-80E6-D558450088A2}" type="datetimeFigureOut">
              <a:rPr lang="ru-RU" smtClean="0"/>
              <a:pPr/>
              <a:t>13.11.2010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F35F-EBF5-4D70-BD36-582433185A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1EF176-360C-4DC3-80E6-D558450088A2}" type="datetimeFigureOut">
              <a:rPr lang="ru-RU" smtClean="0"/>
              <a:pPr/>
              <a:t>13.11.2010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7BF35F-EBF5-4D70-BD36-582433185A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3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Квалификационная</a:t>
            </a:r>
            <a:r>
              <a:rPr lang="ru-RU" dirty="0" smtClean="0"/>
              <a:t>  </a:t>
            </a:r>
            <a:r>
              <a:rPr lang="ru-RU" sz="43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2000240"/>
            <a:ext cx="5043494" cy="430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Выполнила:</a:t>
            </a:r>
          </a:p>
          <a:p>
            <a:pPr>
              <a:buNone/>
            </a:pPr>
            <a:r>
              <a:rPr lang="ru-RU" dirty="0" smtClean="0"/>
              <a:t>Козлова Татьяна Викторовна</a:t>
            </a:r>
          </a:p>
          <a:p>
            <a:pPr>
              <a:buNone/>
            </a:pPr>
            <a:r>
              <a:rPr lang="ru-RU" dirty="0" smtClean="0"/>
              <a:t>Учитель истории и обществознания </a:t>
            </a:r>
            <a:r>
              <a:rPr lang="en-US" dirty="0" smtClean="0"/>
              <a:t>I </a:t>
            </a:r>
            <a:r>
              <a:rPr lang="ru-RU" dirty="0" smtClean="0"/>
              <a:t>категории</a:t>
            </a:r>
          </a:p>
          <a:p>
            <a:pPr>
              <a:buNone/>
            </a:pPr>
            <a:r>
              <a:rPr lang="ru-RU" dirty="0" smtClean="0"/>
              <a:t>МОУ СОШ №39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2010г.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3773590" cy="42765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Методы и формы изучения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1500175"/>
            <a:ext cx="4038600" cy="31432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Проблемное обучение</a:t>
            </a:r>
          </a:p>
          <a:p>
            <a:r>
              <a:rPr lang="ru-RU" dirty="0" smtClean="0"/>
              <a:t>Учебное исследование</a:t>
            </a:r>
          </a:p>
          <a:p>
            <a:r>
              <a:rPr lang="ru-RU" dirty="0" smtClean="0"/>
              <a:t>Игровые технологии</a:t>
            </a:r>
          </a:p>
          <a:p>
            <a:r>
              <a:rPr lang="ru-RU" dirty="0" smtClean="0"/>
              <a:t>Метод проектов</a:t>
            </a:r>
          </a:p>
          <a:p>
            <a:r>
              <a:rPr lang="ru-RU" dirty="0" smtClean="0"/>
              <a:t>Технология критического мышления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Групповая</a:t>
            </a:r>
          </a:p>
          <a:p>
            <a:r>
              <a:rPr lang="ru-RU" dirty="0" smtClean="0"/>
              <a:t>Коллективная</a:t>
            </a:r>
          </a:p>
          <a:p>
            <a:r>
              <a:rPr lang="ru-RU" dirty="0" smtClean="0"/>
              <a:t>Индивидуально-дифференцированная</a:t>
            </a:r>
          </a:p>
          <a:p>
            <a:r>
              <a:rPr lang="ru-RU" dirty="0" smtClean="0"/>
              <a:t>Форма контроля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250133" y="1107265"/>
            <a:ext cx="500066" cy="428628"/>
          </a:xfrm>
          <a:prstGeom prst="straightConnector1">
            <a:avLst/>
          </a:prstGeom>
          <a:ln w="28575">
            <a:solidFill>
              <a:schemeClr val="tx1">
                <a:lumMod val="10000"/>
                <a:lumOff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4964909" y="1178703"/>
            <a:ext cx="500066" cy="285752"/>
          </a:xfrm>
          <a:prstGeom prst="straightConnector1">
            <a:avLst/>
          </a:prstGeom>
          <a:ln w="28575">
            <a:solidFill>
              <a:schemeClr val="tx1">
                <a:lumMod val="10000"/>
                <a:lumOff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428596" y="42862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Выбор методов определен: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Содержимое 3"/>
          <p:cNvSpPr txBox="1">
            <a:spLocks/>
          </p:cNvSpPr>
          <p:nvPr/>
        </p:nvSpPr>
        <p:spPr>
          <a:xfrm>
            <a:off x="571472" y="5072074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Мотивацией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ru-RU" sz="2600" dirty="0" smtClean="0"/>
              <a:t>Психологическими особенностями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Навыками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Система</a:t>
            </a:r>
            <a:r>
              <a:rPr lang="ru-RU" dirty="0" smtClean="0"/>
              <a:t> </a:t>
            </a:r>
            <a:r>
              <a:rPr lang="ru-RU" sz="49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знаний</a:t>
            </a:r>
            <a:r>
              <a:rPr lang="ru-RU" dirty="0" smtClean="0"/>
              <a:t> </a:t>
            </a:r>
            <a:r>
              <a:rPr lang="ru-RU" sz="49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dirty="0" smtClean="0"/>
              <a:t> </a:t>
            </a:r>
            <a:r>
              <a:rPr lang="ru-RU" sz="49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система</a:t>
            </a:r>
            <a:r>
              <a:rPr lang="ru-RU" dirty="0" smtClean="0"/>
              <a:t> </a:t>
            </a:r>
            <a:r>
              <a:rPr lang="ru-RU" sz="49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деятельности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Используются методы:</a:t>
            </a:r>
          </a:p>
          <a:p>
            <a:pPr>
              <a:buNone/>
            </a:pPr>
            <a:r>
              <a:rPr lang="ru-RU" dirty="0" smtClean="0"/>
              <a:t>Диалог, работа с учебником, раздаточным материалом, репродукции картин, интерактивные карты, контурные карты, решение исторических задач, обобщение с презентацией, составление на основе текста таблиц, тезисов, создание банка творческих работ.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Курс</a:t>
            </a:r>
            <a:r>
              <a:rPr lang="ru-RU" dirty="0" smtClean="0"/>
              <a:t> </a:t>
            </a:r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Программой «История России </a:t>
            </a:r>
            <a:r>
              <a:rPr lang="en-US" dirty="0" smtClean="0"/>
              <a:t>IX-XX </a:t>
            </a:r>
            <a:r>
              <a:rPr lang="ru-RU" dirty="0" smtClean="0"/>
              <a:t>век» Программа для общеобразовательных учреждений 5-11 классы, Москва, Просвещение 2008г.</a:t>
            </a:r>
          </a:p>
          <a:p>
            <a:r>
              <a:rPr lang="ru-RU" dirty="0" smtClean="0"/>
              <a:t>Учебником А.А.Данилов, Л.Г.Косулина, «История России </a:t>
            </a:r>
            <a:r>
              <a:rPr lang="en-US" dirty="0" smtClean="0"/>
              <a:t>XIX </a:t>
            </a:r>
            <a:r>
              <a:rPr lang="ru-RU" dirty="0" smtClean="0"/>
              <a:t>век», Москва, Просвещение, 2009 г.</a:t>
            </a:r>
          </a:p>
          <a:p>
            <a:r>
              <a:rPr lang="ru-RU" dirty="0" smtClean="0"/>
              <a:t>Рабочей тетрадью «История России </a:t>
            </a:r>
            <a:r>
              <a:rPr lang="en-US" dirty="0" smtClean="0"/>
              <a:t>XIX </a:t>
            </a:r>
            <a:r>
              <a:rPr lang="ru-RU" dirty="0" smtClean="0"/>
              <a:t>век» к учебнику А.А.Данилова, Л. Г. </a:t>
            </a:r>
            <a:r>
              <a:rPr lang="ru-RU" dirty="0" err="1" smtClean="0"/>
              <a:t>Косулиной</a:t>
            </a:r>
            <a:r>
              <a:rPr lang="ru-RU" dirty="0" smtClean="0"/>
              <a:t>, «История России </a:t>
            </a:r>
            <a:r>
              <a:rPr lang="en-US" dirty="0" smtClean="0"/>
              <a:t>XIX </a:t>
            </a:r>
            <a:r>
              <a:rPr lang="ru-RU" dirty="0" smtClean="0"/>
              <a:t>век», Москва, Просвещение 2010г.</a:t>
            </a:r>
          </a:p>
          <a:p>
            <a:r>
              <a:rPr lang="ru-RU" dirty="0" smtClean="0"/>
              <a:t>Методическим пособием к учебнику А.А. Данилова, Л.Г. </a:t>
            </a:r>
            <a:r>
              <a:rPr lang="ru-RU" dirty="0" err="1" smtClean="0"/>
              <a:t>Косулиной</a:t>
            </a:r>
            <a:r>
              <a:rPr lang="ru-RU" dirty="0" smtClean="0"/>
              <a:t>. «История России </a:t>
            </a:r>
            <a:r>
              <a:rPr lang="en-US" dirty="0" smtClean="0"/>
              <a:t>XIX</a:t>
            </a:r>
            <a:r>
              <a:rPr lang="ru-RU" dirty="0" smtClean="0"/>
              <a:t> век», Москва, Просвещение, 2009г.</a:t>
            </a:r>
          </a:p>
          <a:p>
            <a:r>
              <a:rPr lang="ru-RU" dirty="0" smtClean="0"/>
              <a:t>Дидактическим материалом к учебнику А.А. Данилова, Л.Г. </a:t>
            </a:r>
            <a:r>
              <a:rPr lang="ru-RU" dirty="0" err="1" smtClean="0"/>
              <a:t>Косулиной</a:t>
            </a:r>
            <a:r>
              <a:rPr lang="ru-RU" dirty="0" smtClean="0"/>
              <a:t>. «История России </a:t>
            </a:r>
            <a:r>
              <a:rPr lang="en-US" dirty="0" smtClean="0"/>
              <a:t>XIX</a:t>
            </a:r>
            <a:r>
              <a:rPr lang="ru-RU" dirty="0" smtClean="0"/>
              <a:t> век», Москва, Просвещение, 2008г.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Тематическое</a:t>
            </a:r>
            <a:r>
              <a:rPr lang="ru-RU" sz="4000" dirty="0" smtClean="0"/>
              <a:t> </a:t>
            </a:r>
            <a:r>
              <a:rPr lang="ru-RU" sz="40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планирование</a:t>
            </a:r>
            <a:r>
              <a:rPr lang="ru-RU" sz="4000" dirty="0" smtClean="0"/>
              <a:t> </a:t>
            </a:r>
            <a:r>
              <a:rPr lang="ru-RU" sz="40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r>
              <a:rPr lang="ru-RU" sz="4000" dirty="0" smtClean="0"/>
              <a:t> </a:t>
            </a:r>
            <a:r>
              <a:rPr lang="ru-RU" sz="40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РОП</a:t>
            </a:r>
            <a:endParaRPr lang="ru-RU" sz="400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28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35"/>
                <a:gridCol w="1647574"/>
                <a:gridCol w="929993"/>
                <a:gridCol w="1714512"/>
                <a:gridCol w="2874869"/>
                <a:gridCol w="1482817"/>
              </a:tblGrid>
              <a:tr h="975769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Тема</a:t>
                      </a:r>
                      <a:r>
                        <a:rPr lang="ru-RU" baseline="0" dirty="0" smtClean="0"/>
                        <a:t> урока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Кол-во часов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Тип урока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Способы организации учебной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Термины</a:t>
                      </a:r>
                      <a:r>
                        <a:rPr lang="ru-RU" baseline="0" dirty="0" smtClean="0"/>
                        <a:t> и понятия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78061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Введение. </a:t>
                      </a:r>
                      <a:r>
                        <a:rPr lang="en-US" sz="1200" dirty="0" smtClean="0"/>
                        <a:t>XIX </a:t>
                      </a:r>
                      <a:r>
                        <a:rPr lang="ru-RU" sz="1200" dirty="0" smtClean="0"/>
                        <a:t>век в</a:t>
                      </a:r>
                      <a:r>
                        <a:rPr lang="ru-RU" sz="1200" baseline="0" dirty="0" smtClean="0"/>
                        <a:t> истории России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ч.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Изучение нового материала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Составление плана,</a:t>
                      </a:r>
                      <a:r>
                        <a:rPr lang="ru-RU" sz="1200" baseline="0" dirty="0" smtClean="0"/>
                        <a:t> диалог, сравнение, обобщение, по документам.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Колония</a:t>
                      </a:r>
                    </a:p>
                    <a:p>
                      <a:r>
                        <a:rPr lang="ru-RU" sz="1200" dirty="0" smtClean="0"/>
                        <a:t>Метрополия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10408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Внутренняя политика Александра </a:t>
                      </a:r>
                      <a:r>
                        <a:rPr lang="en-US" sz="1200" dirty="0" smtClean="0"/>
                        <a:t>I</a:t>
                      </a:r>
                    </a:p>
                    <a:p>
                      <a:r>
                        <a:rPr lang="ru-RU" sz="1200" dirty="0" smtClean="0"/>
                        <a:t>1801-1812гг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ч.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Проблемный урок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Постановка</a:t>
                      </a:r>
                      <a:r>
                        <a:rPr lang="ru-RU" sz="1200" baseline="0" dirty="0" smtClean="0"/>
                        <a:t> проблемы, выдвижение гипотез, решение проблем, фронтальная беседа, анализ документов, схем.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Реформа «сверху»</a:t>
                      </a:r>
                    </a:p>
                    <a:p>
                      <a:r>
                        <a:rPr lang="ru-RU" sz="1200" dirty="0" smtClean="0"/>
                        <a:t>«Негласный комитет»</a:t>
                      </a:r>
                    </a:p>
                    <a:p>
                      <a:r>
                        <a:rPr lang="ru-RU" sz="1200" dirty="0" smtClean="0"/>
                        <a:t>М.Н.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Спиранский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13425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Внешняя политика Александра </a:t>
                      </a:r>
                      <a:r>
                        <a:rPr lang="en-US" sz="1200" dirty="0" smtClean="0"/>
                        <a:t>I</a:t>
                      </a:r>
                      <a:r>
                        <a:rPr lang="en-US" sz="1200" baseline="0" dirty="0" smtClean="0"/>
                        <a:t> (1801-1812 </a:t>
                      </a:r>
                      <a:r>
                        <a:rPr lang="ru-RU" sz="1200" baseline="0" dirty="0" err="1" smtClean="0"/>
                        <a:t>гг</a:t>
                      </a:r>
                      <a:r>
                        <a:rPr lang="ru-RU" sz="1200" baseline="0" dirty="0" smtClean="0"/>
                        <a:t>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ч.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Урок самостоятельной работы при изучении нового</a:t>
                      </a:r>
                      <a:r>
                        <a:rPr lang="ru-RU" sz="1200" baseline="0" dirty="0" smtClean="0"/>
                        <a:t> материала (§ 2)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 текстом,</a:t>
                      </a:r>
                      <a:r>
                        <a:rPr lang="ru-RU" sz="1200" baseline="0" dirty="0" smtClean="0"/>
                        <a:t> дополнительными материалами, индивидуальные занятия, работа с картой,  фронтальная беседа по обобщению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Доктрина общеевропейского сдерживания, тильзийский мир, </a:t>
                      </a:r>
                      <a:r>
                        <a:rPr lang="ru-RU" sz="1200" dirty="0" smtClean="0"/>
                        <a:t>контингентная блокада</a:t>
                      </a:r>
                      <a:endParaRPr lang="ru-RU" sz="1200" dirty="0"/>
                    </a:p>
                  </a:txBody>
                  <a:tcPr/>
                </a:tc>
              </a:tr>
              <a:tr h="214669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Отечественная</a:t>
                      </a:r>
                      <a:r>
                        <a:rPr lang="ru-RU" sz="1200" baseline="0" dirty="0" smtClean="0"/>
                        <a:t> война 1812 года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ч.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Урок</a:t>
                      </a:r>
                      <a:r>
                        <a:rPr lang="ru-RU" sz="1200" baseline="0" dirty="0" smtClean="0"/>
                        <a:t> защиты творческих работ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Групповая проектная деятельность, компьютерная презентация,  проектирование, самоанализ</a:t>
                      </a:r>
                      <a:r>
                        <a:rPr lang="ru-RU" sz="1200" baseline="0" dirty="0" smtClean="0"/>
                        <a:t> результатов проектной деятельности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Народная война,  партизанская война, генеральное сражение,  моральный дух армии, стратегический</a:t>
                      </a:r>
                      <a:r>
                        <a:rPr lang="ru-RU" sz="1200" baseline="0" dirty="0" smtClean="0"/>
                        <a:t> замысел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91510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4235"/>
                <a:gridCol w="1647574"/>
                <a:gridCol w="1153302"/>
                <a:gridCol w="1482817"/>
                <a:gridCol w="2883255"/>
                <a:gridCol w="1482817"/>
              </a:tblGrid>
              <a:tr h="1194385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5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От Немана до Бородино.</a:t>
                      </a:r>
                      <a:r>
                        <a:rPr lang="ru-RU" sz="1200" b="0" baseline="0" dirty="0" smtClean="0"/>
                        <a:t> Нижегородское ополчение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1 ч.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Комбинированный</a:t>
                      </a:r>
                      <a:r>
                        <a:rPr lang="ru-RU" sz="1200" b="0" baseline="0" dirty="0" smtClean="0"/>
                        <a:t> урок с элементами исследования (§ 3)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Работа</a:t>
                      </a:r>
                      <a:r>
                        <a:rPr lang="ru-RU" sz="1200" b="0" baseline="0" dirty="0" smtClean="0"/>
                        <a:t> с картой, исследовательская работа в группе, работа с историческими документами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Отечественная</a:t>
                      </a:r>
                      <a:r>
                        <a:rPr lang="ru-RU" sz="1200" b="0" baseline="0" dirty="0" smtClean="0"/>
                        <a:t> война, ополчение, </a:t>
                      </a:r>
                      <a:r>
                        <a:rPr lang="ru-RU" sz="1200" b="0" baseline="0" dirty="0" err="1" smtClean="0"/>
                        <a:t>Тарутинский</a:t>
                      </a:r>
                      <a:r>
                        <a:rPr lang="ru-RU" sz="1200" b="0" baseline="0" dirty="0" smtClean="0"/>
                        <a:t> маневр</a:t>
                      </a:r>
                      <a:endParaRPr lang="ru-RU" sz="1200" b="0" dirty="0"/>
                    </a:p>
                  </a:txBody>
                  <a:tcPr/>
                </a:tc>
              </a:tr>
              <a:tr h="109160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Значение политики России (1813-1825 гг.)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ч.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Комбинированный урок (§ 4)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 картами, составление  схем, эвристическая беседа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Венский конгресс, «Священный союз»,</a:t>
                      </a:r>
                      <a:r>
                        <a:rPr lang="ru-RU" sz="1200" baseline="0" dirty="0" smtClean="0"/>
                        <a:t> реставрация,  статус -</a:t>
                      </a:r>
                      <a:r>
                        <a:rPr lang="ru-RU" sz="1200" baseline="0" dirty="0" err="1" smtClean="0"/>
                        <a:t>кво</a:t>
                      </a:r>
                      <a:endParaRPr lang="ru-RU" sz="1200" b="0" dirty="0"/>
                    </a:p>
                  </a:txBody>
                  <a:tcPr/>
                </a:tc>
              </a:tr>
              <a:tr h="164307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Итоги царствования императора</a:t>
                      </a:r>
                      <a:r>
                        <a:rPr lang="ru-RU" sz="1200" baseline="0" dirty="0" smtClean="0"/>
                        <a:t> Александра </a:t>
                      </a:r>
                      <a:r>
                        <a:rPr lang="en-US" sz="1200" baseline="0" dirty="0" smtClean="0"/>
                        <a:t>I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ч.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Проблемный урок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</a:t>
                      </a:r>
                      <a:r>
                        <a:rPr lang="ru-RU" sz="1200" baseline="0" dirty="0" smtClean="0"/>
                        <a:t> исхода ситуации введение проблемы</a:t>
                      </a:r>
                    </a:p>
                    <a:p>
                      <a:r>
                        <a:rPr lang="ru-RU" sz="1200" baseline="0" dirty="0" smtClean="0"/>
                        <a:t>Выдвижение гипотез, решение проблем</a:t>
                      </a:r>
                    </a:p>
                    <a:p>
                      <a:r>
                        <a:rPr lang="ru-RU" sz="1200" baseline="0" dirty="0" smtClean="0"/>
                        <a:t>Фронтальная беседа</a:t>
                      </a:r>
                    </a:p>
                    <a:p>
                      <a:r>
                        <a:rPr lang="ru-RU" sz="1200" baseline="0" dirty="0" smtClean="0"/>
                        <a:t>Групповая аналитическая и творческая работа</a:t>
                      </a:r>
                    </a:p>
                    <a:p>
                      <a:r>
                        <a:rPr lang="ru-RU" sz="1200" baseline="0" dirty="0" smtClean="0"/>
                        <a:t>Анализ документов статистических данных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Военные поселения</a:t>
                      </a:r>
                    </a:p>
                    <a:p>
                      <a:r>
                        <a:rPr lang="ru-RU" sz="1200" dirty="0" smtClean="0"/>
                        <a:t>Конституция</a:t>
                      </a:r>
                      <a:r>
                        <a:rPr lang="ru-RU" sz="1200" baseline="0" dirty="0" smtClean="0"/>
                        <a:t>  и аракчеевщина</a:t>
                      </a:r>
                      <a:endParaRPr lang="ru-RU" sz="1200" b="0" dirty="0"/>
                    </a:p>
                  </a:txBody>
                  <a:tcPr/>
                </a:tc>
              </a:tr>
              <a:tr h="15716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Общественное</a:t>
                      </a:r>
                      <a:r>
                        <a:rPr lang="ru-RU" sz="1200" baseline="0" dirty="0" smtClean="0"/>
                        <a:t> движение декабристов в </a:t>
                      </a:r>
                    </a:p>
                    <a:p>
                      <a:r>
                        <a:rPr lang="en-US" sz="1200" baseline="0" dirty="0" smtClean="0"/>
                        <a:t>I</a:t>
                      </a:r>
                      <a:r>
                        <a:rPr lang="ru-RU" sz="1200" baseline="0" dirty="0" smtClean="0"/>
                        <a:t> четверти </a:t>
                      </a:r>
                      <a:r>
                        <a:rPr lang="en-US" sz="1200" baseline="0" dirty="0" smtClean="0"/>
                        <a:t>XIX </a:t>
                      </a:r>
                      <a:r>
                        <a:rPr lang="ru-RU" sz="1200" baseline="0" dirty="0" smtClean="0"/>
                        <a:t>века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ч.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Урок исследования «Мозговой штурм»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Отбор,</a:t>
                      </a:r>
                      <a:r>
                        <a:rPr lang="ru-RU" sz="1200" baseline="0" dirty="0" smtClean="0"/>
                        <a:t> классификация интерпретация данных, постановка проблемы, выдвижение гипотез, групповая и фронтальная беседа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Дворянский авангард</a:t>
                      </a:r>
                    </a:p>
                    <a:p>
                      <a:r>
                        <a:rPr lang="ru-RU" sz="1200" dirty="0" smtClean="0"/>
                        <a:t>Декабристы</a:t>
                      </a:r>
                    </a:p>
                    <a:p>
                      <a:r>
                        <a:rPr lang="ru-RU" sz="1200" dirty="0" smtClean="0"/>
                        <a:t>Республиканская</a:t>
                      </a:r>
                      <a:r>
                        <a:rPr lang="ru-RU" sz="1200" baseline="0" dirty="0" smtClean="0"/>
                        <a:t> конституция</a:t>
                      </a:r>
                    </a:p>
                    <a:p>
                      <a:r>
                        <a:rPr lang="ru-RU" sz="1200" baseline="0" dirty="0" smtClean="0"/>
                        <a:t>Монархия революционность либерализм</a:t>
                      </a:r>
                      <a:endParaRPr lang="ru-RU" sz="1200" b="0" dirty="0"/>
                    </a:p>
                  </a:txBody>
                  <a:tcPr/>
                </a:tc>
              </a:tr>
              <a:tr h="14144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Династический кризис.</a:t>
                      </a:r>
                    </a:p>
                    <a:p>
                      <a:r>
                        <a:rPr lang="ru-RU" sz="1200" dirty="0" smtClean="0"/>
                        <a:t>Выступление</a:t>
                      </a:r>
                      <a:r>
                        <a:rPr lang="ru-RU" sz="1200" baseline="0" dirty="0" smtClean="0"/>
                        <a:t> декабристов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1ч.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Проблемный урок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Сравнение и анализ фактов и явлений.</a:t>
                      </a:r>
                      <a:r>
                        <a:rPr lang="ru-RU" sz="1200" baseline="0" dirty="0" smtClean="0"/>
                        <a:t> Обобщение и систематизация информации</a:t>
                      </a:r>
                    </a:p>
                    <a:p>
                      <a:r>
                        <a:rPr lang="ru-RU" sz="1200" baseline="0" dirty="0" smtClean="0"/>
                        <a:t>Оценочная деятельность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smtClean="0"/>
                        <a:t>на основе осмысления жизни и деятельности личности</a:t>
                      </a:r>
                      <a:endParaRPr lang="ru-RU" sz="12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Династический кризис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smtClean="0"/>
                        <a:t>порядок  престолонаследия дворянская революционность</a:t>
                      </a:r>
                      <a:endParaRPr lang="ru-RU" sz="12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/>
          <a:lstStyle/>
          <a:p>
            <a:pPr marL="708660" indent="-571500">
              <a:buFont typeface="+mj-lt"/>
              <a:buAutoNum type="romanUcPeriod"/>
            </a:pPr>
            <a:r>
              <a:rPr lang="ru-RU" dirty="0" smtClean="0"/>
              <a:t>Организационный этап. Сообщается тема. Учащиеся формируют самостоятельно проблему, объявляются формы самостоятельной работы. (групповая, дифференцирующая) разъясняются инструкции и требования к оформлению лабораторной работы.</a:t>
            </a:r>
          </a:p>
          <a:p>
            <a:pPr marL="708660" indent="-571500">
              <a:buFont typeface="+mj-lt"/>
              <a:buAutoNum type="romanUcPeriod"/>
            </a:pPr>
            <a:r>
              <a:rPr lang="ru-RU" dirty="0" smtClean="0"/>
              <a:t>Самостоятельная работа учащихся с учебными текстами. Учитель в роли консультанта современной деятельности класса.</a:t>
            </a:r>
          </a:p>
          <a:p>
            <a:pPr marL="708660" indent="-571500">
              <a:buFont typeface="+mj-lt"/>
              <a:buAutoNum type="romanUcPeriod"/>
            </a:pPr>
            <a:r>
              <a:rPr lang="ru-RU" dirty="0" smtClean="0"/>
              <a:t>Косвенное обсуждение результата. Отчеты группы, выступление представителя группы, ведется фронтальная обобщающая беседа.</a:t>
            </a:r>
          </a:p>
          <a:p>
            <a:pPr marL="708660" indent="-571500">
              <a:buFont typeface="+mj-lt"/>
              <a:buAutoNum type="romanUcPeriod"/>
            </a:pPr>
            <a:r>
              <a:rPr lang="ru-RU" dirty="0" smtClean="0"/>
              <a:t>Подведение итогов: общий вывод формируют учащиеся. Оценивание результатов лабораторной работы.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Структура</a:t>
            </a:r>
            <a:r>
              <a:rPr lang="ru-RU" dirty="0" smtClean="0"/>
              <a:t> </a:t>
            </a:r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143000"/>
          </a:xfrm>
        </p:spPr>
        <p:txBody>
          <a:bodyPr/>
          <a:lstStyle/>
          <a:p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Разработка</a:t>
            </a:r>
            <a:r>
              <a:rPr lang="ru-RU" dirty="0" smtClean="0"/>
              <a:t> </a:t>
            </a:r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dirty="0" smtClean="0"/>
              <a:t>Тема: «Внутренняя политика Александра </a:t>
            </a:r>
            <a:r>
              <a:rPr lang="en-US" sz="2600" dirty="0" smtClean="0"/>
              <a:t>I</a:t>
            </a:r>
            <a:r>
              <a:rPr lang="ru-RU" sz="2600" dirty="0" smtClean="0"/>
              <a:t> в начале </a:t>
            </a:r>
            <a:r>
              <a:rPr lang="en-US" sz="2600" dirty="0" smtClean="0"/>
              <a:t>XIX</a:t>
            </a:r>
            <a:r>
              <a:rPr lang="ru-RU" sz="2600" dirty="0" smtClean="0"/>
              <a:t> века»</a:t>
            </a:r>
          </a:p>
          <a:p>
            <a:pPr>
              <a:buNone/>
            </a:pPr>
            <a:r>
              <a:rPr lang="ru-RU" sz="2600" dirty="0" smtClean="0"/>
              <a:t>Цели урока:</a:t>
            </a:r>
          </a:p>
          <a:p>
            <a:r>
              <a:rPr lang="ru-RU" sz="2600" dirty="0" smtClean="0"/>
              <a:t>Показать дворянский характер внутренней политики Александра </a:t>
            </a:r>
            <a:r>
              <a:rPr lang="en-US" sz="2600" dirty="0" smtClean="0"/>
              <a:t>I</a:t>
            </a:r>
            <a:r>
              <a:rPr lang="ru-RU" sz="2600" dirty="0" smtClean="0"/>
              <a:t>, создать условия понимания крепостной сущности самодержавия</a:t>
            </a:r>
          </a:p>
          <a:p>
            <a:r>
              <a:rPr lang="ru-RU" sz="2600" dirty="0" smtClean="0"/>
              <a:t>Развивать навыки анализировать документы, постановки и разрешения проблем.</a:t>
            </a:r>
          </a:p>
          <a:p>
            <a:r>
              <a:rPr lang="ru-RU" sz="2600" dirty="0" smtClean="0"/>
              <a:t>Развивать умения оценивать других людей через их деятельность</a:t>
            </a:r>
          </a:p>
          <a:p>
            <a:r>
              <a:rPr lang="ru-RU" sz="2600" dirty="0" smtClean="0"/>
              <a:t>На примерах исторических личностей формировать чувство ответственности и последовательности в своих решениях.</a:t>
            </a:r>
          </a:p>
          <a:p>
            <a:pPr>
              <a:buNone/>
            </a:pPr>
            <a:r>
              <a:rPr lang="ru-RU" sz="2600" dirty="0" smtClean="0"/>
              <a:t>Тип урока – комбинированное лабораторное занятие</a:t>
            </a:r>
          </a:p>
          <a:p>
            <a:pPr>
              <a:buNone/>
            </a:pPr>
            <a:r>
              <a:rPr lang="ru-RU" sz="2600" dirty="0" smtClean="0"/>
              <a:t>Средства обучения – учебники А.А.Данилова – </a:t>
            </a:r>
            <a:r>
              <a:rPr lang="ru-RU" sz="2600" dirty="0" err="1" smtClean="0"/>
              <a:t>Л.Г.Косулиной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«История России </a:t>
            </a:r>
            <a:r>
              <a:rPr lang="en-US" sz="2600" dirty="0" smtClean="0"/>
              <a:t>XIX</a:t>
            </a:r>
            <a:r>
              <a:rPr lang="ru-RU" sz="2600" dirty="0" smtClean="0"/>
              <a:t> век», пакет документов, инструкций, заданий.</a:t>
            </a:r>
          </a:p>
          <a:p>
            <a:pPr>
              <a:buNone/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/>
              <a:t>1 группа. Карточка – инструкция №1«Личность Александра </a:t>
            </a:r>
            <a:r>
              <a:rPr lang="en-US" sz="2500" dirty="0" smtClean="0"/>
              <a:t>I</a:t>
            </a:r>
            <a:r>
              <a:rPr lang="ru-RU" sz="2500" dirty="0" smtClean="0"/>
              <a:t>»</a:t>
            </a:r>
          </a:p>
          <a:p>
            <a:pPr>
              <a:buNone/>
            </a:pPr>
            <a:r>
              <a:rPr lang="ru-RU" sz="2500" dirty="0" smtClean="0"/>
              <a:t>Источник – учебник А.А.Данилова – Л.Г. </a:t>
            </a:r>
            <a:r>
              <a:rPr lang="ru-RU" sz="2500" dirty="0" err="1" smtClean="0"/>
              <a:t>Косулиной</a:t>
            </a:r>
            <a:r>
              <a:rPr lang="ru-RU" sz="2500" dirty="0" smtClean="0"/>
              <a:t>, документы, портрет</a:t>
            </a:r>
          </a:p>
          <a:p>
            <a:pPr>
              <a:buNone/>
            </a:pPr>
            <a:r>
              <a:rPr lang="ru-RU" sz="2500" dirty="0" smtClean="0"/>
              <a:t>Вопросы и задания для обсуждения в группе:</a:t>
            </a:r>
          </a:p>
          <a:p>
            <a:pPr marL="594360" indent="-457200">
              <a:buNone/>
            </a:pPr>
            <a:r>
              <a:rPr lang="ru-RU" sz="2500" dirty="0" smtClean="0"/>
              <a:t>А)Прочитайте §1, п.1 «Император Александр </a:t>
            </a:r>
            <a:r>
              <a:rPr lang="en-US" sz="2500" dirty="0" smtClean="0"/>
              <a:t>I</a:t>
            </a:r>
            <a:r>
              <a:rPr lang="ru-RU" sz="2500" dirty="0" smtClean="0"/>
              <a:t>»</a:t>
            </a:r>
          </a:p>
          <a:p>
            <a:pPr marL="594360" indent="-457200">
              <a:buNone/>
            </a:pPr>
            <a:r>
              <a:rPr lang="ru-RU" sz="2500" dirty="0" smtClean="0"/>
              <a:t>	Вопросы: о каких чертах характера говорится в тексте?</a:t>
            </a:r>
          </a:p>
          <a:p>
            <a:pPr marL="594360" indent="-457200">
              <a:buNone/>
            </a:pPr>
            <a:r>
              <a:rPr lang="ru-RU" sz="2500" dirty="0" smtClean="0"/>
              <a:t>		Какое и кем было оказано на него влияние в период</a:t>
            </a:r>
          </a:p>
          <a:p>
            <a:pPr marL="594360" indent="-457200">
              <a:buNone/>
            </a:pPr>
            <a:r>
              <a:rPr lang="ru-RU" sz="2500" dirty="0" smtClean="0"/>
              <a:t>Б)Прочитайте документы №1-3, дающие представление о личности и характере Александра </a:t>
            </a:r>
          </a:p>
          <a:p>
            <a:pPr marL="594360" indent="-457200">
              <a:buNone/>
            </a:pPr>
            <a:r>
              <a:rPr lang="ru-RU" sz="2500" dirty="0" smtClean="0"/>
              <a:t>	Вопрос: Какие черты характера Александра </a:t>
            </a:r>
            <a:r>
              <a:rPr lang="en-US" sz="2500" dirty="0" smtClean="0"/>
              <a:t>I</a:t>
            </a:r>
            <a:r>
              <a:rPr lang="ru-RU" sz="2500" dirty="0" smtClean="0"/>
              <a:t> могут рассматриваться как достоинство верховного правления?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143000"/>
          </a:xfrm>
        </p:spPr>
        <p:txBody>
          <a:bodyPr/>
          <a:lstStyle/>
          <a:p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Самостоятельная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2 группа. Карточка – инструкция №2 « Русское общество в эпоху Александра</a:t>
            </a:r>
            <a:r>
              <a:rPr lang="en-US" sz="2600" dirty="0" smtClean="0"/>
              <a:t> I</a:t>
            </a:r>
            <a:r>
              <a:rPr lang="ru-RU" sz="2600" dirty="0" smtClean="0"/>
              <a:t>»</a:t>
            </a:r>
          </a:p>
          <a:p>
            <a:pPr>
              <a:buNone/>
            </a:pPr>
            <a:r>
              <a:rPr lang="ru-RU" sz="2600" dirty="0" smtClean="0"/>
              <a:t>Источник – учебник А.А.Данилова – Л.Г. </a:t>
            </a:r>
            <a:r>
              <a:rPr lang="ru-RU" sz="2600" dirty="0" err="1" smtClean="0"/>
              <a:t>Косулиной</a:t>
            </a:r>
            <a:r>
              <a:rPr lang="ru-RU" sz="2600" dirty="0" smtClean="0"/>
              <a:t>, документы.</a:t>
            </a:r>
          </a:p>
          <a:p>
            <a:pPr>
              <a:buNone/>
            </a:pPr>
            <a:r>
              <a:rPr lang="ru-RU" sz="2600" dirty="0" smtClean="0"/>
              <a:t>Вопросы и задания для обсуждения в группе:</a:t>
            </a:r>
          </a:p>
          <a:p>
            <a:pPr>
              <a:buNone/>
            </a:pPr>
            <a:r>
              <a:rPr lang="ru-RU" sz="2600" dirty="0" smtClean="0"/>
              <a:t>А)Прочитайте документ №4. </a:t>
            </a:r>
          </a:p>
          <a:p>
            <a:pPr>
              <a:buNone/>
            </a:pPr>
            <a:r>
              <a:rPr lang="ru-RU" sz="2600" dirty="0" smtClean="0"/>
              <a:t>На основе анализа документов сделайте вывод о развитии русского общества во время правления Александра </a:t>
            </a:r>
            <a:r>
              <a:rPr lang="en-US" sz="2600" dirty="0" smtClean="0"/>
              <a:t>I</a:t>
            </a:r>
          </a:p>
          <a:p>
            <a:pPr>
              <a:buNone/>
            </a:pPr>
            <a:r>
              <a:rPr lang="ru-RU" sz="2600" dirty="0" smtClean="0"/>
              <a:t>Б) Прочитайте документ №5</a:t>
            </a:r>
          </a:p>
          <a:p>
            <a:pPr>
              <a:buNone/>
            </a:pPr>
            <a:r>
              <a:rPr lang="ru-RU" sz="2600" dirty="0" smtClean="0"/>
              <a:t>Как объявления о продаже крестьянам характеризуют отношение дворян к крепостным</a:t>
            </a:r>
          </a:p>
          <a:p>
            <a:pPr>
              <a:buNone/>
            </a:pPr>
            <a:r>
              <a:rPr lang="ru-RU" sz="2600" dirty="0" smtClean="0"/>
              <a:t>В)Прочитайте документ №6</a:t>
            </a:r>
          </a:p>
          <a:p>
            <a:pPr>
              <a:buNone/>
            </a:pPr>
            <a:r>
              <a:rPr lang="ru-RU" sz="2600" dirty="0" smtClean="0"/>
              <a:t>Сформулируйте 2 вопроса к тексту документа. Мысленно загляните в будущее эпохи, отраженной в документе. Представьте, как могут дальше развиваться события?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3 группа. Карточка-инструкция №3.</a:t>
            </a:r>
          </a:p>
          <a:p>
            <a:pPr>
              <a:buNone/>
            </a:pPr>
            <a:r>
              <a:rPr lang="ru-RU" sz="2600" dirty="0" smtClean="0"/>
              <a:t>				«Система государственного управления»</a:t>
            </a:r>
          </a:p>
          <a:p>
            <a:pPr>
              <a:buNone/>
            </a:pPr>
            <a:r>
              <a:rPr lang="ru-RU" sz="2600" dirty="0" smtClean="0"/>
              <a:t>Источник – учебник А.А.Данилова – Л.Г. </a:t>
            </a:r>
            <a:r>
              <a:rPr lang="ru-RU" sz="2600" dirty="0" err="1" smtClean="0"/>
              <a:t>Косулиной</a:t>
            </a:r>
            <a:r>
              <a:rPr lang="ru-RU" sz="2600" dirty="0" smtClean="0"/>
              <a:t>, документы.</a:t>
            </a:r>
          </a:p>
          <a:p>
            <a:pPr>
              <a:buNone/>
            </a:pPr>
            <a:r>
              <a:rPr lang="ru-RU" sz="2600" dirty="0" smtClean="0"/>
              <a:t>Вопросы и задания для обсуждения в группе:</a:t>
            </a:r>
          </a:p>
          <a:p>
            <a:pPr>
              <a:buNone/>
            </a:pPr>
            <a:r>
              <a:rPr lang="ru-RU" sz="2600" dirty="0" smtClean="0"/>
              <a:t>А) Прочитайте §1, п.2 учебника. </a:t>
            </a:r>
          </a:p>
          <a:p>
            <a:pPr>
              <a:buNone/>
            </a:pPr>
            <a:r>
              <a:rPr lang="ru-RU" sz="2600" dirty="0" smtClean="0"/>
              <a:t>Определите цель деятельности «Негласного комитета» и результаты первых преобразований.</a:t>
            </a:r>
          </a:p>
          <a:p>
            <a:pPr>
              <a:buNone/>
            </a:pPr>
            <a:r>
              <a:rPr lang="ru-RU" sz="2600" dirty="0" smtClean="0"/>
              <a:t>Б) Прочитайте документ №7-8</a:t>
            </a:r>
          </a:p>
          <a:p>
            <a:pPr>
              <a:buNone/>
            </a:pPr>
            <a:r>
              <a:rPr lang="ru-RU" sz="2600" dirty="0" smtClean="0"/>
              <a:t>Докажите, что осуществление проекта Сперанского – это важный шаг по пути реформ</a:t>
            </a:r>
          </a:p>
          <a:p>
            <a:pPr>
              <a:buNone/>
            </a:pPr>
            <a:r>
              <a:rPr lang="ru-RU" sz="2600" dirty="0" smtClean="0"/>
              <a:t>В) Прочитайте §3 п.2 учебника.</a:t>
            </a:r>
          </a:p>
          <a:p>
            <a:pPr>
              <a:buNone/>
            </a:pPr>
            <a:r>
              <a:rPr lang="ru-RU" sz="2600" dirty="0" smtClean="0"/>
              <a:t>Начертите схему высших органов государственной власти. Сравните структуру власти в России до и после реформ Александра </a:t>
            </a:r>
            <a:r>
              <a:rPr lang="en-US" sz="2600" dirty="0" smtClean="0"/>
              <a:t>I.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4356"/>
            <a:ext cx="8715436" cy="1470025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ru-RU" cap="none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Разработка раздела образовательной программы </a:t>
            </a:r>
            <a:br>
              <a:rPr lang="ru-RU" cap="none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cap="none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000364" y="1928802"/>
            <a:ext cx="6400800" cy="1752600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ru-RU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четверть </a:t>
            </a:r>
            <a:r>
              <a:rPr lang="en-US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XIX</a:t>
            </a:r>
            <a:r>
              <a:rPr lang="ru-RU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века</a:t>
            </a:r>
            <a:r>
              <a:rPr lang="ru-RU" dirty="0" smtClean="0"/>
              <a:t>.</a:t>
            </a:r>
          </a:p>
          <a:p>
            <a:r>
              <a:rPr lang="ru-RU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История России 8 класс</a:t>
            </a:r>
          </a:p>
        </p:txBody>
      </p:sp>
      <p:pic>
        <p:nvPicPr>
          <p:cNvPr id="7" name="Picture 12" descr="80522_7631-800x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85926"/>
            <a:ext cx="3887788" cy="29162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4 группа. Карточка – инструкция №4. Крестьянский вопрос.</a:t>
            </a:r>
          </a:p>
          <a:p>
            <a:pPr>
              <a:buNone/>
            </a:pPr>
            <a:r>
              <a:rPr lang="ru-RU" sz="2600" dirty="0" smtClean="0"/>
              <a:t>Источник – учебник А.А.Данилова – Л.Г. </a:t>
            </a:r>
            <a:r>
              <a:rPr lang="ru-RU" sz="2600" dirty="0" err="1" smtClean="0"/>
              <a:t>Косулиной</a:t>
            </a:r>
            <a:r>
              <a:rPr lang="ru-RU" sz="2600" dirty="0" smtClean="0"/>
              <a:t>, документы.</a:t>
            </a:r>
          </a:p>
          <a:p>
            <a:pPr>
              <a:buNone/>
            </a:pPr>
            <a:r>
              <a:rPr lang="ru-RU" sz="2600" dirty="0" smtClean="0"/>
              <a:t>Вопросы и задания для обсуждения в группе:</a:t>
            </a:r>
          </a:p>
          <a:p>
            <a:pPr>
              <a:buNone/>
            </a:pPr>
            <a:r>
              <a:rPr lang="ru-RU" sz="2600" dirty="0" smtClean="0"/>
              <a:t>А) Прочитайте §1 п.3 учебника</a:t>
            </a:r>
          </a:p>
          <a:p>
            <a:pPr>
              <a:buNone/>
            </a:pPr>
            <a:r>
              <a:rPr lang="ru-RU" sz="2600" dirty="0" smtClean="0"/>
              <a:t>В чем состоял первый шаг к отмене крепостного права?</a:t>
            </a:r>
          </a:p>
          <a:p>
            <a:pPr>
              <a:buNone/>
            </a:pPr>
            <a:r>
              <a:rPr lang="ru-RU" sz="2600" dirty="0" smtClean="0"/>
              <a:t>	Прочитайте документ №9-10</a:t>
            </a:r>
          </a:p>
          <a:p>
            <a:pPr>
              <a:buNone/>
            </a:pPr>
            <a:r>
              <a:rPr lang="ru-RU" sz="2600" dirty="0" smtClean="0"/>
              <a:t>Почему крепостные крестьян практически не имели возможности освободится?</a:t>
            </a:r>
          </a:p>
          <a:p>
            <a:pPr>
              <a:buNone/>
            </a:pPr>
            <a:r>
              <a:rPr lang="ru-RU" sz="2600" dirty="0" smtClean="0"/>
              <a:t>Б)Прочитайте §3 п.2,3 учебника. Прочитайте документ </a:t>
            </a:r>
            <a:r>
              <a:rPr lang="ru-RU" sz="2400" dirty="0" smtClean="0"/>
              <a:t>№11-12</a:t>
            </a:r>
          </a:p>
          <a:p>
            <a:pPr>
              <a:buNone/>
            </a:pPr>
            <a:r>
              <a:rPr lang="ru-RU" sz="2400" dirty="0" smtClean="0"/>
              <a:t>По каким причинам Александр </a:t>
            </a:r>
            <a:r>
              <a:rPr lang="en-US" sz="2400" dirty="0" smtClean="0"/>
              <a:t>I</a:t>
            </a:r>
            <a:r>
              <a:rPr lang="ru-RU" sz="2400" dirty="0" smtClean="0"/>
              <a:t> был вынужден прекратить осуществление реформ?</a:t>
            </a:r>
          </a:p>
          <a:p>
            <a:pPr>
              <a:buNone/>
            </a:pPr>
            <a:r>
              <a:rPr lang="ru-RU" sz="2400" dirty="0" smtClean="0"/>
              <a:t>Сформулируйте меры, принятые в правление Александра </a:t>
            </a:r>
            <a:r>
              <a:rPr lang="en-US" sz="2400" dirty="0" smtClean="0"/>
              <a:t>I </a:t>
            </a:r>
            <a:r>
              <a:rPr lang="ru-RU" sz="2400" dirty="0" smtClean="0"/>
              <a:t>для смягчения положения крепостных крестьян.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9286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Ответы группы, выступление представителей групп, фронтальная обобщающая беседа.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143000"/>
          </a:xfrm>
        </p:spPr>
        <p:txBody>
          <a:bodyPr>
            <a:noAutofit/>
          </a:bodyPr>
          <a:lstStyle/>
          <a:p>
            <a:r>
              <a:rPr lang="ru-RU" sz="35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Коллективное обсуждение результатов</a:t>
            </a:r>
            <a:endParaRPr lang="ru-RU" sz="35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071546"/>
            <a:ext cx="8572464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Подведение итогов.</a:t>
            </a:r>
            <a:r>
              <a:rPr kumimoji="0" lang="ru-RU" sz="3500" b="1" i="0" u="none" strike="noStrike" kern="1200" cap="none" spc="0" normalizeH="0" noProof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Вопрос классу.</a:t>
            </a:r>
            <a:endParaRPr kumimoji="0" lang="ru-RU" sz="3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1857364"/>
            <a:ext cx="9358346" cy="142876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Каковы итоги правления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Александра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800" baseline="0" dirty="0" smtClean="0"/>
              <a:t>В чем положительны и отрицательные стороны его внутренней политики?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2786058"/>
            <a:ext cx="8572464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Рефлексия</a:t>
            </a:r>
            <a:r>
              <a:rPr kumimoji="0" lang="ru-RU" sz="3500" b="1" i="0" u="none" strike="noStrike" kern="1200" cap="none" spc="0" normalizeH="0" noProof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по вопросам.</a:t>
            </a:r>
            <a:endParaRPr kumimoji="0" lang="ru-RU" sz="3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0" y="3571876"/>
            <a:ext cx="9144000" cy="32861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 урока достигнута?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ru-RU" sz="2800" dirty="0" smtClean="0"/>
              <a:t>Ваша цель в изучаемом достигнута?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Насколько продуктивна и интересна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была ваша работа?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ru-RU" sz="2700" baseline="0" dirty="0" smtClean="0"/>
              <a:t>В чем совпал конечный результат с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 чем захотелось узнать дополнительно?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ru-RU" sz="2700" baseline="0" dirty="0" smtClean="0"/>
              <a:t>Что</a:t>
            </a:r>
            <a:r>
              <a:rPr lang="ru-RU" sz="2700" dirty="0" smtClean="0"/>
              <a:t> понравилось или не понравилось на уроке?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70916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По выбору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«Личность в истории» сообщение об Александре </a:t>
            </a:r>
            <a:r>
              <a:rPr lang="en-US" sz="2400" dirty="0" smtClean="0"/>
              <a:t>I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Мини-рассуждение «Могла быть другой судьба реформ М.М. Сперанского»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Подбор материала для предмета к теме 	          «Эпоха Александра </a:t>
            </a:r>
            <a:r>
              <a:rPr lang="en-US" sz="2400" dirty="0" smtClean="0"/>
              <a:t>I</a:t>
            </a:r>
            <a:r>
              <a:rPr lang="ru-RU" sz="2400" dirty="0" smtClean="0"/>
              <a:t>»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Домашнее задание §1,3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Мониторинг уровня </a:t>
            </a:r>
            <a:r>
              <a:rPr lang="ru-RU" sz="4400" dirty="0" err="1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обученности</a:t>
            </a:r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качества знаний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/>
          </a:bodyPr>
          <a:lstStyle/>
          <a:p>
            <a:r>
              <a:rPr lang="ru-RU" sz="2200" dirty="0" err="1" smtClean="0"/>
              <a:t>Бабанский</a:t>
            </a:r>
            <a:r>
              <a:rPr lang="ru-RU" sz="2200" dirty="0" smtClean="0"/>
              <a:t> Ю.Н. Методы обучения в современной школе. Москва, 1985 г.</a:t>
            </a:r>
          </a:p>
          <a:p>
            <a:r>
              <a:rPr lang="ru-RU" sz="2200" dirty="0" smtClean="0"/>
              <a:t>Вяземский Е.Е. Стрелова О.Ю. Историческое образование в современной России. Москва, 2004 г. Как сегодня преподавать историю в школе. Москва, 2006 г. Методы преподавания истории в школе. Москва, 2000г.</a:t>
            </a:r>
          </a:p>
          <a:p>
            <a:r>
              <a:rPr lang="ru-RU" sz="2200" dirty="0" smtClean="0"/>
              <a:t>Гора П.В. Повышение эффективности обучения в средней школе. Москва, 2000г.</a:t>
            </a:r>
          </a:p>
          <a:p>
            <a:r>
              <a:rPr lang="ru-RU" sz="2200" dirty="0" smtClean="0"/>
              <a:t>А.А. Данилов – Л.Г. Косулина История России </a:t>
            </a:r>
            <a:r>
              <a:rPr lang="en-US" sz="2200" dirty="0" smtClean="0"/>
              <a:t>XIX </a:t>
            </a:r>
            <a:r>
              <a:rPr lang="ru-RU" sz="2200" dirty="0" smtClean="0"/>
              <a:t>век в 8 классе. Учебно-методическое пособие Москва, 2005г.История  России </a:t>
            </a:r>
            <a:r>
              <a:rPr lang="en-US" sz="2200" dirty="0" smtClean="0"/>
              <a:t>XIX</a:t>
            </a:r>
            <a:r>
              <a:rPr lang="ru-RU" sz="2200" dirty="0" smtClean="0"/>
              <a:t> век. Дидактические материалы. Москва, 2004г.</a:t>
            </a:r>
          </a:p>
          <a:p>
            <a:r>
              <a:rPr lang="ru-RU" sz="2200" dirty="0" err="1" smtClean="0"/>
              <a:t>Лернер</a:t>
            </a:r>
            <a:r>
              <a:rPr lang="ru-RU" sz="2200" dirty="0" smtClean="0"/>
              <a:t> И.Я. Задачники по истории Отечества. Москва, 2000г.</a:t>
            </a:r>
          </a:p>
          <a:p>
            <a:r>
              <a:rPr lang="ru-RU" sz="2200" dirty="0" err="1" smtClean="0"/>
              <a:t>Семько</a:t>
            </a:r>
            <a:r>
              <a:rPr lang="ru-RU" sz="2200" dirty="0" smtClean="0"/>
              <a:t> Г.К. Современные образовательные технологии. Москва, 2000г.</a:t>
            </a:r>
          </a:p>
          <a:p>
            <a:r>
              <a:rPr lang="ru-RU" sz="2200" dirty="0" smtClean="0"/>
              <a:t>Троицкий Л.Н. Новые технологии исторического образования. 1995 №45</a:t>
            </a:r>
          </a:p>
          <a:p>
            <a:r>
              <a:rPr lang="ru-RU" sz="2200" dirty="0" smtClean="0"/>
              <a:t>Фридман Л.Ф. Психологический справочник учителя. Москва, 2000г.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Список литературы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357214"/>
            <a:ext cx="8229600" cy="1143008"/>
          </a:xfrm>
        </p:spPr>
        <p:txBody>
          <a:bodyPr/>
          <a:lstStyle/>
          <a:p>
            <a:r>
              <a:rPr lang="ru-RU" sz="40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 и задачи</a:t>
            </a:r>
            <a:r>
              <a:rPr lang="ru-RU" dirty="0" smtClean="0"/>
              <a:t> </a:t>
            </a:r>
            <a:r>
              <a:rPr lang="ru-RU" sz="40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раздела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8229600" cy="6357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Задачи:</a:t>
            </a:r>
          </a:p>
          <a:p>
            <a:r>
              <a:rPr lang="ru-RU" sz="2400" dirty="0" smtClean="0"/>
              <a:t>Углублять и развивать знания учащихся по истории России, по овладению терминами и понятиями, по установлению причинно-следственных связей.</a:t>
            </a:r>
          </a:p>
          <a:p>
            <a:r>
              <a:rPr lang="ru-RU" sz="2400" dirty="0" smtClean="0"/>
              <a:t>Научить самостоятельно давать оценку исторических событий и явлений, формировать и аргументировать свою точку зрения.</a:t>
            </a:r>
          </a:p>
          <a:p>
            <a:r>
              <a:rPr lang="ru-RU" sz="2400" dirty="0" smtClean="0"/>
              <a:t>Формировать самостоятельную работу  с историческим текстом.</a:t>
            </a:r>
          </a:p>
          <a:p>
            <a:r>
              <a:rPr lang="ru-RU" sz="2400" dirty="0" smtClean="0"/>
              <a:t>Раскрыть значение культуры России </a:t>
            </a:r>
            <a:r>
              <a:rPr lang="en-US" sz="2400" dirty="0" smtClean="0"/>
              <a:t>XIX </a:t>
            </a:r>
            <a:r>
              <a:rPr lang="ru-RU" sz="2400" dirty="0" smtClean="0"/>
              <a:t>века и овладение ее наследием.</a:t>
            </a:r>
          </a:p>
          <a:p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28604"/>
            <a:ext cx="9144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Цель: </a:t>
            </a:r>
            <a:r>
              <a:rPr lang="ru-RU" sz="2600" dirty="0" smtClean="0"/>
              <a:t>Формировать понимание непрерывности исторического процесса с его характерными чертами и </a:t>
            </a:r>
          </a:p>
          <a:p>
            <a:r>
              <a:rPr lang="ru-RU" sz="2600" dirty="0" smtClean="0"/>
              <a:t>причинно-следственными связями.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631976"/>
          </a:xfrm>
        </p:spPr>
        <p:txBody>
          <a:bodyPr/>
          <a:lstStyle/>
          <a:p>
            <a:r>
              <a:rPr lang="ru-RU" sz="43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Пояснительная</a:t>
            </a:r>
            <a:r>
              <a:rPr lang="ru-RU" dirty="0" smtClean="0"/>
              <a:t> </a:t>
            </a:r>
            <a:r>
              <a:rPr lang="ru-RU" sz="43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записка.</a:t>
            </a:r>
            <a:br>
              <a:rPr lang="ru-RU" sz="43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Актуальность.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/>
          <a:lstStyle/>
          <a:p>
            <a:r>
              <a:rPr lang="ru-RU" dirty="0" smtClean="0"/>
              <a:t>Историческая наука призвана воспитать интерес и любовь к прошлому своей Родины </a:t>
            </a:r>
          </a:p>
          <a:p>
            <a:r>
              <a:rPr lang="ru-RU" dirty="0" smtClean="0"/>
              <a:t>В процессе изучения истории формируются духовно-нравственные, гражданские позиции  школьника</a:t>
            </a:r>
          </a:p>
          <a:p>
            <a:r>
              <a:rPr lang="ru-RU" dirty="0" smtClean="0"/>
              <a:t>Важно создать у учащихся представление о непрерывности развития исторического процесса</a:t>
            </a:r>
          </a:p>
          <a:p>
            <a:r>
              <a:rPr lang="ru-RU" dirty="0" smtClean="0"/>
              <a:t>Овладение знаниями и навыками работы с историческими текстами помогают учащимся подготовится к успешной сдаче ЕГЭ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35733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Пояснительная записка</a:t>
            </a:r>
            <a:br>
              <a:rPr lang="ru-RU" sz="32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Принцип отбора материала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18573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Основывается на психологических особенностях учащихся:</a:t>
            </a:r>
          </a:p>
          <a:p>
            <a:r>
              <a:rPr lang="ru-RU" sz="2000" dirty="0" smtClean="0"/>
              <a:t>Поиск жизненных целей</a:t>
            </a:r>
          </a:p>
          <a:p>
            <a:r>
              <a:rPr lang="ru-RU" sz="2000" dirty="0" smtClean="0"/>
              <a:t>Растущее самосознание</a:t>
            </a:r>
          </a:p>
          <a:p>
            <a:r>
              <a:rPr lang="ru-RU" sz="2000" dirty="0" smtClean="0"/>
              <a:t>Социализация</a:t>
            </a:r>
          </a:p>
          <a:p>
            <a:r>
              <a:rPr lang="ru-RU" sz="2000" dirty="0" smtClean="0"/>
              <a:t>Гражданско-нравственная позиция</a:t>
            </a:r>
          </a:p>
          <a:p>
            <a:endParaRPr lang="ru-RU" sz="2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2285992"/>
            <a:ext cx="8572560" cy="11430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Учащиеся должны знать и уметь</a:t>
            </a:r>
            <a:endParaRPr kumimoji="0" lang="ru-RU" sz="36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0" y="3000372"/>
            <a:ext cx="9144000" cy="6000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Знать: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Особенности данного периода истории России.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Главные события и проблемы.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Исторические понятия, факты, персоналии.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Хронологическую последовательность событий.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Уметь: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Применять понятийный аппарат.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Изучать и систематизировать информацию.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Характеризовать, оценивать, аргументировать свою позицию.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Устанавливать причинно-следственные связи и соотносить факты и явления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4290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Уровни учебной мотивации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285720" y="1600200"/>
          <a:ext cx="885828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Уровни мышления учащихся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571625"/>
          <a:ext cx="91440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Виды памяти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7251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Ожидаемые результаты освоения раздела программы.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Понимать особенности внутриполитического и внешнеполитического развития России в 1 четверти </a:t>
            </a:r>
            <a:r>
              <a:rPr lang="en-US" dirty="0" smtClean="0"/>
              <a:t>XIX </a:t>
            </a:r>
            <a:r>
              <a:rPr lang="ru-RU" dirty="0" smtClean="0"/>
              <a:t>века.</a:t>
            </a:r>
          </a:p>
          <a:p>
            <a:r>
              <a:rPr lang="ru-RU" dirty="0" smtClean="0"/>
              <a:t>Понимать роли личности и различных слоев общества в историческом процессе.</a:t>
            </a:r>
          </a:p>
          <a:p>
            <a:r>
              <a:rPr lang="ru-RU" dirty="0" smtClean="0"/>
              <a:t>Развивать ЗУМ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331900"/>
      </a:dk1>
      <a:lt1>
        <a:srgbClr val="542A00"/>
      </a:lt1>
      <a:dk2>
        <a:srgbClr val="FFC000"/>
      </a:dk2>
      <a:lt2>
        <a:srgbClr val="00B0F0"/>
      </a:lt2>
      <a:accent1>
        <a:srgbClr val="CEB966"/>
      </a:accent1>
      <a:accent2>
        <a:srgbClr val="9CB084"/>
      </a:accent2>
      <a:accent3>
        <a:srgbClr val="331900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1485</Words>
  <Application>Microsoft Office PowerPoint</Application>
  <PresentationFormat>Экран (4:3)</PresentationFormat>
  <Paragraphs>244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Квалификационная  работа</vt:lpstr>
      <vt:lpstr>Разработка раздела образовательной программы  </vt:lpstr>
      <vt:lpstr>Цель и задачи раздела</vt:lpstr>
      <vt:lpstr>Пояснительная записка. Актуальность.</vt:lpstr>
      <vt:lpstr>Пояснительная записка Принцип отбора материала</vt:lpstr>
      <vt:lpstr>Уровни учебной мотивации</vt:lpstr>
      <vt:lpstr>Уровни мышления учащихся</vt:lpstr>
      <vt:lpstr>Виды памяти</vt:lpstr>
      <vt:lpstr>Ожидаемые результаты освоения раздела программы.</vt:lpstr>
      <vt:lpstr>Методы и формы изучения</vt:lpstr>
      <vt:lpstr>Система знаний и система деятельности</vt:lpstr>
      <vt:lpstr>Курс обеспечен:</vt:lpstr>
      <vt:lpstr>Тематическое планирование к РОП</vt:lpstr>
      <vt:lpstr>Слайд 14</vt:lpstr>
      <vt:lpstr>Структура урока</vt:lpstr>
      <vt:lpstr>Разработка урока</vt:lpstr>
      <vt:lpstr>Самостоятельная работа</vt:lpstr>
      <vt:lpstr>Слайд 18</vt:lpstr>
      <vt:lpstr>Слайд 19</vt:lpstr>
      <vt:lpstr>Слайд 20</vt:lpstr>
      <vt:lpstr>Коллективное обсуждение результатов</vt:lpstr>
      <vt:lpstr>Домашнее задание §1,3</vt:lpstr>
      <vt:lpstr>Мониторинг уровня обученности и качества знаний</vt:lpstr>
      <vt:lpstr>Список литературы</vt:lpstr>
    </vt:vector>
  </TitlesOfParts>
  <Company>Школа №39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раздела образовательной программы история России 8 класс</dc:title>
  <dc:creator>cab34</dc:creator>
  <cp:lastModifiedBy>cab34</cp:lastModifiedBy>
  <cp:revision>71</cp:revision>
  <dcterms:created xsi:type="dcterms:W3CDTF">2010-09-30T08:59:35Z</dcterms:created>
  <dcterms:modified xsi:type="dcterms:W3CDTF">2010-11-13T07:46:48Z</dcterms:modified>
</cp:coreProperties>
</file>