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8" r:id="rId4"/>
    <p:sldId id="269" r:id="rId5"/>
    <p:sldId id="263" r:id="rId6"/>
    <p:sldId id="264" r:id="rId7"/>
    <p:sldId id="267" r:id="rId8"/>
    <p:sldId id="266" r:id="rId9"/>
    <p:sldId id="265" r:id="rId10"/>
    <p:sldId id="268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E889D-5851-4FED-8113-01A3BB148F01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273110-B2CA-4D36-80F8-1B48331A4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634B0-FE27-4B47-A752-F8260EC1B2D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5448-CF62-45A6-98F8-B3598CF8DEED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1693-BFAF-48D4-8D5B-5A669C69B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B09E-6492-4525-A88A-45D431E611A9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231F-6455-4433-83C3-315EC7784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9885-ADF8-4AC9-920A-D1282A5405DB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63C3-C520-4E23-A144-96AE04F65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EF13-805D-4116-BB27-C4C9E08A7858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26D8-CB60-4682-9D23-7DEF6420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D7E0-25D4-4833-BE4F-7CF52EB7FD77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526E-43A9-4EB5-98BF-EC8A86356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F29D-DC66-4E5D-A000-2862A367F96A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56F6-A130-4858-8113-45C2081A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ADB7-78D0-45A3-8F70-836BD7905F22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17E7-ED2B-4ADE-B0DA-760FC487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98EE-89BC-49FB-9103-9735065FA529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7F02-D1C8-439F-92E8-E495272F8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D7FB-B2B7-4B85-A1DA-F1A9E40B4AA6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0838-6DF3-45C6-8EB2-7EB412A2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30DC-530C-4C27-85B9-AAE25102FE1B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639A-759B-495B-B542-26D49E3C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4FBB-47AA-4AA6-9B2F-2D7E1C40AC66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9E18-79B3-47E6-87F6-F456CDFB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0EB7B9-FD09-4266-A1C7-B944C756058C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70F2C-5B1C-4255-ADCC-904E56CF1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358246" cy="1470025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/>
              <a:t>Площади фигур. 8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929718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Урок -практикум.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Учитель Сосна Ольга Александровна,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МБОУ СОШ №96.</a:t>
            </a:r>
          </a:p>
        </p:txBody>
      </p:sp>
      <p:pic>
        <p:nvPicPr>
          <p:cNvPr id="4" name="Picture 11" descr="H:\Documents and Settings\Aida\Рабочий стол\МОИ шаблоны ЭКСПЕРИМЕНТы\index.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2" y="73002"/>
            <a:ext cx="2143149" cy="21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ocuments and Settings\Aida\Рабочий стол\текстуры и фоны, клипарты\Scool_objekts\scool (9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643563"/>
            <a:ext cx="20161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929198"/>
            <a:ext cx="70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5786438"/>
            <a:ext cx="11350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1709F8-4CAA-4FC2-83AD-59E6D31E82CA}" type="datetime1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DFB0-8A5D-449B-9FF4-39E951F8EC0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1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4D7FB-B2B7-4B85-A1DA-F1A9E40B4AA6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0838-6DF3-45C6-8EB2-7EB412A2BA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42910" y="357166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928938" y="188913"/>
            <a:ext cx="5530851" cy="801687"/>
            <a:chOff x="1664" y="799"/>
            <a:chExt cx="3484" cy="505"/>
          </a:xfrm>
        </p:grpSpPr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8" name="Object 54"/>
            <p:cNvGraphicFramePr>
              <a:graphicFrameLocks noChangeAspect="1"/>
            </p:cNvGraphicFramePr>
            <p:nvPr/>
          </p:nvGraphicFramePr>
          <p:xfrm>
            <a:off x="1664" y="905"/>
            <a:ext cx="2451" cy="399"/>
          </p:xfrm>
          <a:graphic>
            <a:graphicData uri="http://schemas.openxmlformats.org/presentationml/2006/ole">
              <p:oleObj spid="_x0000_s82946" name="Формула" r:id="rId3" imgW="1231560" imgH="203040" progId="Equation.3">
                <p:embed/>
              </p:oleObj>
            </a:graphicData>
          </a:graphic>
        </p:graphicFrame>
      </p:grp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4729151" y="1068374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8258163" y="996937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1" name="Freeform 64"/>
          <p:cNvSpPr>
            <a:spLocks/>
          </p:cNvSpPr>
          <p:nvPr/>
        </p:nvSpPr>
        <p:spPr bwMode="auto">
          <a:xfrm>
            <a:off x="2928926" y="1500174"/>
            <a:ext cx="5392738" cy="2905125"/>
          </a:xfrm>
          <a:custGeom>
            <a:avLst/>
            <a:gdLst>
              <a:gd name="T0" fmla="*/ 3397 w 3397"/>
              <a:gd name="T1" fmla="*/ 0 h 1830"/>
              <a:gd name="T2" fmla="*/ 3388 w 3397"/>
              <a:gd name="T3" fmla="*/ 1804 h 1830"/>
              <a:gd name="T4" fmla="*/ 0 w 3397"/>
              <a:gd name="T5" fmla="*/ 1830 h 1830"/>
              <a:gd name="T6" fmla="*/ 1356 w 3397"/>
              <a:gd name="T7" fmla="*/ 0 h 1830"/>
              <a:gd name="T8" fmla="*/ 3388 w 3397"/>
              <a:gd name="T9" fmla="*/ 9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7"/>
              <a:gd name="T16" fmla="*/ 0 h 1830"/>
              <a:gd name="T17" fmla="*/ 3397 w 3397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7" h="1830">
                <a:moveTo>
                  <a:pt x="3397" y="0"/>
                </a:moveTo>
                <a:lnTo>
                  <a:pt x="3388" y="1804"/>
                </a:lnTo>
                <a:lnTo>
                  <a:pt x="0" y="1830"/>
                </a:lnTo>
                <a:lnTo>
                  <a:pt x="1356" y="0"/>
                </a:lnTo>
                <a:lnTo>
                  <a:pt x="3388" y="9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8329601" y="4237024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4" name="Freeform 67"/>
          <p:cNvSpPr>
            <a:spLocks/>
          </p:cNvSpPr>
          <p:nvPr/>
        </p:nvSpPr>
        <p:spPr bwMode="auto">
          <a:xfrm>
            <a:off x="2928926" y="1500174"/>
            <a:ext cx="5392737" cy="2905125"/>
          </a:xfrm>
          <a:custGeom>
            <a:avLst/>
            <a:gdLst>
              <a:gd name="T0" fmla="*/ 3397 w 3397"/>
              <a:gd name="T1" fmla="*/ 0 h 1830"/>
              <a:gd name="T2" fmla="*/ 3388 w 3397"/>
              <a:gd name="T3" fmla="*/ 1804 h 1830"/>
              <a:gd name="T4" fmla="*/ 0 w 3397"/>
              <a:gd name="T5" fmla="*/ 1830 h 1830"/>
              <a:gd name="T6" fmla="*/ 1356 w 3397"/>
              <a:gd name="T7" fmla="*/ 0 h 1830"/>
              <a:gd name="T8" fmla="*/ 3388 w 3397"/>
              <a:gd name="T9" fmla="*/ 9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7"/>
              <a:gd name="T16" fmla="*/ 0 h 1830"/>
              <a:gd name="T17" fmla="*/ 3397 w 3397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7" h="1830">
                <a:moveTo>
                  <a:pt x="3397" y="0"/>
                </a:moveTo>
                <a:lnTo>
                  <a:pt x="3388" y="1804"/>
                </a:lnTo>
                <a:lnTo>
                  <a:pt x="0" y="1830"/>
                </a:lnTo>
                <a:lnTo>
                  <a:pt x="1356" y="0"/>
                </a:lnTo>
                <a:lnTo>
                  <a:pt x="3388" y="9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2700000" scaled="1"/>
          </a:gradFill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68"/>
          <p:cNvSpPr txBox="1">
            <a:spLocks noChangeArrowheads="1"/>
          </p:cNvSpPr>
          <p:nvPr/>
        </p:nvSpPr>
        <p:spPr bwMode="auto">
          <a:xfrm>
            <a:off x="3576626" y="2436799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13</a:t>
            </a: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6529376" y="996937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17" name="Text Box 70"/>
          <p:cNvSpPr txBox="1">
            <a:spLocks noChangeArrowheads="1"/>
          </p:cNvSpPr>
          <p:nvPr/>
        </p:nvSpPr>
        <p:spPr bwMode="auto">
          <a:xfrm>
            <a:off x="5737213" y="4308462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17</a:t>
            </a:r>
          </a:p>
        </p:txBody>
      </p:sp>
      <p:sp>
        <p:nvSpPr>
          <p:cNvPr id="18" name="Freeform 71"/>
          <p:cNvSpPr>
            <a:spLocks/>
          </p:cNvSpPr>
          <p:nvPr/>
        </p:nvSpPr>
        <p:spPr bwMode="auto">
          <a:xfrm rot="5400000">
            <a:off x="7969238" y="4021124"/>
            <a:ext cx="360363" cy="360363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97126" y="4237024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20" name="Freeform 74"/>
          <p:cNvSpPr>
            <a:spLocks/>
          </p:cNvSpPr>
          <p:nvPr/>
        </p:nvSpPr>
        <p:spPr bwMode="auto">
          <a:xfrm>
            <a:off x="5089513" y="1468424"/>
            <a:ext cx="1588" cy="2903538"/>
          </a:xfrm>
          <a:custGeom>
            <a:avLst/>
            <a:gdLst>
              <a:gd name="T0" fmla="*/ 0 w 1"/>
              <a:gd name="T1" fmla="*/ 0 h 1829"/>
              <a:gd name="T2" fmla="*/ 0 w 1"/>
              <a:gd name="T3" fmla="*/ 1829 h 1829"/>
              <a:gd name="T4" fmla="*/ 0 60000 65536"/>
              <a:gd name="T5" fmla="*/ 0 60000 65536"/>
              <a:gd name="T6" fmla="*/ 0 w 1"/>
              <a:gd name="T7" fmla="*/ 0 h 1829"/>
              <a:gd name="T8" fmla="*/ 1 w 1"/>
              <a:gd name="T9" fmla="*/ 1829 h 1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29">
                <a:moveTo>
                  <a:pt x="0" y="0"/>
                </a:moveTo>
                <a:lnTo>
                  <a:pt x="0" y="1829"/>
                </a:lnTo>
              </a:path>
            </a:pathLst>
          </a:custGeom>
          <a:noFill/>
          <a:ln w="44450" cap="flat">
            <a:solidFill>
              <a:srgbClr val="000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75"/>
          <p:cNvSpPr>
            <a:spLocks/>
          </p:cNvSpPr>
          <p:nvPr/>
        </p:nvSpPr>
        <p:spPr bwMode="auto">
          <a:xfrm rot="5400000">
            <a:off x="4729150" y="4021125"/>
            <a:ext cx="360363" cy="360362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14348" y="1285860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Найти: </a:t>
            </a:r>
            <a:endParaRPr lang="ru-RU" sz="3200" b="1" i="1" dirty="0">
              <a:latin typeface="Times New Roman" pitchFamily="18" charset="0"/>
            </a:endParaRPr>
          </a:p>
        </p:txBody>
      </p:sp>
      <p:graphicFrame>
        <p:nvGraphicFramePr>
          <p:cNvPr id="82947" name="Object 24"/>
          <p:cNvGraphicFramePr>
            <a:graphicFrameLocks noChangeAspect="1"/>
          </p:cNvGraphicFramePr>
          <p:nvPr/>
        </p:nvGraphicFramePr>
        <p:xfrm>
          <a:off x="2786050" y="1142984"/>
          <a:ext cx="1428750" cy="849313"/>
        </p:xfrm>
        <a:graphic>
          <a:graphicData uri="http://schemas.openxmlformats.org/presentationml/2006/ole">
            <p:oleObj spid="_x0000_s82947" name="Формула" r:id="rId4" imgW="380880" imgH="228600" progId="Equation.3">
              <p:embed/>
            </p:oleObj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072066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865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5786454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55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5786454"/>
            <a:ext cx="1071585" cy="64294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7290" y="5786454"/>
            <a:ext cx="1071585" cy="640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tx1"/>
                </a:solidFill>
              </a:rPr>
              <a:t>35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6578" y="5786454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110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4D7FB-B2B7-4B85-A1DA-F1A9E40B4AA6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0838-6DF3-45C6-8EB2-7EB412A2BA1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1071547"/>
            <a:ext cx="7643866" cy="378565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Самостоятельная работа</a:t>
            </a:r>
          </a:p>
          <a:p>
            <a:pPr algn="ctr"/>
            <a:r>
              <a:rPr lang="ru-RU" sz="4000" dirty="0" smtClean="0"/>
              <a:t> по вариантам.</a:t>
            </a:r>
          </a:p>
          <a:p>
            <a:pPr algn="ctr"/>
            <a:r>
              <a:rPr lang="ru-RU" sz="4000" dirty="0" smtClean="0"/>
              <a:t>Критерии оценки</a:t>
            </a:r>
          </a:p>
          <a:p>
            <a:pPr algn="ctr"/>
            <a:r>
              <a:rPr lang="ru-RU" sz="4000" dirty="0" smtClean="0"/>
              <a:t>За 2 любых задания – оценка3</a:t>
            </a:r>
          </a:p>
          <a:p>
            <a:pPr algn="ctr"/>
            <a:r>
              <a:rPr lang="ru-RU" sz="4000" dirty="0" smtClean="0"/>
              <a:t>За 3 любых задания -оценка 4</a:t>
            </a:r>
          </a:p>
          <a:p>
            <a:pPr algn="ctr"/>
            <a:r>
              <a:rPr lang="ru-RU" sz="4000" dirty="0" smtClean="0"/>
              <a:t>За  4 задания – оценка 5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/>
          <a:lstStyle/>
          <a:p>
            <a:r>
              <a:rPr lang="ru-RU" dirty="0" smtClean="0"/>
              <a:t>Таблица ответов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298EE-89BC-49FB-9103-9735065FA529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7F02-D1C8-439F-92E8-E495272F8A3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60562" y="1972310"/>
          <a:ext cx="6469090" cy="3957022"/>
        </p:xfrm>
        <a:graphic>
          <a:graphicData uri="http://schemas.openxmlformats.org/drawingml/2006/table">
            <a:tbl>
              <a:tblPr/>
              <a:tblGrid>
                <a:gridCol w="1368768"/>
                <a:gridCol w="1159218"/>
                <a:gridCol w="1259534"/>
                <a:gridCol w="1259534"/>
                <a:gridCol w="1422036"/>
              </a:tblGrid>
              <a:tr h="64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№1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№2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№3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№4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Вариант 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47,5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Вариант 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273см</a:t>
                      </a:r>
                      <a:r>
                        <a:rPr lang="ru-RU" sz="2800" b="1" i="1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Вариант 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165м</a:t>
                      </a:r>
                      <a:r>
                        <a:rPr lang="ru-RU" sz="2800" b="1" i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81дм</a:t>
                      </a:r>
                      <a:r>
                        <a:rPr lang="ru-RU" sz="2800" b="1" i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253,5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Вариант 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32 см</a:t>
                      </a:r>
                      <a:r>
                        <a:rPr lang="ru-RU" sz="2800" b="1" i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Вариант 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768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>
                          <a:latin typeface="Calibri"/>
                          <a:ea typeface="Calibri"/>
                          <a:cs typeface="Times New Roman"/>
                        </a:rPr>
                        <a:t>60 дм</a:t>
                      </a:r>
                      <a:r>
                        <a:rPr lang="ru-RU" sz="2800" b="1" i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714620"/>
            <a:ext cx="785818" cy="479482"/>
          </a:xfrm>
          <a:prstGeom prst="rect">
            <a:avLst/>
          </a:prstGeom>
          <a:noFill/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643446"/>
            <a:ext cx="819553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4D7FB-B2B7-4B85-A1DA-F1A9E40B4AA6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0838-6DF3-45C6-8EB2-7EB412A2BA1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7290" y="1142984"/>
            <a:ext cx="618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Интернет – ресурсы, используемые в презентации: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785926"/>
            <a:ext cx="8238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Шаблон презентации Зинаиды Васильевны Александровой</a:t>
            </a:r>
          </a:p>
          <a:p>
            <a:pPr marL="342900" indent="-342900"/>
            <a:r>
              <a:rPr lang="ru-RU" b="1" dirty="0" smtClean="0"/>
              <a:t>2</a:t>
            </a:r>
            <a:r>
              <a:rPr lang="ru-RU" dirty="0" smtClean="0"/>
              <a:t>.  </a:t>
            </a:r>
            <a:r>
              <a:rPr lang="ru-RU" sz="2000" b="1" dirty="0" smtClean="0"/>
              <a:t>Чертежи  </a:t>
            </a:r>
            <a:r>
              <a:rPr lang="ru-RU" sz="2000" b="1" dirty="0" err="1" smtClean="0"/>
              <a:t>Каратановой</a:t>
            </a:r>
            <a:r>
              <a:rPr lang="ru-RU" sz="2000" b="1" dirty="0" smtClean="0"/>
              <a:t> Марины </a:t>
            </a:r>
            <a:r>
              <a:rPr lang="ru-RU" sz="2000" b="1" dirty="0" smtClean="0"/>
              <a:t>Николаевны </a:t>
            </a:r>
            <a:endParaRPr lang="ru-RU" sz="2000" b="1" dirty="0" smtClean="0"/>
          </a:p>
          <a:p>
            <a:pPr marL="342900" indent="-342900"/>
            <a:r>
              <a:rPr lang="ru-RU" sz="2000" b="1" dirty="0" smtClean="0"/>
              <a:t>3.  Фотография из личного архива Сосна О.А.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4437" y="5700153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87" y="5643578"/>
            <a:ext cx="1071585" cy="64294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36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499" y="5685289"/>
            <a:ext cx="1071585" cy="640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54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62" y="5700153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18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1500166" y="214290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5715000" y="1000125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570538" y="85566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7" name="Группа 25"/>
          <p:cNvGrpSpPr/>
          <p:nvPr/>
        </p:nvGrpSpPr>
        <p:grpSpPr>
          <a:xfrm>
            <a:off x="500034" y="785794"/>
            <a:ext cx="5286412" cy="3894146"/>
            <a:chOff x="0" y="928670"/>
            <a:chExt cx="6757988" cy="5180030"/>
          </a:xfrm>
        </p:grpSpPr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0" y="544512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4657532" y="928670"/>
              <a:ext cx="431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6337300" y="5373688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C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65638" y="5589588"/>
              <a:ext cx="4413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D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433388" y="1357298"/>
              <a:ext cx="5930900" cy="4251341"/>
            </a:xfrm>
            <a:custGeom>
              <a:avLst/>
              <a:gdLst/>
              <a:ahLst/>
              <a:cxnLst>
                <a:cxn ang="0">
                  <a:pos x="3736" y="1864"/>
                </a:cxn>
                <a:cxn ang="0">
                  <a:pos x="0" y="1890"/>
                </a:cxn>
                <a:cxn ang="0">
                  <a:pos x="2637" y="0"/>
                </a:cxn>
                <a:cxn ang="0">
                  <a:pos x="3736" y="1864"/>
                </a:cxn>
              </a:cxnLst>
              <a:rect l="0" t="0" r="r" b="b"/>
              <a:pathLst>
                <a:path w="3736" h="1890">
                  <a:moveTo>
                    <a:pt x="3736" y="1864"/>
                  </a:moveTo>
                  <a:lnTo>
                    <a:pt x="0" y="1890"/>
                  </a:lnTo>
                  <a:lnTo>
                    <a:pt x="2637" y="0"/>
                  </a:lnTo>
                  <a:lnTo>
                    <a:pt x="3736" y="1864"/>
                  </a:lnTo>
                </a:path>
              </a:pathLst>
            </a:custGeom>
            <a:gradFill rotWithShape="1">
              <a:gsLst>
                <a:gs pos="0">
                  <a:srgbClr val="33CCCC">
                    <a:gamma/>
                    <a:tint val="0"/>
                    <a:invGamma/>
                  </a:srgbClr>
                </a:gs>
                <a:gs pos="100000">
                  <a:srgbClr val="33CCCC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4594238" y="1357298"/>
              <a:ext cx="45719" cy="42148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855"/>
                </a:cxn>
              </a:cxnLst>
              <a:rect l="0" t="0" r="r" b="b"/>
              <a:pathLst>
                <a:path w="9" h="1855">
                  <a:moveTo>
                    <a:pt x="0" y="0"/>
                  </a:moveTo>
                  <a:lnTo>
                    <a:pt x="9" y="1855"/>
                  </a:lnTo>
                </a:path>
              </a:pathLst>
            </a:custGeom>
            <a:noFill/>
            <a:ln w="444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 rot="16200000" flipH="1">
              <a:off x="4648994" y="5188744"/>
              <a:ext cx="336550" cy="417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7"/>
                </a:cxn>
                <a:cxn ang="0">
                  <a:pos x="212" y="237"/>
                </a:cxn>
              </a:cxnLst>
              <a:rect l="0" t="0" r="r" b="b"/>
              <a:pathLst>
                <a:path w="212" h="237">
                  <a:moveTo>
                    <a:pt x="0" y="0"/>
                  </a:moveTo>
                  <a:lnTo>
                    <a:pt x="0" y="237"/>
                  </a:lnTo>
                  <a:lnTo>
                    <a:pt x="212" y="2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 rot="944908">
              <a:off x="788988" y="5319713"/>
              <a:ext cx="215900" cy="266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1" y="9"/>
                </a:cxn>
                <a:cxn ang="0">
                  <a:pos x="268" y="60"/>
                </a:cxn>
                <a:cxn ang="0">
                  <a:pos x="387" y="187"/>
                </a:cxn>
                <a:cxn ang="0">
                  <a:pos x="455" y="331"/>
                </a:cxn>
              </a:cxnLst>
              <a:rect l="0" t="0" r="r" b="b"/>
              <a:pathLst>
                <a:path w="455" h="331">
                  <a:moveTo>
                    <a:pt x="0" y="8"/>
                  </a:moveTo>
                  <a:cubicBezTo>
                    <a:pt x="23" y="8"/>
                    <a:pt x="96" y="0"/>
                    <a:pt x="141" y="9"/>
                  </a:cubicBezTo>
                  <a:cubicBezTo>
                    <a:pt x="186" y="18"/>
                    <a:pt x="227" y="30"/>
                    <a:pt x="268" y="60"/>
                  </a:cubicBezTo>
                  <a:cubicBezTo>
                    <a:pt x="309" y="90"/>
                    <a:pt x="356" y="142"/>
                    <a:pt x="387" y="187"/>
                  </a:cubicBezTo>
                  <a:cubicBezTo>
                    <a:pt x="418" y="232"/>
                    <a:pt x="441" y="301"/>
                    <a:pt x="455" y="33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1095890" y="4919825"/>
              <a:ext cx="660401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</a:rPr>
                <a:t>45</a:t>
              </a:r>
              <a:r>
                <a:rPr lang="en-US" sz="2800" b="1" baseline="30000" dirty="0">
                  <a:latin typeface="Times New Roman" pitchFamily="18" charset="0"/>
                </a:rPr>
                <a:t>0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2592388" y="558958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5257800" y="558958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3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4000496" y="214290"/>
          <a:ext cx="4132262" cy="633412"/>
        </p:xfrm>
        <a:graphic>
          <a:graphicData uri="http://schemas.openxmlformats.org/presentationml/2006/ole">
            <p:oleObj spid="_x0000_s50180" name="Формула" r:id="rId4" imgW="1307880" imgH="203040" progId="Equation.3">
              <p:embed/>
            </p:oleObj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7786710" y="1000108"/>
          <a:ext cx="1000125" cy="712788"/>
        </p:xfrm>
        <a:graphic>
          <a:graphicData uri="http://schemas.openxmlformats.org/presentationml/2006/ole">
            <p:oleObj spid="_x0000_s50181" name="Формула" r:id="rId5" imgW="317160" imgH="2286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786322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786322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786322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4786322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500702"/>
            <a:ext cx="1000132" cy="57150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56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429264"/>
            <a:ext cx="1000132" cy="62176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429264"/>
            <a:ext cx="1000132" cy="6191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42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500702"/>
            <a:ext cx="1000132" cy="57150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58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357188" y="928688"/>
            <a:ext cx="5214937" cy="3500437"/>
            <a:chOff x="2195513" y="2205038"/>
            <a:chExt cx="6057900" cy="3830637"/>
          </a:xfrm>
        </p:grpSpPr>
        <p:sp>
          <p:nvSpPr>
            <p:cNvPr id="1055" name="Text Box 8"/>
            <p:cNvSpPr txBox="1">
              <a:spLocks noChangeArrowheads="1"/>
            </p:cNvSpPr>
            <p:nvPr/>
          </p:nvSpPr>
          <p:spPr bwMode="auto">
            <a:xfrm>
              <a:off x="2195513" y="5516563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056" name="Text Box 9"/>
            <p:cNvSpPr txBox="1">
              <a:spLocks noChangeArrowheads="1"/>
            </p:cNvSpPr>
            <p:nvPr/>
          </p:nvSpPr>
          <p:spPr bwMode="auto">
            <a:xfrm>
              <a:off x="4284663" y="227647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B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1057" name="Text Box 10"/>
            <p:cNvSpPr txBox="1">
              <a:spLocks noChangeArrowheads="1"/>
            </p:cNvSpPr>
            <p:nvPr/>
          </p:nvSpPr>
          <p:spPr bwMode="auto">
            <a:xfrm>
              <a:off x="7740650" y="2205038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C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1058" name="Text Box 14"/>
            <p:cNvSpPr txBox="1">
              <a:spLocks noChangeArrowheads="1"/>
            </p:cNvSpPr>
            <p:nvPr/>
          </p:nvSpPr>
          <p:spPr bwMode="auto">
            <a:xfrm>
              <a:off x="7812088" y="544512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D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1059" name="Freeform 26"/>
            <p:cNvSpPr>
              <a:spLocks/>
            </p:cNvSpPr>
            <p:nvPr/>
          </p:nvSpPr>
          <p:spPr bwMode="auto">
            <a:xfrm>
              <a:off x="2428860" y="2714620"/>
              <a:ext cx="5392737" cy="2905125"/>
            </a:xfrm>
            <a:custGeom>
              <a:avLst/>
              <a:gdLst>
                <a:gd name="T0" fmla="*/ 2147483647 w 3397"/>
                <a:gd name="T1" fmla="*/ 0 h 1830"/>
                <a:gd name="T2" fmla="*/ 2147483647 w 3397"/>
                <a:gd name="T3" fmla="*/ 2147483647 h 1830"/>
                <a:gd name="T4" fmla="*/ 0 w 3397"/>
                <a:gd name="T5" fmla="*/ 2147483647 h 1830"/>
                <a:gd name="T6" fmla="*/ 2147483647 w 3397"/>
                <a:gd name="T7" fmla="*/ 0 h 1830"/>
                <a:gd name="T8" fmla="*/ 2147483647 w 3397"/>
                <a:gd name="T9" fmla="*/ 22682200 h 18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7"/>
                <a:gd name="T16" fmla="*/ 0 h 1830"/>
                <a:gd name="T17" fmla="*/ 3397 w 3397"/>
                <a:gd name="T18" fmla="*/ 1830 h 18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7" h="1830">
                  <a:moveTo>
                    <a:pt x="3397" y="0"/>
                  </a:moveTo>
                  <a:lnTo>
                    <a:pt x="3388" y="1804"/>
                  </a:lnTo>
                  <a:lnTo>
                    <a:pt x="0" y="1830"/>
                  </a:lnTo>
                  <a:lnTo>
                    <a:pt x="1356" y="0"/>
                  </a:lnTo>
                  <a:lnTo>
                    <a:pt x="3388" y="9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444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Text Box 27"/>
            <p:cNvSpPr txBox="1">
              <a:spLocks noChangeArrowheads="1"/>
            </p:cNvSpPr>
            <p:nvPr/>
          </p:nvSpPr>
          <p:spPr bwMode="auto">
            <a:xfrm>
              <a:off x="7812088" y="3789363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7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1061" name="Text Box 28"/>
            <p:cNvSpPr txBox="1">
              <a:spLocks noChangeArrowheads="1"/>
            </p:cNvSpPr>
            <p:nvPr/>
          </p:nvSpPr>
          <p:spPr bwMode="auto">
            <a:xfrm>
              <a:off x="6011863" y="220503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6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1062" name="Text Box 29"/>
            <p:cNvSpPr txBox="1">
              <a:spLocks noChangeArrowheads="1"/>
            </p:cNvSpPr>
            <p:nvPr/>
          </p:nvSpPr>
          <p:spPr bwMode="auto">
            <a:xfrm>
              <a:off x="5219700" y="5516563"/>
              <a:ext cx="5397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10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3192463" y="166688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Дано:</a:t>
            </a:r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5253038" y="214313"/>
          <a:ext cx="3890962" cy="633412"/>
        </p:xfrm>
        <a:graphic>
          <a:graphicData uri="http://schemas.openxmlformats.org/presentationml/2006/ole">
            <p:oleObj spid="_x0000_s16386" name="Формула" r:id="rId4" imgW="1231560" imgH="203040" progId="Equation.3">
              <p:embed/>
            </p:oleObj>
          </a:graphicData>
        </a:graphic>
      </p:graphicFrame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5715000" y="1000125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70538" y="855663"/>
            <a:ext cx="5256212" cy="817562"/>
            <a:chOff x="1837" y="799"/>
            <a:chExt cx="3311" cy="515"/>
          </a:xfrm>
        </p:grpSpPr>
        <p:sp>
          <p:nvSpPr>
            <p:cNvPr id="1054" name="Rectangle 31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1027" name="Object 37"/>
            <p:cNvGraphicFramePr>
              <a:graphicFrameLocks noChangeAspect="1"/>
            </p:cNvGraphicFramePr>
            <p:nvPr/>
          </p:nvGraphicFramePr>
          <p:xfrm>
            <a:off x="3137" y="865"/>
            <a:ext cx="756" cy="449"/>
          </p:xfrm>
          <a:graphic>
            <a:graphicData uri="http://schemas.openxmlformats.org/presentationml/2006/ole">
              <p:oleObj spid="_x0000_s16387" name="Формула" r:id="rId5" imgW="3808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4D7FB-B2B7-4B85-A1DA-F1A9E40B4AA6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0838-6DF3-45C6-8EB2-7EB412A2BA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9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5715016"/>
            <a:ext cx="1071585" cy="5863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715016"/>
            <a:ext cx="1071585" cy="5715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18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499" y="5715015"/>
            <a:ext cx="1071585" cy="61049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48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715017"/>
            <a:ext cx="1071585" cy="5715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36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1500166" y="214290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7000892" y="1000108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Найти:</a:t>
            </a:r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570538" y="85566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57158" y="1142984"/>
            <a:ext cx="6500827" cy="4000529"/>
            <a:chOff x="357158" y="1142984"/>
            <a:chExt cx="6500827" cy="4000529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357158" y="4526772"/>
              <a:ext cx="418034" cy="54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787939" y="1142984"/>
              <a:ext cx="418035" cy="54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6439951" y="1142984"/>
              <a:ext cx="418034" cy="54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C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5007592" y="4601378"/>
              <a:ext cx="418034" cy="54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D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786235" y="1668540"/>
              <a:ext cx="5724703" cy="3009102"/>
            </a:xfrm>
            <a:prstGeom prst="parallelogram">
              <a:avLst>
                <a:gd name="adj" fmla="val 49986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3934900" y="1142984"/>
              <a:ext cx="359667" cy="54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8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1000773" y="2721311"/>
              <a:ext cx="359667" cy="54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6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 rot="19049373">
              <a:off x="2023786" y="1881981"/>
              <a:ext cx="719209" cy="138036"/>
            </a:xfrm>
            <a:custGeom>
              <a:avLst/>
              <a:gdLst>
                <a:gd name="T0" fmla="*/ 720725 w 243"/>
                <a:gd name="T1" fmla="*/ 78135 h 64"/>
                <a:gd name="T2" fmla="*/ 477517 w 243"/>
                <a:gd name="T3" fmla="*/ 184398 h 64"/>
                <a:gd name="T4" fmla="*/ 261003 w 243"/>
                <a:gd name="T5" fmla="*/ 168771 h 64"/>
                <a:gd name="T6" fmla="*/ 0 w 24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64"/>
                <a:gd name="T14" fmla="*/ 243 w 24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64">
                  <a:moveTo>
                    <a:pt x="243" y="25"/>
                  </a:moveTo>
                  <a:cubicBezTo>
                    <a:pt x="229" y="31"/>
                    <a:pt x="187" y="54"/>
                    <a:pt x="161" y="59"/>
                  </a:cubicBezTo>
                  <a:cubicBezTo>
                    <a:pt x="135" y="64"/>
                    <a:pt x="115" y="64"/>
                    <a:pt x="88" y="54"/>
                  </a:cubicBezTo>
                  <a:cubicBezTo>
                    <a:pt x="61" y="44"/>
                    <a:pt x="18" y="11"/>
                    <a:pt x="0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2360568" y="1894015"/>
              <a:ext cx="832914" cy="54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150</a:t>
              </a:r>
              <a:r>
                <a:rPr lang="en-US" sz="2800" b="1" baseline="30000">
                  <a:latin typeface="Times New Roman" pitchFamily="18" charset="0"/>
                </a:rPr>
                <a:t>0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graphicFrame>
        <p:nvGraphicFramePr>
          <p:cNvPr id="51" name="Object 20"/>
          <p:cNvGraphicFramePr>
            <a:graphicFrameLocks noChangeAspect="1"/>
          </p:cNvGraphicFramePr>
          <p:nvPr/>
        </p:nvGraphicFramePr>
        <p:xfrm>
          <a:off x="3571868" y="285728"/>
          <a:ext cx="5214938" cy="633412"/>
        </p:xfrm>
        <a:graphic>
          <a:graphicData uri="http://schemas.openxmlformats.org/presentationml/2006/ole">
            <p:oleObj spid="_x0000_s53252" name="Формула" r:id="rId4" imgW="1650960" imgH="203040" progId="Equation.3">
              <p:embed/>
            </p:oleObj>
          </a:graphicData>
        </a:graphic>
      </p:graphicFrame>
      <p:graphicFrame>
        <p:nvGraphicFramePr>
          <p:cNvPr id="52" name="Object 24"/>
          <p:cNvGraphicFramePr>
            <a:graphicFrameLocks noChangeAspect="1"/>
          </p:cNvGraphicFramePr>
          <p:nvPr/>
        </p:nvGraphicFramePr>
        <p:xfrm>
          <a:off x="7072330" y="1928802"/>
          <a:ext cx="1643074" cy="975846"/>
        </p:xfrm>
        <a:graphic>
          <a:graphicData uri="http://schemas.openxmlformats.org/presentationml/2006/ole">
            <p:oleObj spid="_x0000_s53253" name="Формула" r:id="rId5" imgW="380880" imgH="2286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000636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5715016"/>
            <a:ext cx="1071585" cy="5863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1071585" cy="5715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499" y="5715015"/>
            <a:ext cx="1071585" cy="61049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715016"/>
            <a:ext cx="1071585" cy="5715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80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1500166" y="214290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2786050" y="1071546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Найти:</a:t>
            </a:r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570538" y="85566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graphicFrame>
        <p:nvGraphicFramePr>
          <p:cNvPr id="51" name="Object 20"/>
          <p:cNvGraphicFramePr>
            <a:graphicFrameLocks noChangeAspect="1"/>
          </p:cNvGraphicFramePr>
          <p:nvPr/>
        </p:nvGraphicFramePr>
        <p:xfrm>
          <a:off x="3571868" y="285728"/>
          <a:ext cx="5214938" cy="633412"/>
        </p:xfrm>
        <a:graphic>
          <a:graphicData uri="http://schemas.openxmlformats.org/presentationml/2006/ole">
            <p:oleObj spid="_x0000_s55298" name="Формула" r:id="rId4" imgW="1650960" imgH="203040" progId="Equation.3">
              <p:embed/>
            </p:oleObj>
          </a:graphicData>
        </a:graphic>
      </p:graphicFrame>
      <p:graphicFrame>
        <p:nvGraphicFramePr>
          <p:cNvPr id="52" name="Object 24"/>
          <p:cNvGraphicFramePr>
            <a:graphicFrameLocks noChangeAspect="1"/>
          </p:cNvGraphicFramePr>
          <p:nvPr/>
        </p:nvGraphicFramePr>
        <p:xfrm>
          <a:off x="5072066" y="1000108"/>
          <a:ext cx="1428760" cy="848562"/>
        </p:xfrm>
        <a:graphic>
          <a:graphicData uri="http://schemas.openxmlformats.org/presentationml/2006/ole">
            <p:oleObj spid="_x0000_s55299" name="Формула" r:id="rId5" imgW="380880" imgH="228600" progId="Equation.3">
              <p:embed/>
            </p:oleObj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357158" y="1500174"/>
            <a:ext cx="6973887" cy="3400425"/>
            <a:chOff x="1547813" y="2708275"/>
            <a:chExt cx="6973887" cy="3400425"/>
          </a:xfrm>
        </p:grpSpPr>
        <p:sp>
          <p:nvSpPr>
            <p:cNvPr id="28" name="AutoShape 49"/>
            <p:cNvSpPr>
              <a:spLocks noChangeArrowheads="1"/>
            </p:cNvSpPr>
            <p:nvPr/>
          </p:nvSpPr>
          <p:spPr bwMode="auto">
            <a:xfrm>
              <a:off x="1835150" y="3213100"/>
              <a:ext cx="6337300" cy="2376488"/>
            </a:xfrm>
            <a:prstGeom prst="parallelogram">
              <a:avLst>
                <a:gd name="adj" fmla="val 66667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1547813" y="5516563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30" name="Text Box 51"/>
            <p:cNvSpPr txBox="1">
              <a:spLocks noChangeArrowheads="1"/>
            </p:cNvSpPr>
            <p:nvPr/>
          </p:nvSpPr>
          <p:spPr bwMode="auto">
            <a:xfrm>
              <a:off x="3132138" y="2781300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auto">
            <a:xfrm>
              <a:off x="8101013" y="270827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C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6443663" y="5516563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D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3851275" y="5589588"/>
              <a:ext cx="762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Times New Roman" pitchFamily="18" charset="0"/>
                </a:rPr>
                <a:t>8см</a:t>
              </a:r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1895475" y="3254375"/>
              <a:ext cx="6199188" cy="2316163"/>
            </a:xfrm>
            <a:custGeom>
              <a:avLst/>
              <a:gdLst>
                <a:gd name="T0" fmla="*/ 6199188 w 3905"/>
                <a:gd name="T1" fmla="*/ 0 h 1459"/>
                <a:gd name="T2" fmla="*/ 1546225 w 3905"/>
                <a:gd name="T3" fmla="*/ 30163 h 1459"/>
                <a:gd name="T4" fmla="*/ 0 w 3905"/>
                <a:gd name="T5" fmla="*/ 2298701 h 1459"/>
                <a:gd name="T6" fmla="*/ 4679951 w 3905"/>
                <a:gd name="T7" fmla="*/ 2316163 h 1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5"/>
                <a:gd name="T13" fmla="*/ 0 h 1459"/>
                <a:gd name="T14" fmla="*/ 3905 w 3905"/>
                <a:gd name="T15" fmla="*/ 1459 h 1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5" h="1459">
                  <a:moveTo>
                    <a:pt x="3905" y="0"/>
                  </a:moveTo>
                  <a:lnTo>
                    <a:pt x="974" y="19"/>
                  </a:lnTo>
                  <a:lnTo>
                    <a:pt x="0" y="1448"/>
                  </a:lnTo>
                  <a:lnTo>
                    <a:pt x="2948" y="1459"/>
                  </a:lnTo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3419475" y="3213100"/>
              <a:ext cx="3146425" cy="2352675"/>
            </a:xfrm>
            <a:custGeom>
              <a:avLst/>
              <a:gdLst>
                <a:gd name="T0" fmla="*/ 0 w 1982"/>
                <a:gd name="T1" fmla="*/ 0 h 1482"/>
                <a:gd name="T2" fmla="*/ 3146425 w 1982"/>
                <a:gd name="T3" fmla="*/ 2352675 h 1482"/>
                <a:gd name="T4" fmla="*/ 0 60000 65536"/>
                <a:gd name="T5" fmla="*/ 0 60000 65536"/>
                <a:gd name="T6" fmla="*/ 0 w 1982"/>
                <a:gd name="T7" fmla="*/ 0 h 1482"/>
                <a:gd name="T8" fmla="*/ 1982 w 1982"/>
                <a:gd name="T9" fmla="*/ 1482 h 14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2" h="1482">
                  <a:moveTo>
                    <a:pt x="0" y="0"/>
                  </a:moveTo>
                  <a:lnTo>
                    <a:pt x="1982" y="1482"/>
                  </a:lnTo>
                </a:path>
              </a:pathLst>
            </a:custGeom>
            <a:noFill/>
            <a:ln w="444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 rot="18469966">
              <a:off x="3295650" y="3265488"/>
              <a:ext cx="336550" cy="374650"/>
            </a:xfrm>
            <a:custGeom>
              <a:avLst/>
              <a:gdLst>
                <a:gd name="T0" fmla="*/ 0 w 212"/>
                <a:gd name="T1" fmla="*/ 0 h 237"/>
                <a:gd name="T2" fmla="*/ 0 w 212"/>
                <a:gd name="T3" fmla="*/ 374650 h 237"/>
                <a:gd name="T4" fmla="*/ 336550 w 212"/>
                <a:gd name="T5" fmla="*/ 374650 h 237"/>
                <a:gd name="T6" fmla="*/ 0 60000 65536"/>
                <a:gd name="T7" fmla="*/ 0 60000 65536"/>
                <a:gd name="T8" fmla="*/ 0 60000 65536"/>
                <a:gd name="T9" fmla="*/ 0 w 212"/>
                <a:gd name="T10" fmla="*/ 0 h 237"/>
                <a:gd name="T11" fmla="*/ 212 w 212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237">
                  <a:moveTo>
                    <a:pt x="0" y="0"/>
                  </a:moveTo>
                  <a:lnTo>
                    <a:pt x="0" y="237"/>
                  </a:lnTo>
                  <a:lnTo>
                    <a:pt x="212" y="2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 rot="2320891">
              <a:off x="4787900" y="3933825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Times New Roman" pitchFamily="18" charset="0"/>
                </a:rPr>
                <a:t>5см</a:t>
              </a:r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 rot="944908">
              <a:off x="2071288" y="5200215"/>
              <a:ext cx="503899" cy="284222"/>
            </a:xfrm>
            <a:custGeom>
              <a:avLst/>
              <a:gdLst>
                <a:gd name="T0" fmla="*/ 0 w 455"/>
                <a:gd name="T1" fmla="*/ 7866 h 331"/>
                <a:gd name="T2" fmla="*/ 164312 w 455"/>
                <a:gd name="T3" fmla="*/ 8849 h 331"/>
                <a:gd name="T4" fmla="*/ 312308 w 455"/>
                <a:gd name="T5" fmla="*/ 58992 h 331"/>
                <a:gd name="T6" fmla="*/ 450983 w 455"/>
                <a:gd name="T7" fmla="*/ 183858 h 331"/>
                <a:gd name="T8" fmla="*/ 530225 w 455"/>
                <a:gd name="T9" fmla="*/ 325438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331"/>
                <a:gd name="T17" fmla="*/ 455 w 455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331">
                  <a:moveTo>
                    <a:pt x="0" y="8"/>
                  </a:moveTo>
                  <a:cubicBezTo>
                    <a:pt x="23" y="8"/>
                    <a:pt x="96" y="0"/>
                    <a:pt x="141" y="9"/>
                  </a:cubicBezTo>
                  <a:cubicBezTo>
                    <a:pt x="186" y="18"/>
                    <a:pt x="227" y="30"/>
                    <a:pt x="268" y="60"/>
                  </a:cubicBezTo>
                  <a:cubicBezTo>
                    <a:pt x="309" y="90"/>
                    <a:pt x="356" y="142"/>
                    <a:pt x="387" y="187"/>
                  </a:cubicBezTo>
                  <a:cubicBezTo>
                    <a:pt x="418" y="232"/>
                    <a:pt x="441" y="301"/>
                    <a:pt x="455" y="33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2411413" y="4868863"/>
              <a:ext cx="660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</a:rPr>
                <a:t>6</a:t>
              </a:r>
              <a:r>
                <a:rPr lang="en-US" sz="2800" b="1" dirty="0">
                  <a:latin typeface="Times New Roman" pitchFamily="18" charset="0"/>
                </a:rPr>
                <a:t>0</a:t>
              </a:r>
              <a:r>
                <a:rPr lang="en-US" sz="2800" b="1" baseline="30000" dirty="0">
                  <a:latin typeface="Times New Roman" pitchFamily="18" charset="0"/>
                </a:rPr>
                <a:t>0</a:t>
              </a:r>
              <a:endParaRPr lang="ru-RU" sz="28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4D7FB-B2B7-4B85-A1DA-F1A9E40B4AA6}" type="datetime1">
              <a:rPr lang="ru-RU" smtClean="0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0838-6DF3-45C6-8EB2-7EB412A2BA1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339975" y="59499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35375" y="22050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740650" y="22050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372225" y="59499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3995738" y="2708275"/>
            <a:ext cx="2473325" cy="3252788"/>
          </a:xfrm>
          <a:custGeom>
            <a:avLst/>
            <a:gdLst>
              <a:gd name="T0" fmla="*/ 0 w 1558"/>
              <a:gd name="T1" fmla="*/ 0 h 2049"/>
              <a:gd name="T2" fmla="*/ 1558 w 1558"/>
              <a:gd name="T3" fmla="*/ 2049 h 2049"/>
              <a:gd name="T4" fmla="*/ 0 60000 65536"/>
              <a:gd name="T5" fmla="*/ 0 60000 65536"/>
              <a:gd name="T6" fmla="*/ 0 w 1558"/>
              <a:gd name="T7" fmla="*/ 0 h 2049"/>
              <a:gd name="T8" fmla="*/ 1558 w 1558"/>
              <a:gd name="T9" fmla="*/ 2049 h 20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8" h="2049">
                <a:moveTo>
                  <a:pt x="0" y="0"/>
                </a:moveTo>
                <a:lnTo>
                  <a:pt x="1558" y="2049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2797175" y="2716213"/>
            <a:ext cx="4935538" cy="3254375"/>
          </a:xfrm>
          <a:custGeom>
            <a:avLst/>
            <a:gdLst>
              <a:gd name="T0" fmla="*/ 3109 w 3109"/>
              <a:gd name="T1" fmla="*/ 0 h 2050"/>
              <a:gd name="T2" fmla="*/ 0 w 3109"/>
              <a:gd name="T3" fmla="*/ 2050 h 2050"/>
              <a:gd name="T4" fmla="*/ 0 60000 65536"/>
              <a:gd name="T5" fmla="*/ 0 60000 65536"/>
              <a:gd name="T6" fmla="*/ 0 w 3109"/>
              <a:gd name="T7" fmla="*/ 0 h 2050"/>
              <a:gd name="T8" fmla="*/ 3109 w 3109"/>
              <a:gd name="T9" fmla="*/ 2050 h 2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9" h="2050">
                <a:moveTo>
                  <a:pt x="3109" y="0"/>
                </a:moveTo>
                <a:lnTo>
                  <a:pt x="0" y="2050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003800" y="436562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О</a:t>
            </a:r>
          </a:p>
        </p:txBody>
      </p:sp>
      <p:sp>
        <p:nvSpPr>
          <p:cNvPr id="12" name="AutoShape 50"/>
          <p:cNvSpPr>
            <a:spLocks/>
          </p:cNvSpPr>
          <p:nvPr/>
        </p:nvSpPr>
        <p:spPr bwMode="auto">
          <a:xfrm rot="12082892">
            <a:off x="2759075" y="2487613"/>
            <a:ext cx="574675" cy="3446462"/>
          </a:xfrm>
          <a:prstGeom prst="rightBrace">
            <a:avLst>
              <a:gd name="adj1" fmla="val 4997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39975" y="3573463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2771775" y="2708275"/>
            <a:ext cx="4968875" cy="3254375"/>
          </a:xfrm>
          <a:prstGeom prst="parallelogram">
            <a:avLst>
              <a:gd name="adj" fmla="val 38171"/>
            </a:avLst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571472" y="785794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2571714" y="188913"/>
            <a:ext cx="4786507" cy="1863725"/>
            <a:chOff x="997" y="799"/>
            <a:chExt cx="5160" cy="1174"/>
          </a:xfrm>
        </p:grpSpPr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18" name="Object 35"/>
            <p:cNvGraphicFramePr>
              <a:graphicFrameLocks noChangeAspect="1"/>
            </p:cNvGraphicFramePr>
            <p:nvPr/>
          </p:nvGraphicFramePr>
          <p:xfrm>
            <a:off x="997" y="1175"/>
            <a:ext cx="5160" cy="798"/>
          </p:xfrm>
          <a:graphic>
            <a:graphicData uri="http://schemas.openxmlformats.org/presentationml/2006/ole">
              <p:oleObj spid="_x0000_s76802" name="Формула" r:id="rId3" imgW="1701720" imgH="406080" progId="Equation.3">
                <p:embed/>
              </p:oleObj>
            </a:graphicData>
          </a:graphic>
        </p:graphicFrame>
      </p:grp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00034" y="2143116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Найти:</a:t>
            </a:r>
          </a:p>
        </p:txBody>
      </p: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357158" y="1285860"/>
            <a:ext cx="5256212" cy="1514474"/>
            <a:chOff x="1837" y="799"/>
            <a:chExt cx="3311" cy="954"/>
          </a:xfrm>
        </p:grpSpPr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22" name="Object 46"/>
            <p:cNvGraphicFramePr>
              <a:graphicFrameLocks noChangeAspect="1"/>
            </p:cNvGraphicFramePr>
            <p:nvPr/>
          </p:nvGraphicFramePr>
          <p:xfrm>
            <a:off x="3142" y="1429"/>
            <a:ext cx="504" cy="324"/>
          </p:xfrm>
          <a:graphic>
            <a:graphicData uri="http://schemas.openxmlformats.org/presentationml/2006/ole">
              <p:oleObj spid="_x0000_s76803" name="Формула" r:id="rId4" imgW="253800" imgH="164880" progId="Equation.3">
                <p:embed/>
              </p:oleObj>
            </a:graphicData>
          </a:graphic>
        </p:graphicFrame>
      </p:grpSp>
      <p:sp>
        <p:nvSpPr>
          <p:cNvPr id="2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7072330" y="5000636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1500166" y="214290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6429388" y="1785926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570538" y="85566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8596" y="1500174"/>
            <a:ext cx="6489700" cy="3470275"/>
            <a:chOff x="2195513" y="2565400"/>
            <a:chExt cx="6489700" cy="3470275"/>
          </a:xfrm>
        </p:grpSpPr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195513" y="5516563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635375" y="2636838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804025" y="2565400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C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flipV="1">
              <a:off x="2627313" y="3068638"/>
              <a:ext cx="5616575" cy="2449512"/>
            </a:xfrm>
            <a:custGeom>
              <a:avLst/>
              <a:gdLst>
                <a:gd name="T0" fmla="*/ 1277900884 w 21600"/>
                <a:gd name="T1" fmla="*/ 138891419 h 21600"/>
                <a:gd name="T2" fmla="*/ 730229634 w 21600"/>
                <a:gd name="T3" fmla="*/ 277782839 h 21600"/>
                <a:gd name="T4" fmla="*/ 182557408 w 21600"/>
                <a:gd name="T5" fmla="*/ 138891419 h 21600"/>
                <a:gd name="T6" fmla="*/ 7302296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444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33838" y="3106738"/>
              <a:ext cx="14287" cy="2406650"/>
            </a:xfrm>
            <a:custGeom>
              <a:avLst/>
              <a:gdLst>
                <a:gd name="T0" fmla="*/ 0 w 9"/>
                <a:gd name="T1" fmla="*/ 0 h 1516"/>
                <a:gd name="T2" fmla="*/ 14287 w 9"/>
                <a:gd name="T3" fmla="*/ 2406650 h 1516"/>
                <a:gd name="T4" fmla="*/ 0 60000 65536"/>
                <a:gd name="T5" fmla="*/ 0 60000 65536"/>
                <a:gd name="T6" fmla="*/ 0 w 9"/>
                <a:gd name="T7" fmla="*/ 0 h 1516"/>
                <a:gd name="T8" fmla="*/ 9 w 9"/>
                <a:gd name="T9" fmla="*/ 1516 h 1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516">
                  <a:moveTo>
                    <a:pt x="0" y="0"/>
                  </a:moveTo>
                  <a:lnTo>
                    <a:pt x="9" y="1516"/>
                  </a:lnTo>
                </a:path>
              </a:pathLst>
            </a:custGeom>
            <a:noFill/>
            <a:ln w="444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8243888" y="5373688"/>
              <a:ext cx="4413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D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 rot="10800000">
              <a:off x="4067175" y="5157788"/>
              <a:ext cx="360363" cy="360362"/>
            </a:xfrm>
            <a:custGeom>
              <a:avLst/>
              <a:gdLst>
                <a:gd name="T0" fmla="*/ 0 w 212"/>
                <a:gd name="T1" fmla="*/ 0 h 237"/>
                <a:gd name="T2" fmla="*/ 0 w 212"/>
                <a:gd name="T3" fmla="*/ 360362 h 237"/>
                <a:gd name="T4" fmla="*/ 360363 w 212"/>
                <a:gd name="T5" fmla="*/ 360362 h 237"/>
                <a:gd name="T6" fmla="*/ 0 60000 65536"/>
                <a:gd name="T7" fmla="*/ 0 60000 65536"/>
                <a:gd name="T8" fmla="*/ 0 60000 65536"/>
                <a:gd name="T9" fmla="*/ 0 w 212"/>
                <a:gd name="T10" fmla="*/ 0 h 237"/>
                <a:gd name="T11" fmla="*/ 212 w 212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237">
                  <a:moveTo>
                    <a:pt x="0" y="0"/>
                  </a:moveTo>
                  <a:lnTo>
                    <a:pt x="0" y="237"/>
                  </a:lnTo>
                  <a:lnTo>
                    <a:pt x="212" y="2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3851275" y="5516563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>
                  <a:latin typeface="Times New Roman" pitchFamily="18" charset="0"/>
                </a:rPr>
                <a:t>K</a:t>
              </a:r>
              <a:endParaRPr lang="ru-RU" sz="2800" b="1" i="1">
                <a:latin typeface="Times New Roman" pitchFamily="18" charset="0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060825" y="3065463"/>
              <a:ext cx="2757488" cy="1587"/>
            </a:xfrm>
            <a:custGeom>
              <a:avLst/>
              <a:gdLst>
                <a:gd name="T0" fmla="*/ 0 w 1737"/>
                <a:gd name="T1" fmla="*/ 0 h 1"/>
                <a:gd name="T2" fmla="*/ 2757488 w 1737"/>
                <a:gd name="T3" fmla="*/ 0 h 1"/>
                <a:gd name="T4" fmla="*/ 0 60000 65536"/>
                <a:gd name="T5" fmla="*/ 0 60000 65536"/>
                <a:gd name="T6" fmla="*/ 0 w 1737"/>
                <a:gd name="T7" fmla="*/ 0 h 1"/>
                <a:gd name="T8" fmla="*/ 1737 w 173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7" h="1">
                  <a:moveTo>
                    <a:pt x="0" y="0"/>
                  </a:moveTo>
                  <a:lnTo>
                    <a:pt x="1737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2700338" y="5516563"/>
              <a:ext cx="5529262" cy="9525"/>
            </a:xfrm>
            <a:custGeom>
              <a:avLst/>
              <a:gdLst>
                <a:gd name="T0" fmla="*/ 0 w 3483"/>
                <a:gd name="T1" fmla="*/ 0 h 6"/>
                <a:gd name="T2" fmla="*/ 5529262 w 3483"/>
                <a:gd name="T3" fmla="*/ 9525 h 6"/>
                <a:gd name="T4" fmla="*/ 0 60000 65536"/>
                <a:gd name="T5" fmla="*/ 0 60000 65536"/>
                <a:gd name="T6" fmla="*/ 0 w 3483"/>
                <a:gd name="T7" fmla="*/ 0 h 6"/>
                <a:gd name="T8" fmla="*/ 3483 w 348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3" h="6">
                  <a:moveTo>
                    <a:pt x="0" y="0"/>
                  </a:moveTo>
                  <a:lnTo>
                    <a:pt x="3483" y="6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3" name="Object 42"/>
          <p:cNvGraphicFramePr>
            <a:graphicFrameLocks noChangeAspect="1"/>
          </p:cNvGraphicFramePr>
          <p:nvPr/>
        </p:nvGraphicFramePr>
        <p:xfrm>
          <a:off x="3571868" y="214290"/>
          <a:ext cx="3890962" cy="633412"/>
        </p:xfrm>
        <a:graphic>
          <a:graphicData uri="http://schemas.openxmlformats.org/presentationml/2006/ole">
            <p:oleObj spid="_x0000_s57348" name="Формула" r:id="rId4" imgW="1231560" imgH="203040" progId="Equation.3">
              <p:embed/>
            </p:oleObj>
          </a:graphicData>
        </a:graphic>
      </p:graphicFrame>
      <p:graphicFrame>
        <p:nvGraphicFramePr>
          <p:cNvPr id="54" name="Object 47"/>
          <p:cNvGraphicFramePr>
            <a:graphicFrameLocks noChangeAspect="1"/>
          </p:cNvGraphicFramePr>
          <p:nvPr/>
        </p:nvGraphicFramePr>
        <p:xfrm>
          <a:off x="1285852" y="928670"/>
          <a:ext cx="6819900" cy="712788"/>
        </p:xfrm>
        <a:graphic>
          <a:graphicData uri="http://schemas.openxmlformats.org/presentationml/2006/ole">
            <p:oleObj spid="_x0000_s57349" name="Формула" r:id="rId5" imgW="2158920" imgH="228600" progId="Equation.3">
              <p:embed/>
            </p:oleObj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/>
        </p:nvGraphicFramePr>
        <p:xfrm>
          <a:off x="6429388" y="2500306"/>
          <a:ext cx="1843088" cy="633412"/>
        </p:xfrm>
        <a:graphic>
          <a:graphicData uri="http://schemas.openxmlformats.org/presentationml/2006/ole">
            <p:oleObj spid="_x0000_s57350" name="Формула" r:id="rId6" imgW="583920" imgH="203040" progId="Equation.3">
              <p:embed/>
            </p:oleObj>
          </a:graphicData>
        </a:graphic>
      </p:graphicFrame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4357686" y="5072074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3238500" y="3238500"/>
            <a:ext cx="6858000" cy="38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072074"/>
            <a:ext cx="990600" cy="5334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786454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786454"/>
            <a:ext cx="1071585" cy="64294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786454"/>
            <a:ext cx="1071585" cy="640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tx1"/>
                </a:solidFill>
              </a:rPr>
              <a:t>24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5786454"/>
            <a:ext cx="1071585" cy="5909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120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01000" y="5943600"/>
            <a:ext cx="762000" cy="609600"/>
          </a:xfrm>
          <a:prstGeom prst="actionButtonForwardNex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1" name="Rectangle 15"/>
          <p:cNvSpPr>
            <a:spLocks noChangeArrowheads="1"/>
          </p:cNvSpPr>
          <p:nvPr/>
        </p:nvSpPr>
        <p:spPr bwMode="auto">
          <a:xfrm>
            <a:off x="1500166" y="214290"/>
            <a:ext cx="1873250" cy="64770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162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sp>
        <p:nvSpPr>
          <p:cNvPr id="1052" name="Rectangle 3"/>
          <p:cNvSpPr>
            <a:spLocks noChangeArrowheads="1"/>
          </p:cNvSpPr>
          <p:nvPr/>
        </p:nvSpPr>
        <p:spPr bwMode="auto">
          <a:xfrm>
            <a:off x="5715000" y="1000125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570538" y="85566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3929058" y="214290"/>
          <a:ext cx="4132262" cy="633412"/>
        </p:xfrm>
        <a:graphic>
          <a:graphicData uri="http://schemas.openxmlformats.org/presentationml/2006/ole">
            <p:oleObj spid="_x0000_s56322" name="Формула" r:id="rId4" imgW="1307880" imgH="203040" progId="Equation.3">
              <p:embed/>
            </p:oleObj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7786710" y="1000108"/>
          <a:ext cx="1000125" cy="712788"/>
        </p:xfrm>
        <a:graphic>
          <a:graphicData uri="http://schemas.openxmlformats.org/presentationml/2006/ole">
            <p:oleObj spid="_x0000_s56323" name="Формула" r:id="rId5" imgW="317160" imgH="228600" progId="Equation.3">
              <p:embed/>
            </p:oleObj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1000100" y="428604"/>
            <a:ext cx="6683376" cy="4117976"/>
            <a:chOff x="1979613" y="2205038"/>
            <a:chExt cx="6469062" cy="3903662"/>
          </a:xfrm>
        </p:grpSpPr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2433638" y="2708275"/>
              <a:ext cx="5746750" cy="2890838"/>
            </a:xfrm>
            <a:custGeom>
              <a:avLst/>
              <a:gdLst>
                <a:gd name="T0" fmla="*/ 5746750 w 3620"/>
                <a:gd name="T1" fmla="*/ 2890838 h 1821"/>
                <a:gd name="T2" fmla="*/ 2155825 w 3620"/>
                <a:gd name="T3" fmla="*/ 0 h 1821"/>
                <a:gd name="T4" fmla="*/ 0 w 3620"/>
                <a:gd name="T5" fmla="*/ 2859088 h 1821"/>
                <a:gd name="T6" fmla="*/ 5715000 w 3620"/>
                <a:gd name="T7" fmla="*/ 2871788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0"/>
                <a:gd name="T13" fmla="*/ 0 h 1821"/>
                <a:gd name="T14" fmla="*/ 3620 w 3620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0" h="1821">
                  <a:moveTo>
                    <a:pt x="3620" y="1821"/>
                  </a:moveTo>
                  <a:lnTo>
                    <a:pt x="1358" y="0"/>
                  </a:lnTo>
                  <a:lnTo>
                    <a:pt x="0" y="1801"/>
                  </a:lnTo>
                  <a:lnTo>
                    <a:pt x="3600" y="1809"/>
                  </a:lnTo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3FDFF"/>
                </a:gs>
              </a:gsLst>
              <a:lin ang="2700000" scaled="1"/>
            </a:gradFill>
            <a:ln w="571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4356100" y="2205038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8027988" y="5516563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979613" y="544512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859338" y="5589588"/>
              <a:ext cx="6286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12</a:t>
              </a:r>
              <a:r>
                <a:rPr lang="ru-RU" sz="2800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 rot="16200000">
              <a:off x="7185819" y="5207794"/>
              <a:ext cx="533400" cy="287338"/>
            </a:xfrm>
            <a:custGeom>
              <a:avLst/>
              <a:gdLst>
                <a:gd name="T0" fmla="*/ 0 w 455"/>
                <a:gd name="T1" fmla="*/ 6945 h 331"/>
                <a:gd name="T2" fmla="*/ 165295 w 455"/>
                <a:gd name="T3" fmla="*/ 7813 h 331"/>
                <a:gd name="T4" fmla="*/ 314179 w 455"/>
                <a:gd name="T5" fmla="*/ 52085 h 331"/>
                <a:gd name="T6" fmla="*/ 453683 w 455"/>
                <a:gd name="T7" fmla="*/ 162333 h 331"/>
                <a:gd name="T8" fmla="*/ 533400 w 455"/>
                <a:gd name="T9" fmla="*/ 287338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331"/>
                <a:gd name="T17" fmla="*/ 455 w 455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331">
                  <a:moveTo>
                    <a:pt x="0" y="8"/>
                  </a:moveTo>
                  <a:cubicBezTo>
                    <a:pt x="23" y="8"/>
                    <a:pt x="96" y="0"/>
                    <a:pt x="141" y="9"/>
                  </a:cubicBezTo>
                  <a:cubicBezTo>
                    <a:pt x="186" y="18"/>
                    <a:pt x="227" y="30"/>
                    <a:pt x="268" y="60"/>
                  </a:cubicBezTo>
                  <a:cubicBezTo>
                    <a:pt x="309" y="90"/>
                    <a:pt x="356" y="142"/>
                    <a:pt x="387" y="187"/>
                  </a:cubicBezTo>
                  <a:cubicBezTo>
                    <a:pt x="418" y="232"/>
                    <a:pt x="441" y="301"/>
                    <a:pt x="455" y="3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6732588" y="4941888"/>
              <a:ext cx="660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50</a:t>
              </a:r>
              <a:r>
                <a:rPr lang="en-US" sz="2800" b="1" baseline="30000">
                  <a:latin typeface="Times New Roman" pitchFamily="18" charset="0"/>
                </a:rPr>
                <a:t>0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 rot="9051061">
              <a:off x="4378325" y="2830513"/>
              <a:ext cx="533400" cy="287337"/>
            </a:xfrm>
            <a:custGeom>
              <a:avLst/>
              <a:gdLst>
                <a:gd name="T0" fmla="*/ 0 w 455"/>
                <a:gd name="T1" fmla="*/ 6945 h 331"/>
                <a:gd name="T2" fmla="*/ 165295 w 455"/>
                <a:gd name="T3" fmla="*/ 7813 h 331"/>
                <a:gd name="T4" fmla="*/ 314179 w 455"/>
                <a:gd name="T5" fmla="*/ 52085 h 331"/>
                <a:gd name="T6" fmla="*/ 453683 w 455"/>
                <a:gd name="T7" fmla="*/ 162332 h 331"/>
                <a:gd name="T8" fmla="*/ 533400 w 455"/>
                <a:gd name="T9" fmla="*/ 287337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331"/>
                <a:gd name="T17" fmla="*/ 455 w 455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331">
                  <a:moveTo>
                    <a:pt x="0" y="8"/>
                  </a:moveTo>
                  <a:cubicBezTo>
                    <a:pt x="23" y="8"/>
                    <a:pt x="96" y="0"/>
                    <a:pt x="141" y="9"/>
                  </a:cubicBezTo>
                  <a:cubicBezTo>
                    <a:pt x="186" y="18"/>
                    <a:pt x="227" y="30"/>
                    <a:pt x="268" y="60"/>
                  </a:cubicBezTo>
                  <a:cubicBezTo>
                    <a:pt x="309" y="90"/>
                    <a:pt x="356" y="142"/>
                    <a:pt x="387" y="187"/>
                  </a:cubicBezTo>
                  <a:cubicBezTo>
                    <a:pt x="418" y="232"/>
                    <a:pt x="441" y="301"/>
                    <a:pt x="455" y="3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4284663" y="3213100"/>
              <a:ext cx="838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</a:rPr>
                <a:t>100</a:t>
              </a:r>
              <a:r>
                <a:rPr lang="en-US" sz="2800" b="1" baseline="30000">
                  <a:latin typeface="Times New Roman" pitchFamily="18" charset="0"/>
                </a:rPr>
                <a:t>0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 rot="9051061">
              <a:off x="4279900" y="2905125"/>
              <a:ext cx="719138" cy="360363"/>
            </a:xfrm>
            <a:custGeom>
              <a:avLst/>
              <a:gdLst>
                <a:gd name="T0" fmla="*/ 0 w 455"/>
                <a:gd name="T1" fmla="*/ 8710 h 331"/>
                <a:gd name="T2" fmla="*/ 222854 w 455"/>
                <a:gd name="T3" fmla="*/ 9798 h 331"/>
                <a:gd name="T4" fmla="*/ 423580 w 455"/>
                <a:gd name="T5" fmla="*/ 65323 h 331"/>
                <a:gd name="T6" fmla="*/ 611662 w 455"/>
                <a:gd name="T7" fmla="*/ 203589 h 331"/>
                <a:gd name="T8" fmla="*/ 719138 w 455"/>
                <a:gd name="T9" fmla="*/ 360363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331"/>
                <a:gd name="T17" fmla="*/ 455 w 455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331">
                  <a:moveTo>
                    <a:pt x="0" y="8"/>
                  </a:moveTo>
                  <a:cubicBezTo>
                    <a:pt x="23" y="8"/>
                    <a:pt x="96" y="0"/>
                    <a:pt x="141" y="9"/>
                  </a:cubicBezTo>
                  <a:cubicBezTo>
                    <a:pt x="186" y="18"/>
                    <a:pt x="227" y="30"/>
                    <a:pt x="268" y="60"/>
                  </a:cubicBezTo>
                  <a:cubicBezTo>
                    <a:pt x="309" y="90"/>
                    <a:pt x="356" y="142"/>
                    <a:pt x="387" y="187"/>
                  </a:cubicBezTo>
                  <a:cubicBezTo>
                    <a:pt x="418" y="232"/>
                    <a:pt x="441" y="301"/>
                    <a:pt x="455" y="3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987675" y="3644900"/>
              <a:ext cx="613193" cy="49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</a:rPr>
                <a:t>10 </a:t>
              </a:r>
              <a:endParaRPr lang="ru-RU" sz="28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 16</Template>
  <TotalTime>1934</TotalTime>
  <Words>319</Words>
  <Application>Microsoft Office PowerPoint</Application>
  <PresentationFormat>Экран (4:3)</PresentationFormat>
  <Paragraphs>188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математика -  16</vt:lpstr>
      <vt:lpstr>Формула</vt:lpstr>
      <vt:lpstr>Площади фигур. 8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Таблица ответов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dc:description>http://aida.ucoz.ru</dc:description>
  <cp:lastModifiedBy>Ольга</cp:lastModifiedBy>
  <cp:revision>79</cp:revision>
  <dcterms:created xsi:type="dcterms:W3CDTF">2012-11-21T00:29:55Z</dcterms:created>
  <dcterms:modified xsi:type="dcterms:W3CDTF">2012-12-25T04:00:11Z</dcterms:modified>
</cp:coreProperties>
</file>