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5" r:id="rId1"/>
  </p:sldMasterIdLst>
  <p:notesMasterIdLst>
    <p:notesMasterId r:id="rId48"/>
  </p:notesMasterIdLst>
  <p:sldIdLst>
    <p:sldId id="257" r:id="rId2"/>
    <p:sldId id="319" r:id="rId3"/>
    <p:sldId id="320" r:id="rId4"/>
    <p:sldId id="287" r:id="rId5"/>
    <p:sldId id="288" r:id="rId6"/>
    <p:sldId id="289" r:id="rId7"/>
    <p:sldId id="290" r:id="rId8"/>
    <p:sldId id="313" r:id="rId9"/>
    <p:sldId id="292" r:id="rId10"/>
    <p:sldId id="291" r:id="rId11"/>
    <p:sldId id="293" r:id="rId12"/>
    <p:sldId id="294" r:id="rId13"/>
    <p:sldId id="262" r:id="rId14"/>
    <p:sldId id="260" r:id="rId15"/>
    <p:sldId id="297" r:id="rId16"/>
    <p:sldId id="298" r:id="rId17"/>
    <p:sldId id="324" r:id="rId18"/>
    <p:sldId id="299" r:id="rId19"/>
    <p:sldId id="321" r:id="rId20"/>
    <p:sldId id="300" r:id="rId21"/>
    <p:sldId id="323" r:id="rId22"/>
    <p:sldId id="301" r:id="rId23"/>
    <p:sldId id="312" r:id="rId24"/>
    <p:sldId id="302" r:id="rId25"/>
    <p:sldId id="314" r:id="rId26"/>
    <p:sldId id="303" r:id="rId27"/>
    <p:sldId id="322" r:id="rId28"/>
    <p:sldId id="328" r:id="rId29"/>
    <p:sldId id="326" r:id="rId30"/>
    <p:sldId id="325" r:id="rId31"/>
    <p:sldId id="327" r:id="rId32"/>
    <p:sldId id="329" r:id="rId33"/>
    <p:sldId id="330" r:id="rId34"/>
    <p:sldId id="317" r:id="rId35"/>
    <p:sldId id="318" r:id="rId36"/>
    <p:sldId id="264" r:id="rId37"/>
    <p:sldId id="263" r:id="rId38"/>
    <p:sldId id="267" r:id="rId39"/>
    <p:sldId id="273" r:id="rId40"/>
    <p:sldId id="272" r:id="rId41"/>
    <p:sldId id="274" r:id="rId42"/>
    <p:sldId id="315" r:id="rId43"/>
    <p:sldId id="332" r:id="rId44"/>
    <p:sldId id="316" r:id="rId45"/>
    <p:sldId id="333" r:id="rId46"/>
    <p:sldId id="331" r:id="rId4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 Cyr" charset="-5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A50021"/>
    <a:srgbClr val="663300"/>
    <a:srgbClr val="660033"/>
    <a:srgbClr val="FF9900"/>
    <a:srgbClr val="FFCC00"/>
    <a:srgbClr val="FFFF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4737" autoAdjust="0"/>
  </p:normalViewPr>
  <p:slideViewPr>
    <p:cSldViewPr>
      <p:cViewPr>
        <p:scale>
          <a:sx n="71" d="100"/>
          <a:sy n="71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0" d="100"/>
          <a:sy n="30" d="100"/>
        </p:scale>
        <p:origin x="-1116" y="-78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0E315D37-518A-4185-ADBA-D85F4C34F804}" type="slidenum">
              <a:rPr lang="ru-RU"/>
              <a:pPr/>
              <a:t>41</a:t>
            </a:fld>
            <a:endParaRPr lang="ru-RU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prstGeom prst="rect">
            <a:avLst/>
          </a:prstGeo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35C9-936A-493F-9EC7-0319CE5765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A8B97-7B52-43C5-ADA3-83B75F8D9F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E3C34-5DEA-41DC-9F22-622B0D4BA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E57A511-C984-4CAC-B80C-D9944F5400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5DEA-6C16-4A2B-AC7C-3A36DF00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8A957-E091-4F06-B981-6E235D60C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F24-2D81-4E49-911D-4E6AAF63E0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6C223-267D-45F1-A261-548AB414D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1662B-94E2-4FD9-9F71-86A57F8D30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4BAF5-50C0-4333-B8E9-2C01F5D28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9C24FDC-392F-4618-9650-97054E26C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97F0-B101-4962-9D28-21DF60C5F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1311A53-EE23-428A-B98D-0B87FB73E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/>
          <a:lstStyle/>
          <a:p>
            <a:r>
              <a:rPr lang="ru-RU" b="1" u="sng" dirty="0" smtClean="0">
                <a:solidFill>
                  <a:srgbClr val="FFFF00"/>
                </a:solidFill>
              </a:rPr>
              <a:t>Западная Азия в древности</a:t>
            </a:r>
            <a:endParaRPr lang="ru-RU" b="1" u="sng" dirty="0">
              <a:solidFill>
                <a:srgbClr val="FFFF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5025"/>
            <a:ext cx="7786710" cy="58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ещё страны Западной Азии вы знаете?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73025"/>
            <a:ext cx="8528050" cy="692150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effectLst/>
              </a:rPr>
              <a:t>Завоевания </a:t>
            </a:r>
            <a:r>
              <a:rPr lang="ru-RU" sz="3200" b="1" dirty="0">
                <a:effectLst/>
              </a:rPr>
              <a:t>ассирийских царей.</a:t>
            </a:r>
          </a:p>
        </p:txBody>
      </p:sp>
      <p:sp>
        <p:nvSpPr>
          <p:cNvPr id="11268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573088" y="5661025"/>
            <a:ext cx="8027987" cy="1066800"/>
          </a:xfrm>
          <a:blipFill dpi="0" rotWithShape="1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9900CC"/>
                </a:solidFill>
              </a:rPr>
              <a:t>Страны: Ассирия, Палестина, Сирия, Мидия, Лидия</a:t>
            </a:r>
            <a:endParaRPr lang="ru-RU" sz="2800" b="1" dirty="0">
              <a:solidFill>
                <a:srgbClr val="9900CC"/>
              </a:solidFill>
            </a:endParaRPr>
          </a:p>
        </p:txBody>
      </p:sp>
      <p:pic>
        <p:nvPicPr>
          <p:cNvPr id="11270" name="Picture 6" descr="завоевательные походы ассирийских цар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4550" y="838200"/>
            <a:ext cx="7488238" cy="475138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544513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rgbClr val="FFCC00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Города </a:t>
            </a:r>
            <a:r>
              <a:rPr lang="ru-RU" sz="3200" b="1" dirty="0">
                <a:solidFill>
                  <a:srgbClr val="FFFF00"/>
                </a:solidFill>
              </a:rPr>
              <a:t>из глиняных кирпичей</a:t>
            </a:r>
          </a:p>
        </p:txBody>
      </p:sp>
      <p:sp>
        <p:nvSpPr>
          <p:cNvPr id="9220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857752" y="1142984"/>
            <a:ext cx="3571900" cy="3357586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В каких древних странах существовали эти города:</a:t>
            </a:r>
          </a:p>
          <a:p>
            <a:pPr algn="ctr"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Библ, Сузы, Ур,</a:t>
            </a:r>
          </a:p>
          <a:p>
            <a:pPr algn="ctr"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Ниневия, Иерусалим?</a:t>
            </a:r>
            <a:endParaRPr lang="ru-RU" sz="2800" b="1" dirty="0">
              <a:solidFill>
                <a:srgbClr val="660033"/>
              </a:solidFill>
            </a:endParaRPr>
          </a:p>
        </p:txBody>
      </p:sp>
      <p:pic>
        <p:nvPicPr>
          <p:cNvPr id="9223" name="Picture 7" descr="4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857224" y="857232"/>
            <a:ext cx="3816350" cy="4906962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50825" y="5876925"/>
            <a:ext cx="42227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effectLst/>
                <a:latin typeface="Times New Roman" pitchFamily="18" charset="0"/>
              </a:rPr>
              <a:t>Возведение крепостных стен.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450"/>
            <a:ext cx="7772400" cy="53975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rgbClr val="FFCC00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Башни </a:t>
            </a:r>
            <a:r>
              <a:rPr lang="ru-RU" sz="3200" b="1" dirty="0">
                <a:solidFill>
                  <a:srgbClr val="FFFF00"/>
                </a:solidFill>
              </a:rPr>
              <a:t>от земли до неба.</a:t>
            </a:r>
          </a:p>
        </p:txBody>
      </p:sp>
      <p:sp>
        <p:nvSpPr>
          <p:cNvPr id="7172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928662" y="4786322"/>
            <a:ext cx="7858180" cy="1571636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ru-RU" sz="2400" b="1" dirty="0" smtClean="0">
                <a:solidFill>
                  <a:srgbClr val="660033"/>
                </a:solidFill>
              </a:rPr>
              <a:t>Библ- Финикия, </a:t>
            </a:r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ru-RU" sz="2400" b="1" dirty="0" smtClean="0">
                <a:solidFill>
                  <a:srgbClr val="660033"/>
                </a:solidFill>
              </a:rPr>
              <a:t>Сузы- Персидская держава, </a:t>
            </a:r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ru-RU" sz="2400" b="1" dirty="0" smtClean="0">
                <a:solidFill>
                  <a:srgbClr val="660033"/>
                </a:solidFill>
              </a:rPr>
              <a:t>Ур- </a:t>
            </a:r>
            <a:r>
              <a:rPr lang="ru-RU" sz="2400" b="1" dirty="0" err="1" smtClean="0">
                <a:solidFill>
                  <a:srgbClr val="660033"/>
                </a:solidFill>
              </a:rPr>
              <a:t>Двуречье</a:t>
            </a:r>
            <a:r>
              <a:rPr lang="ru-RU" sz="2400" b="1" dirty="0" smtClean="0">
                <a:solidFill>
                  <a:srgbClr val="660033"/>
                </a:solidFill>
              </a:rPr>
              <a:t>, </a:t>
            </a:r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ru-RU" sz="2400" b="1" dirty="0" smtClean="0">
                <a:solidFill>
                  <a:srgbClr val="660033"/>
                </a:solidFill>
              </a:rPr>
              <a:t>Ниневия- Ассирия,     Иерусалим- Палестина</a:t>
            </a:r>
            <a:endParaRPr lang="ru-RU" sz="2400" b="1" dirty="0">
              <a:solidFill>
                <a:srgbClr val="660033"/>
              </a:solidFill>
            </a:endParaRPr>
          </a:p>
        </p:txBody>
      </p:sp>
      <p:pic>
        <p:nvPicPr>
          <p:cNvPr id="7176" name="Picture 8" descr="Рисунок1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3635375" y="654050"/>
            <a:ext cx="5184775" cy="3960813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95288" y="1720850"/>
            <a:ext cx="3163887" cy="1187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rgbClr val="FFFFFF"/>
                </a:solidFill>
                <a:effectLst/>
                <a:latin typeface="Times New Roman" pitchFamily="18" charset="0"/>
              </a:rPr>
              <a:t>Зиккурат</a:t>
            </a:r>
            <a:r>
              <a:rPr lang="ru-RU" b="1" dirty="0">
                <a:solidFill>
                  <a:srgbClr val="FFFFFF"/>
                </a:solidFill>
                <a:effectLst/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FF"/>
                </a:solidFill>
                <a:effectLst/>
                <a:latin typeface="Times New Roman" pitchFamily="18" charset="0"/>
              </a:rPr>
              <a:t>Этеменаки</a:t>
            </a:r>
            <a:r>
              <a:rPr lang="ru-RU" b="1" dirty="0">
                <a:solidFill>
                  <a:srgbClr val="FFFFFF"/>
                </a:solidFill>
                <a:effectLst/>
                <a:latin typeface="Times New Roman" pitchFamily="18" charset="0"/>
              </a:rPr>
              <a:t>.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effectLst/>
                <a:latin typeface="Times New Roman" pitchFamily="18" charset="0"/>
              </a:rPr>
              <a:t>Реконструкция.</a:t>
            </a:r>
          </a:p>
          <a:p>
            <a:pPr algn="ctr"/>
            <a:r>
              <a:rPr lang="en-US" b="1" dirty="0">
                <a:solidFill>
                  <a:srgbClr val="FFFFFF"/>
                </a:solidFill>
                <a:effectLst/>
                <a:latin typeface="Times New Roman" pitchFamily="18" charset="0"/>
              </a:rPr>
              <a:t>VI</a:t>
            </a:r>
            <a:r>
              <a:rPr lang="ru-RU" b="1" dirty="0">
                <a:solidFill>
                  <a:srgbClr val="FFFFFF"/>
                </a:solidFill>
                <a:effectLst/>
                <a:latin typeface="Times New Roman" pitchFamily="18" charset="0"/>
              </a:rPr>
              <a:t> в.до н.э.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</a:t>
            </a:r>
            <a:r>
              <a:rPr lang="ru-RU" dirty="0" smtClean="0"/>
              <a:t>тур</a:t>
            </a:r>
            <a:endParaRPr lang="ru-RU" dirty="0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5974080"/>
            <a:ext cx="309282" cy="45719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24" y="1643050"/>
            <a:ext cx="7600976" cy="4376750"/>
          </a:xfrm>
        </p:spPr>
        <p:txBody>
          <a:bodyPr/>
          <a:lstStyle/>
          <a:p>
            <a:r>
              <a:rPr lang="ru-RU" sz="5400" dirty="0" smtClean="0"/>
              <a:t>«Великие люди»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24" y="1857364"/>
            <a:ext cx="7500990" cy="4186238"/>
          </a:xfrm>
        </p:spPr>
        <p:txBody>
          <a:bodyPr/>
          <a:lstStyle/>
          <a:p>
            <a:pPr algn="ctr"/>
            <a:r>
              <a:rPr lang="ru-RU" sz="3600" dirty="0" smtClean="0"/>
              <a:t>Он был самым могущественным царем </a:t>
            </a:r>
            <a:r>
              <a:rPr lang="ru-RU" sz="3600" dirty="0" err="1" smtClean="0"/>
              <a:t>Вавилонии</a:t>
            </a:r>
            <a:r>
              <a:rPr lang="ru-RU" sz="3600" dirty="0" smtClean="0"/>
              <a:t>, оставив о себе память в законах,</a:t>
            </a:r>
            <a:r>
              <a:rPr lang="en-US" sz="3600" dirty="0" smtClean="0"/>
              <a:t> </a:t>
            </a:r>
            <a:r>
              <a:rPr lang="ru-RU" sz="3600" dirty="0" smtClean="0"/>
              <a:t>записанных на столбе из черного камня.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52400"/>
            <a:ext cx="7588250" cy="53975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u="sng" dirty="0" smtClean="0">
                <a:solidFill>
                  <a:srgbClr val="FFFF00"/>
                </a:solidFill>
              </a:rPr>
              <a:t>Хаммурапи</a:t>
            </a:r>
            <a:endParaRPr lang="ru-RU" sz="3200" b="1" u="sng" dirty="0">
              <a:solidFill>
                <a:srgbClr val="FFFF00"/>
              </a:solidFill>
            </a:endParaRPr>
          </a:p>
        </p:txBody>
      </p:sp>
      <p:pic>
        <p:nvPicPr>
          <p:cNvPr id="11271" name="Picture 7" descr="Рисунок1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2643174" y="1071546"/>
            <a:ext cx="3590925" cy="469265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258888" y="5780088"/>
            <a:ext cx="588488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</a:rPr>
              <a:t>Ворота </a:t>
            </a:r>
            <a:r>
              <a:rPr lang="ru-RU" b="1" dirty="0" err="1">
                <a:latin typeface="Times New Roman" pitchFamily="18" charset="0"/>
              </a:rPr>
              <a:t>Иштар</a:t>
            </a:r>
            <a:r>
              <a:rPr lang="ru-RU" b="1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5786" y="1785926"/>
            <a:ext cx="7672414" cy="4233874"/>
          </a:xfrm>
        </p:spPr>
        <p:txBody>
          <a:bodyPr/>
          <a:lstStyle/>
          <a:p>
            <a:r>
              <a:rPr lang="ru-RU" dirty="0" smtClean="0"/>
              <a:t>Когда-то евреи поклонялись многим богам, но со временем стали почитать только одного Бога. Они верили, что он сотворил весь мир и дал людям правила, по которым они должны жить.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err="1" smtClean="0">
                <a:solidFill>
                  <a:srgbClr val="FFFF00"/>
                </a:solidFill>
                <a:effectLst/>
              </a:rPr>
              <a:t>Яхве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16387" name="Rectangle 3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 flipV="1">
            <a:off x="323850" y="6742113"/>
            <a:ext cx="8496300" cy="115887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lnSpc>
                <a:spcPct val="90000"/>
              </a:lnSpc>
              <a:buFont typeface="Monotype Sorts" pitchFamily="2" charset="2"/>
              <a:buNone/>
            </a:pPr>
            <a:endParaRPr lang="ru-RU" sz="2800" b="1" dirty="0">
              <a:solidFill>
                <a:srgbClr val="660033"/>
              </a:solidFill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11213" y="1809750"/>
            <a:ext cx="18473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endParaRPr lang="ru-RU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6389" name="Picture 5" descr="1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1301172" y="1320673"/>
            <a:ext cx="6271224" cy="4108591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Повторение и проверка знаний по разделу «Западная Азия в древности»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1928802"/>
            <a:ext cx="7815290" cy="4090998"/>
          </a:xfrm>
        </p:spPr>
        <p:txBody>
          <a:bodyPr/>
          <a:lstStyle/>
          <a:p>
            <a:r>
              <a:rPr lang="ru-RU" dirty="0" smtClean="0"/>
              <a:t>Именно он спас евреев от египетского плена, вывел их через расступившееся Красное море и водил по пустыне 40 лет в поисках земли обетованной.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Моисей 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33413" y="1809750"/>
            <a:ext cx="3001962" cy="1187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rgbClr val="FFFFFF"/>
                </a:solidFill>
                <a:latin typeface="Times New Roman" pitchFamily="18" charset="0"/>
              </a:rPr>
              <a:t>К.Флавицкий</a:t>
            </a:r>
            <a:r>
              <a:rPr lang="ru-RU" b="1" dirty="0">
                <a:solidFill>
                  <a:srgbClr val="FFFFFF"/>
                </a:solidFill>
                <a:latin typeface="Times New Roman" pitchFamily="18" charset="0"/>
              </a:rPr>
              <a:t>.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</a:rPr>
              <a:t>Нахождение Моисея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</a:rPr>
              <a:t>дочерью фараона.</a:t>
            </a:r>
          </a:p>
        </p:txBody>
      </p:sp>
      <p:pic>
        <p:nvPicPr>
          <p:cNvPr id="15365" name="Picture 5" descr="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3929058" y="1928802"/>
            <a:ext cx="4575175" cy="313531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24" y="2000240"/>
            <a:ext cx="7600976" cy="4019560"/>
          </a:xfrm>
        </p:spPr>
        <p:txBody>
          <a:bodyPr/>
          <a:lstStyle/>
          <a:p>
            <a:r>
              <a:rPr lang="ru-RU" dirty="0" smtClean="0"/>
              <a:t>Он был одним из последних ассирийских царей, очень образованным человеком. Именно по его приказу была собрана библиотека глиняных книг, где сохранились вавилонские мифы и сказания.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091488" cy="684212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err="1" smtClean="0">
                <a:effectLst/>
              </a:rPr>
              <a:t>Ашшурбанапал</a:t>
            </a:r>
            <a:endParaRPr lang="ru-RU" sz="3200" b="1" dirty="0">
              <a:effectLst/>
            </a:endParaRPr>
          </a:p>
        </p:txBody>
      </p:sp>
      <p:sp>
        <p:nvSpPr>
          <p:cNvPr id="12292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625975" y="906463"/>
            <a:ext cx="4267200" cy="5762625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92500"/>
          </a:bodyPr>
          <a:lstStyle/>
          <a:p>
            <a:pPr>
              <a:buFont typeface="Monotype Sorts" pitchFamily="2" charset="2"/>
              <a:buNone/>
            </a:pPr>
            <a:r>
              <a:rPr lang="ru-RU" sz="2800" b="1" dirty="0">
                <a:solidFill>
                  <a:srgbClr val="660033"/>
                </a:solidFill>
              </a:rPr>
              <a:t>При царе </a:t>
            </a:r>
            <a:r>
              <a:rPr lang="ru-RU" sz="2800" b="1" dirty="0" err="1">
                <a:solidFill>
                  <a:srgbClr val="660033"/>
                </a:solidFill>
              </a:rPr>
              <a:t>Ашшурбани-пале</a:t>
            </a:r>
            <a:r>
              <a:rPr lang="ru-RU" sz="2800" b="1" dirty="0">
                <a:solidFill>
                  <a:srgbClr val="660033"/>
                </a:solidFill>
              </a:rPr>
              <a:t> была собрана </a:t>
            </a:r>
            <a:r>
              <a:rPr lang="ru-RU" sz="2800" b="1" dirty="0" err="1">
                <a:solidFill>
                  <a:srgbClr val="660033"/>
                </a:solidFill>
              </a:rPr>
              <a:t>бо-льшая</a:t>
            </a:r>
            <a:r>
              <a:rPr lang="ru-RU" sz="2800" b="1" dirty="0">
                <a:solidFill>
                  <a:srgbClr val="660033"/>
                </a:solidFill>
              </a:rPr>
              <a:t> библиотека в царском </a:t>
            </a:r>
            <a:r>
              <a:rPr lang="ru-RU" sz="2800" b="1" dirty="0" err="1">
                <a:solidFill>
                  <a:srgbClr val="660033"/>
                </a:solidFill>
              </a:rPr>
              <a:t>дворце.В</a:t>
            </a:r>
            <a:r>
              <a:rPr lang="ru-RU" sz="2800" b="1" dirty="0">
                <a:solidFill>
                  <a:srgbClr val="660033"/>
                </a:solidFill>
              </a:rPr>
              <a:t> ней хранились </a:t>
            </a:r>
            <a:r>
              <a:rPr lang="ru-RU" sz="2800" b="1" dirty="0" err="1">
                <a:solidFill>
                  <a:srgbClr val="660033"/>
                </a:solidFill>
              </a:rPr>
              <a:t>вавилонс-кие</a:t>
            </a:r>
            <a:r>
              <a:rPr lang="ru-RU" sz="2800" b="1" dirty="0">
                <a:solidFill>
                  <a:srgbClr val="660033"/>
                </a:solidFill>
              </a:rPr>
              <a:t> и ассирийские </a:t>
            </a:r>
            <a:r>
              <a:rPr lang="ru-RU" sz="2800" b="1" dirty="0" err="1">
                <a:solidFill>
                  <a:srgbClr val="660033"/>
                </a:solidFill>
              </a:rPr>
              <a:t>ми-фы</a:t>
            </a:r>
            <a:r>
              <a:rPr lang="ru-RU" sz="2800" b="1" dirty="0">
                <a:solidFill>
                  <a:srgbClr val="660033"/>
                </a:solidFill>
              </a:rPr>
              <a:t> и предания и </a:t>
            </a:r>
            <a:r>
              <a:rPr lang="ru-RU" sz="2800" b="1" dirty="0" err="1">
                <a:solidFill>
                  <a:srgbClr val="660033"/>
                </a:solidFill>
              </a:rPr>
              <a:t>аст-рономические</a:t>
            </a:r>
            <a:r>
              <a:rPr lang="ru-RU" sz="2800" b="1" dirty="0">
                <a:solidFill>
                  <a:srgbClr val="660033"/>
                </a:solidFill>
              </a:rPr>
              <a:t> </a:t>
            </a:r>
            <a:r>
              <a:rPr lang="ru-RU" sz="2800" b="1" dirty="0" err="1">
                <a:solidFill>
                  <a:srgbClr val="660033"/>
                </a:solidFill>
              </a:rPr>
              <a:t>тракта-ты</a:t>
            </a:r>
            <a:r>
              <a:rPr lang="ru-RU" sz="2800" b="1" dirty="0">
                <a:solidFill>
                  <a:srgbClr val="660033"/>
                </a:solidFill>
              </a:rPr>
              <a:t> записанные на </a:t>
            </a:r>
            <a:r>
              <a:rPr lang="ru-RU" sz="2800" b="1" dirty="0" err="1">
                <a:solidFill>
                  <a:srgbClr val="660033"/>
                </a:solidFill>
              </a:rPr>
              <a:t>гли</a:t>
            </a:r>
            <a:r>
              <a:rPr lang="ru-RU" sz="2800" b="1" dirty="0">
                <a:solidFill>
                  <a:srgbClr val="660033"/>
                </a:solidFill>
              </a:rPr>
              <a:t> </a:t>
            </a:r>
            <a:r>
              <a:rPr lang="ru-RU" sz="2800" b="1" dirty="0" err="1">
                <a:solidFill>
                  <a:srgbClr val="660033"/>
                </a:solidFill>
              </a:rPr>
              <a:t>няных</a:t>
            </a:r>
            <a:r>
              <a:rPr lang="ru-RU" sz="2800" b="1" dirty="0">
                <a:solidFill>
                  <a:srgbClr val="660033"/>
                </a:solidFill>
              </a:rPr>
              <a:t> </a:t>
            </a:r>
            <a:r>
              <a:rPr lang="ru-RU" sz="2800" b="1" dirty="0" smtClean="0">
                <a:solidFill>
                  <a:srgbClr val="660033"/>
                </a:solidFill>
              </a:rPr>
              <a:t>могли </a:t>
            </a:r>
            <a:r>
              <a:rPr lang="ru-RU" sz="2800" b="1" dirty="0" err="1">
                <a:solidFill>
                  <a:srgbClr val="660033"/>
                </a:solidFill>
              </a:rPr>
              <a:t>разли-чать</a:t>
            </a:r>
            <a:r>
              <a:rPr lang="ru-RU" sz="2800" b="1" dirty="0">
                <a:solidFill>
                  <a:srgbClr val="660033"/>
                </a:solidFill>
              </a:rPr>
              <a:t> светила и </a:t>
            </a:r>
            <a:r>
              <a:rPr lang="ru-RU" sz="2800" b="1" dirty="0" err="1">
                <a:solidFill>
                  <a:srgbClr val="660033"/>
                </a:solidFill>
              </a:rPr>
              <a:t>созвез-дия</a:t>
            </a:r>
            <a:r>
              <a:rPr lang="ru-RU" sz="2800" b="1" dirty="0">
                <a:solidFill>
                  <a:srgbClr val="660033"/>
                </a:solidFill>
              </a:rPr>
              <a:t>.</a:t>
            </a:r>
          </a:p>
        </p:txBody>
      </p:sp>
      <p:pic>
        <p:nvPicPr>
          <p:cNvPr id="12297" name="Picture 9" descr="1"/>
          <p:cNvPicPr>
            <a:picLocks noChangeAspect="1" noChangeArrowheads="1"/>
          </p:cNvPicPr>
          <p:nvPr/>
        </p:nvPicPr>
        <p:blipFill>
          <a:blip r:embed="rId3" cstate="print">
            <a:lum bright="12000" contrast="18000"/>
          </a:blip>
          <a:srcRect/>
          <a:stretch>
            <a:fillRect/>
          </a:stretch>
        </p:blipFill>
        <p:spPr bwMode="auto">
          <a:xfrm>
            <a:off x="1035050" y="1081088"/>
            <a:ext cx="2960688" cy="45085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41300" y="5702300"/>
            <a:ext cx="43307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Статуя бога-шеду из дворца</a:t>
            </a:r>
          </a:p>
          <a:p>
            <a:r>
              <a:rPr lang="ru-RU" b="1">
                <a:latin typeface="Times New Roman" pitchFamily="18" charset="0"/>
              </a:rPr>
              <a:t>Саргона </a:t>
            </a:r>
            <a:r>
              <a:rPr lang="en-US" b="1">
                <a:latin typeface="Times New Roman" pitchFamily="18" charset="0"/>
              </a:rPr>
              <a:t>II</a:t>
            </a:r>
            <a:r>
              <a:rPr lang="ru-RU" b="1">
                <a:latin typeface="Times New Roman" pitchFamily="18" charset="0"/>
              </a:rPr>
              <a:t> в Дур-Шаррукине.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1857364"/>
            <a:ext cx="7743852" cy="4162436"/>
          </a:xfrm>
        </p:spPr>
        <p:txBody>
          <a:bodyPr/>
          <a:lstStyle/>
          <a:p>
            <a:r>
              <a:rPr lang="ru-RU" dirty="0" smtClean="0"/>
              <a:t>Он был предводителем персов, когда они завоевали Мидию, Лидию, </a:t>
            </a:r>
            <a:r>
              <a:rPr lang="ru-RU" dirty="0" err="1" smtClean="0"/>
              <a:t>Вавилонию</a:t>
            </a:r>
            <a:r>
              <a:rPr lang="ru-RU" dirty="0" smtClean="0"/>
              <a:t>, создав огромную Персидскую державу.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7956550" cy="1081088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Кир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pic>
        <p:nvPicPr>
          <p:cNvPr id="5" name="Picture 6" descr="1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</a:blip>
          <a:srcRect/>
          <a:stretch>
            <a:fillRect/>
          </a:stretch>
        </p:blipFill>
        <p:spPr bwMode="auto">
          <a:xfrm>
            <a:off x="2571736" y="1285860"/>
            <a:ext cx="4214842" cy="4901241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 идет речь?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5786" y="2000240"/>
            <a:ext cx="7500990" cy="3948122"/>
          </a:xfrm>
        </p:spPr>
        <p:txBody>
          <a:bodyPr/>
          <a:lstStyle/>
          <a:p>
            <a:r>
              <a:rPr lang="ru-RU" dirty="0" smtClean="0"/>
              <a:t>Он был могучим силачом и сражался с врагами израильтян. Вся его сила заключалась в его длинных волосах. Он был предан женщиной, но всё же смог отомстить за свои мучения.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0763" cy="47625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Самсон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25603" name="Rectangle 3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549275"/>
            <a:ext cx="4248150" cy="6192838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>
                <a:solidFill>
                  <a:srgbClr val="660033"/>
                </a:solidFill>
              </a:rPr>
              <a:t>Один из евреев Самсон- обладал огромной си-лой.Он полюбил кра-савицу Далилу и та уз нала,что его сила кро-ется в волосах.Спяще-го Самсона остригли и связали.Он был ос-леплен и брошен в те-мницу.Филистимляне устроили пир и стали издеваться над Самсо-ном.Но его волосы уже отрасли.Самсон схватился за колонны и обрушил здание.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25525" y="5559425"/>
            <a:ext cx="2935288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Самсон разрушает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храм филистимлян.</a:t>
            </a:r>
          </a:p>
        </p:txBody>
      </p:sp>
      <p:pic>
        <p:nvPicPr>
          <p:cNvPr id="25606" name="Picture 6" descr="bibs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836613"/>
            <a:ext cx="3381375" cy="474662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Чем были известны эти цари?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00364" y="2143116"/>
            <a:ext cx="3810000" cy="4114800"/>
          </a:xfrm>
        </p:spPr>
        <p:txBody>
          <a:bodyPr/>
          <a:lstStyle/>
          <a:p>
            <a:r>
              <a:rPr lang="ru-RU" sz="4000" dirty="0" smtClean="0"/>
              <a:t>1.Давид</a:t>
            </a:r>
          </a:p>
          <a:p>
            <a:r>
              <a:rPr lang="ru-RU" sz="4000" dirty="0" smtClean="0"/>
              <a:t>2.Соломон</a:t>
            </a:r>
          </a:p>
          <a:p>
            <a:r>
              <a:rPr lang="ru-RU" sz="4000" dirty="0" smtClean="0"/>
              <a:t>3.Дарий </a:t>
            </a:r>
            <a:r>
              <a:rPr lang="en-US" sz="4000" dirty="0" smtClean="0"/>
              <a:t>I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 Давид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23555" name="Rectangle 3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6643710"/>
            <a:ext cx="8391554" cy="98403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buFont typeface="Monotype Sorts" pitchFamily="2" charset="2"/>
              <a:buNone/>
            </a:pPr>
            <a:endParaRPr lang="ru-RU" sz="2800" b="1" dirty="0">
              <a:solidFill>
                <a:srgbClr val="660033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11188" y="1989138"/>
            <a:ext cx="2503487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И.Репин.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Давид и Голиаф.</a:t>
            </a:r>
          </a:p>
        </p:txBody>
      </p:sp>
      <p:pic>
        <p:nvPicPr>
          <p:cNvPr id="23558" name="Picture 6" descr="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3286116" y="1643050"/>
            <a:ext cx="5327650" cy="32258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достижения культуры стран Западной Азии и почему можно считать наиболее весомым и значительным вкладом в историю человечества?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 Соломон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21507" name="Rectangle 3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6643710"/>
            <a:ext cx="8034364" cy="98403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25000" lnSpcReduction="20000"/>
          </a:bodyPr>
          <a:lstStyle/>
          <a:p>
            <a:pPr>
              <a:buFont typeface="Monotype Sorts" pitchFamily="2" charset="2"/>
              <a:buNone/>
            </a:pPr>
            <a:endParaRPr lang="ru-RU" sz="2800" b="1" dirty="0">
              <a:solidFill>
                <a:srgbClr val="660033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27088" y="1958975"/>
            <a:ext cx="2989262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Н.Ге.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Суд царя Соломона.</a:t>
            </a:r>
          </a:p>
        </p:txBody>
      </p:sp>
      <p:pic>
        <p:nvPicPr>
          <p:cNvPr id="21509" name="Picture 5" descr="1"/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</a:blip>
          <a:srcRect/>
          <a:stretch>
            <a:fillRect/>
          </a:stretch>
        </p:blipFill>
        <p:spPr bwMode="auto">
          <a:xfrm>
            <a:off x="4071934" y="1714488"/>
            <a:ext cx="4354512" cy="3429024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Rectangle 10"/>
          <p:cNvSpPr>
            <a:spLocks noGrp="1" noChangeArrowheads="1"/>
          </p:cNvSpPr>
          <p:nvPr>
            <p:ph type="title"/>
          </p:nvPr>
        </p:nvSpPr>
        <p:spPr>
          <a:xfrm>
            <a:off x="217488" y="115888"/>
            <a:ext cx="8675687" cy="612775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</a:rPr>
              <a:t>Дарий</a:t>
            </a:r>
            <a:r>
              <a:rPr lang="en-US" sz="2800" b="1" dirty="0" smtClean="0">
                <a:solidFill>
                  <a:srgbClr val="FFFF00"/>
                </a:solidFill>
                <a:effectLst/>
              </a:rPr>
              <a:t> I</a:t>
            </a:r>
            <a:endParaRPr lang="ru-RU" sz="28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13316" name="Rectangle 4" descr="Почтов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8501090" y="6118543"/>
            <a:ext cx="103160" cy="45719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>
            <a:normAutofit fontScale="25000" lnSpcReduction="20000"/>
          </a:bodyPr>
          <a:lstStyle/>
          <a:p>
            <a:pPr marL="457200" indent="-457200">
              <a:buFont typeface="Monotype Sorts" pitchFamily="2" charset="2"/>
              <a:buAutoNum type="arabicPeriod"/>
            </a:pPr>
            <a:endParaRPr lang="ru-RU" b="1" dirty="0" smtClean="0">
              <a:solidFill>
                <a:srgbClr val="800080"/>
              </a:solidFill>
            </a:endParaRPr>
          </a:p>
          <a:p>
            <a:pPr marL="457200" indent="-457200">
              <a:buFont typeface="Monotype Sorts" pitchFamily="2" charset="2"/>
              <a:buAutoNum type="arabicPeriod"/>
            </a:pPr>
            <a:endParaRPr lang="ru-RU" b="1" dirty="0" smtClean="0">
              <a:solidFill>
                <a:srgbClr val="800080"/>
              </a:solidFill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643174" y="5715016"/>
            <a:ext cx="30480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</a:rPr>
              <a:t>  Статуя Дария I.</a:t>
            </a:r>
          </a:p>
        </p:txBody>
      </p:sp>
      <p:pic>
        <p:nvPicPr>
          <p:cNvPr id="13320" name="Picture 8" descr="1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2285984" y="1000108"/>
            <a:ext cx="3565525" cy="451961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28926" y="2500306"/>
            <a:ext cx="3810000" cy="4114800"/>
          </a:xfrm>
        </p:spPr>
        <p:txBody>
          <a:bodyPr/>
          <a:lstStyle/>
          <a:p>
            <a:r>
              <a:rPr lang="ru-RU" sz="5000" dirty="0" smtClean="0"/>
              <a:t>Кроссворд</a:t>
            </a:r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5" y="2143116"/>
            <a:ext cx="549270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143000"/>
          </a:xfrm>
        </p:spPr>
        <p:txBody>
          <a:bodyPr/>
          <a:lstStyle/>
          <a:p>
            <a:r>
              <a:rPr lang="ru-RU" dirty="0" smtClean="0"/>
              <a:t>Западная Азия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тур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14678" y="2571744"/>
            <a:ext cx="3810000" cy="4114800"/>
          </a:xfrm>
        </p:spPr>
        <p:txBody>
          <a:bodyPr/>
          <a:lstStyle/>
          <a:p>
            <a:r>
              <a:rPr lang="ru-RU" dirty="0" smtClean="0"/>
              <a:t>Достижения культуры.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дали миру древние страны Западной Азии.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86050" y="1785926"/>
            <a:ext cx="3810000" cy="4114800"/>
          </a:xfrm>
        </p:spPr>
        <p:txBody>
          <a:bodyPr/>
          <a:lstStyle/>
          <a:p>
            <a:r>
              <a:rPr lang="ru-RU" dirty="0" smtClean="0"/>
              <a:t>1.Древнее </a:t>
            </a:r>
            <a:r>
              <a:rPr lang="ru-RU" dirty="0" err="1" smtClean="0"/>
              <a:t>Двуречье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2.Финикия</a:t>
            </a:r>
          </a:p>
          <a:p>
            <a:endParaRPr lang="ru-RU" dirty="0" smtClean="0"/>
          </a:p>
          <a:p>
            <a:r>
              <a:rPr lang="ru-RU" dirty="0" smtClean="0"/>
              <a:t>3.Ассирия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450"/>
            <a:ext cx="7772400" cy="60960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rgbClr val="FFCC00"/>
            </a:solidFill>
          </a:ln>
        </p:spPr>
        <p:txBody>
          <a:bodyPr/>
          <a:lstStyle/>
          <a:p>
            <a:r>
              <a:rPr lang="ru-RU" sz="3200" b="1" dirty="0" err="1" smtClean="0">
                <a:solidFill>
                  <a:srgbClr val="FFFF00"/>
                </a:solidFill>
              </a:rPr>
              <a:t>Двуречье</a:t>
            </a:r>
            <a:r>
              <a:rPr lang="ru-RU" sz="3200" b="1" dirty="0" smtClean="0">
                <a:solidFill>
                  <a:srgbClr val="FFFF00"/>
                </a:solidFill>
              </a:rPr>
              <a:t> : клинопись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268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 flipH="1">
            <a:off x="5143504" y="1500174"/>
            <a:ext cx="3071834" cy="3571900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В </a:t>
            </a:r>
            <a:r>
              <a:rPr lang="ru-RU" sz="2800" b="1" dirty="0" err="1" smtClean="0">
                <a:solidFill>
                  <a:srgbClr val="660033"/>
                </a:solidFill>
              </a:rPr>
              <a:t>Двуречье</a:t>
            </a:r>
            <a:r>
              <a:rPr lang="ru-RU" sz="2800" b="1" dirty="0" smtClean="0">
                <a:solidFill>
                  <a:srgbClr val="660033"/>
                </a:solidFill>
              </a:rPr>
              <a:t> были школы писцов, где учились мальчики. В клинописи было несколько сот знаков.</a:t>
            </a:r>
            <a:endParaRPr lang="ru-RU" sz="2800" b="1" dirty="0">
              <a:solidFill>
                <a:srgbClr val="660033"/>
              </a:solidFill>
            </a:endParaRPr>
          </a:p>
        </p:txBody>
      </p:sp>
      <p:pic>
        <p:nvPicPr>
          <p:cNvPr id="11274" name="Picture 10" descr="2"/>
          <p:cNvPicPr>
            <a:picLocks noChangeAspect="1" noChangeArrowheads="1"/>
          </p:cNvPicPr>
          <p:nvPr/>
        </p:nvPicPr>
        <p:blipFill>
          <a:blip r:embed="rId3" cstate="print">
            <a:lum bright="12000" contrast="24000"/>
          </a:blip>
          <a:srcRect/>
          <a:stretch>
            <a:fillRect/>
          </a:stretch>
        </p:blipFill>
        <p:spPr bwMode="auto">
          <a:xfrm>
            <a:off x="714348" y="1214422"/>
            <a:ext cx="4001409" cy="3714776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846138" y="5084763"/>
            <a:ext cx="31496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effectLst/>
                <a:latin typeface="Times New Roman" pitchFamily="18" charset="0"/>
              </a:rPr>
              <a:t>Глиняная табличка с</a:t>
            </a:r>
          </a:p>
          <a:p>
            <a:r>
              <a:rPr lang="ru-RU" b="1">
                <a:solidFill>
                  <a:srgbClr val="FFFFFF"/>
                </a:solidFill>
                <a:effectLst/>
                <a:latin typeface="Times New Roman" pitchFamily="18" charset="0"/>
              </a:rPr>
              <a:t>образцом клинописи.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539750" y="692150"/>
            <a:ext cx="3657600" cy="4829175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7772400" cy="60960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rgbClr val="FFCC00"/>
            </a:solidFill>
          </a:ln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 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0244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786314" y="785794"/>
            <a:ext cx="3500462" cy="5143536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Научные знания по астрономии, математике, мифы и сказания: сказание о Гильгамеше, миф о потопе.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660033"/>
                </a:solidFill>
              </a:rPr>
              <a:t>Первые письменные законы.</a:t>
            </a:r>
            <a:endParaRPr lang="ru-RU" sz="2800" b="1" dirty="0">
              <a:solidFill>
                <a:srgbClr val="660033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849313" y="5661025"/>
            <a:ext cx="300196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effectLst/>
                <a:latin typeface="Times New Roman" pitchFamily="18" charset="0"/>
              </a:rPr>
              <a:t>Табличка для счета.</a:t>
            </a:r>
          </a:p>
        </p:txBody>
      </p:sp>
      <p:sp>
        <p:nvSpPr>
          <p:cNvPr id="6" name="Rectangle 4" descr="Упаковочная бумага"/>
          <p:cNvSpPr txBox="1">
            <a:spLocks noChangeArrowheads="1"/>
          </p:cNvSpPr>
          <p:nvPr/>
        </p:nvSpPr>
        <p:spPr bwMode="auto">
          <a:xfrm>
            <a:off x="2786050" y="0"/>
            <a:ext cx="3357586" cy="500042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Двуречье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Финикия: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стекло, пурпурная краска, алфавит</a:t>
            </a:r>
            <a:endParaRPr lang="ru-RU" sz="3600" dirty="0"/>
          </a:p>
        </p:txBody>
      </p:sp>
      <p:pic>
        <p:nvPicPr>
          <p:cNvPr id="5" name="Picture 12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921212" y="2071678"/>
            <a:ext cx="5991176" cy="385765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115888"/>
            <a:ext cx="7772400" cy="574675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Культура и </a:t>
            </a:r>
            <a:r>
              <a:rPr lang="ru-RU" sz="3200" b="1" dirty="0">
                <a:solidFill>
                  <a:srgbClr val="FFFF00"/>
                </a:solidFill>
                <a:effectLst/>
              </a:rPr>
              <a:t>наука </a:t>
            </a:r>
            <a:r>
              <a:rPr lang="ru-RU" sz="3200" b="1" dirty="0" smtClean="0">
                <a:solidFill>
                  <a:srgbClr val="FFFF00"/>
                </a:solidFill>
                <a:effectLst/>
              </a:rPr>
              <a:t>финикийцев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11268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908050"/>
            <a:ext cx="3889375" cy="5111750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400" b="1" dirty="0">
                <a:solidFill>
                  <a:srgbClr val="660033"/>
                </a:solidFill>
              </a:rPr>
              <a:t>При создании своего </a:t>
            </a:r>
            <a:r>
              <a:rPr lang="ru-RU" sz="2400" b="1" dirty="0" err="1">
                <a:solidFill>
                  <a:srgbClr val="660033"/>
                </a:solidFill>
              </a:rPr>
              <a:t>ал-фавита</a:t>
            </a:r>
            <a:r>
              <a:rPr lang="ru-RU" sz="2400" b="1" dirty="0">
                <a:solidFill>
                  <a:srgbClr val="660033"/>
                </a:solidFill>
              </a:rPr>
              <a:t> финикийцы использовали опыт египтян и вавилонян.</a:t>
            </a:r>
          </a:p>
          <a:p>
            <a:pPr algn="ctr">
              <a:buFont typeface="Monotype Sorts" pitchFamily="2" charset="2"/>
              <a:buNone/>
            </a:pPr>
            <a:r>
              <a:rPr lang="ru-RU" sz="2400" b="1" dirty="0">
                <a:solidFill>
                  <a:srgbClr val="660033"/>
                </a:solidFill>
              </a:rPr>
              <a:t>Алфавит состоял из 22 букв, обозначающих только согласные звуки</a:t>
            </a:r>
            <a:r>
              <a:rPr lang="ru-RU" sz="2400" b="1" dirty="0" smtClean="0">
                <a:solidFill>
                  <a:srgbClr val="660033"/>
                </a:solidFill>
              </a:rPr>
              <a:t>.</a:t>
            </a:r>
            <a:endParaRPr lang="ru-RU" sz="2400" b="1" dirty="0">
              <a:solidFill>
                <a:srgbClr val="660033"/>
              </a:solidFill>
            </a:endParaRPr>
          </a:p>
        </p:txBody>
      </p:sp>
      <p:pic>
        <p:nvPicPr>
          <p:cNvPr id="11271" name="Picture 7" descr="1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684213" y="981075"/>
            <a:ext cx="3743325" cy="176053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272" name="Picture 8" descr="2"/>
          <p:cNvPicPr>
            <a:picLocks noChangeAspect="1" noChangeArrowheads="1"/>
          </p:cNvPicPr>
          <p:nvPr/>
        </p:nvPicPr>
        <p:blipFill>
          <a:blip r:embed="rId4" cstate="print">
            <a:lum bright="-6000" contrast="18000"/>
          </a:blip>
          <a:srcRect/>
          <a:stretch>
            <a:fillRect/>
          </a:stretch>
        </p:blipFill>
        <p:spPr bwMode="auto">
          <a:xfrm>
            <a:off x="684213" y="3213100"/>
            <a:ext cx="3743325" cy="181451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55650" y="5229225"/>
            <a:ext cx="35306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Образцы финикийского</a:t>
            </a:r>
          </a:p>
          <a:p>
            <a:pPr algn="ctr"/>
            <a:r>
              <a:rPr lang="ru-RU" b="1">
                <a:latin typeface="Times New Roman" pitchFamily="18" charset="0"/>
              </a:rPr>
              <a:t>письма.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ru-RU" dirty="0" smtClean="0"/>
              <a:t>тур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071678"/>
            <a:ext cx="5557854" cy="1500198"/>
          </a:xfrm>
        </p:spPr>
        <p:txBody>
          <a:bodyPr/>
          <a:lstStyle/>
          <a:p>
            <a:pPr lvl="3" algn="ctr">
              <a:buNone/>
            </a:pPr>
            <a:r>
              <a:rPr lang="ru-RU" sz="8000" dirty="0" smtClean="0"/>
              <a:t>Страны </a:t>
            </a:r>
          </a:p>
          <a:p>
            <a:pPr lvl="3" algn="ctr">
              <a:buNone/>
            </a:pPr>
            <a:endParaRPr lang="ru-RU" sz="8000" dirty="0" smtClean="0"/>
          </a:p>
          <a:p>
            <a:pPr lvl="3" algn="ctr">
              <a:buNone/>
            </a:pP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685800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effectLst/>
              </a:rPr>
              <a:t>Кораблестроение и мореходство</a:t>
            </a:r>
            <a:endParaRPr lang="ru-RU" sz="3200" b="1" dirty="0">
              <a:effectLst/>
            </a:endParaRPr>
          </a:p>
        </p:txBody>
      </p:sp>
      <p:sp>
        <p:nvSpPr>
          <p:cNvPr id="9220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4" y="1285860"/>
            <a:ext cx="3857652" cy="4357718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>
                <a:solidFill>
                  <a:srgbClr val="660033"/>
                </a:solidFill>
              </a:rPr>
              <a:t>Финикийцы во всем мире славились как лучшие моряки и </a:t>
            </a:r>
            <a:r>
              <a:rPr lang="ru-RU" sz="2800" b="1" dirty="0" smtClean="0">
                <a:solidFill>
                  <a:srgbClr val="660033"/>
                </a:solidFill>
              </a:rPr>
              <a:t>кораблестроители.</a:t>
            </a:r>
            <a:endParaRPr lang="ru-RU" sz="2800" b="1" dirty="0">
              <a:solidFill>
                <a:srgbClr val="660033"/>
              </a:solidFill>
            </a:endParaRPr>
          </a:p>
        </p:txBody>
      </p:sp>
      <p:pic>
        <p:nvPicPr>
          <p:cNvPr id="9222" name="Picture 6" descr="3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 bwMode="auto">
          <a:xfrm>
            <a:off x="625314" y="1285860"/>
            <a:ext cx="3651649" cy="4845049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Picture 6" descr="3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/>
          <a:stretch>
            <a:fillRect/>
          </a:stretch>
        </p:blipFill>
        <p:spPr bwMode="auto">
          <a:xfrm>
            <a:off x="3874475" y="5643578"/>
            <a:ext cx="367295" cy="487331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52400"/>
            <a:ext cx="7875587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effectLst/>
              </a:rPr>
              <a:t>Ассирия </a:t>
            </a:r>
            <a:endParaRPr lang="ru-RU" sz="3200" b="1" dirty="0">
              <a:effectLst/>
            </a:endParaRPr>
          </a:p>
        </p:txBody>
      </p:sp>
      <p:sp>
        <p:nvSpPr>
          <p:cNvPr id="8196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03411" y="4868863"/>
            <a:ext cx="8523101" cy="1289890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b="1" dirty="0" smtClean="0">
                <a:solidFill>
                  <a:srgbClr val="9900CC"/>
                </a:solidFill>
              </a:rPr>
              <a:t>Конница, таран, железное оружие.</a:t>
            </a:r>
          </a:p>
          <a:p>
            <a:pPr algn="ctr">
              <a:buFont typeface="Monotype Sorts" pitchFamily="2" charset="2"/>
              <a:buNone/>
            </a:pPr>
            <a:r>
              <a:rPr lang="ru-RU" b="1" dirty="0" smtClean="0">
                <a:solidFill>
                  <a:srgbClr val="9900CC"/>
                </a:solidFill>
              </a:rPr>
              <a:t>Библиотека глиняных книг</a:t>
            </a:r>
            <a:endParaRPr lang="ru-RU" b="1" dirty="0">
              <a:solidFill>
                <a:srgbClr val="9900CC"/>
              </a:solidFill>
            </a:endParaRPr>
          </a:p>
        </p:txBody>
      </p:sp>
      <p:pic>
        <p:nvPicPr>
          <p:cNvPr id="8199" name="Picture 7" descr="3"/>
          <p:cNvPicPr>
            <a:picLocks noChangeAspect="1" noChangeArrowheads="1"/>
          </p:cNvPicPr>
          <p:nvPr/>
        </p:nvPicPr>
        <p:blipFill>
          <a:blip r:embed="rId4" cstate="print">
            <a:lum bright="-36000" contrast="66000"/>
          </a:blip>
          <a:srcRect/>
          <a:stretch>
            <a:fillRect/>
          </a:stretch>
        </p:blipFill>
        <p:spPr bwMode="auto">
          <a:xfrm>
            <a:off x="642910" y="1357298"/>
            <a:ext cx="3167062" cy="2986087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200" name="Picture 8" descr="4"/>
          <p:cNvPicPr>
            <a:picLocks noChangeAspect="1" noChangeArrowheads="1"/>
          </p:cNvPicPr>
          <p:nvPr/>
        </p:nvPicPr>
        <p:blipFill>
          <a:blip r:embed="rId5" cstate="print">
            <a:lum bright="-48000" contrast="72000"/>
          </a:blip>
          <a:srcRect/>
          <a:stretch>
            <a:fillRect/>
          </a:stretch>
        </p:blipFill>
        <p:spPr bwMode="auto">
          <a:xfrm>
            <a:off x="3937000" y="1357313"/>
            <a:ext cx="4738688" cy="295275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511175" y="115888"/>
            <a:ext cx="8164513" cy="684212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effectLst/>
              </a:rPr>
              <a:t>Ассирийское войско</a:t>
            </a:r>
            <a:endParaRPr lang="ru-RU" sz="3200" b="1" dirty="0">
              <a:effectLst/>
            </a:endParaRPr>
          </a:p>
        </p:txBody>
      </p:sp>
      <p:sp>
        <p:nvSpPr>
          <p:cNvPr id="10244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5229225"/>
            <a:ext cx="8820150" cy="1484313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800" b="1">
                <a:solidFill>
                  <a:srgbClr val="660033"/>
                </a:solidFill>
              </a:rPr>
              <a:t>Ассирийцы усовершенствовали флот и научились долгое время проводить под водой при помощи кожаных бурдюков.</a:t>
            </a:r>
          </a:p>
        </p:txBody>
      </p:sp>
      <p:pic>
        <p:nvPicPr>
          <p:cNvPr id="10249" name="Picture 9" descr="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39750" y="923925"/>
            <a:ext cx="3243263" cy="423386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250" name="Picture 10" descr="6"/>
          <p:cNvPicPr>
            <a:picLocks noChangeAspect="1" noChangeArrowheads="1"/>
          </p:cNvPicPr>
          <p:nvPr/>
        </p:nvPicPr>
        <p:blipFill>
          <a:blip r:embed="rId4" cstate="print">
            <a:lum bright="-18000" contrast="30000"/>
          </a:blip>
          <a:srcRect/>
          <a:stretch>
            <a:fillRect/>
          </a:stretch>
        </p:blipFill>
        <p:spPr bwMode="auto">
          <a:xfrm>
            <a:off x="3924300" y="1412875"/>
            <a:ext cx="4716463" cy="307657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1905000"/>
            <a:ext cx="7743852" cy="4114800"/>
          </a:xfrm>
        </p:spPr>
        <p:txBody>
          <a:bodyPr/>
          <a:lstStyle/>
          <a:p>
            <a:r>
              <a:rPr lang="ru-RU" dirty="0" smtClean="0"/>
              <a:t>Что ещё дали миру древние страны Западной Азии?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Библия</a:t>
            </a:r>
            <a:endParaRPr lang="ru-RU" dirty="0"/>
          </a:p>
        </p:txBody>
      </p:sp>
      <p:pic>
        <p:nvPicPr>
          <p:cNvPr id="5" name="Picture 8" descr="1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1643042" y="2000240"/>
            <a:ext cx="5879562" cy="3954137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Библия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1905000"/>
            <a:ext cx="7743852" cy="4114800"/>
          </a:xfrm>
        </p:spPr>
        <p:txBody>
          <a:bodyPr/>
          <a:lstStyle/>
          <a:p>
            <a:r>
              <a:rPr lang="ru-RU" dirty="0" smtClean="0"/>
              <a:t>1. Как называется первая часть Библии?</a:t>
            </a:r>
          </a:p>
          <a:p>
            <a:r>
              <a:rPr lang="ru-RU" dirty="0" smtClean="0"/>
              <a:t>2.В чем главное отличие религии евреев от религий других древних народов?</a:t>
            </a:r>
          </a:p>
          <a:p>
            <a:r>
              <a:rPr lang="ru-RU" smtClean="0"/>
              <a:t>3.Что общего </a:t>
            </a:r>
            <a:r>
              <a:rPr lang="ru-RU" dirty="0" smtClean="0"/>
              <a:t>между клятвой египтян на суде Осириса и заповедями, </a:t>
            </a:r>
            <a:r>
              <a:rPr lang="ru-RU" smtClean="0"/>
              <a:t>данными Моисею?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достижения культуры стран Западной Азии и почему можно считать наиболее весомым и значительным вкладом в историю человечества?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географическое положение Древнего </a:t>
            </a:r>
            <a:r>
              <a:rPr lang="ru-RU" dirty="0" err="1" smtClean="0"/>
              <a:t>Двуречья</a:t>
            </a:r>
            <a:r>
              <a:rPr lang="ru-RU" dirty="0" smtClean="0"/>
              <a:t> и покажите на карте эту страну.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двуречье в 4-3 тысячелетии до н э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14348" y="785794"/>
            <a:ext cx="7747026" cy="5752579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450"/>
            <a:ext cx="7772400" cy="53975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/>
              </a:rPr>
              <a:t>Страна 2-х рек.</a:t>
            </a:r>
            <a:endParaRPr lang="ru-RU" sz="32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6153" name="Rectangle 9" descr="Упаковочная бумага"/>
          <p:cNvSpPr>
            <a:spLocks noChangeArrowheads="1"/>
          </p:cNvSpPr>
          <p:nvPr/>
        </p:nvSpPr>
        <p:spPr bwMode="auto">
          <a:xfrm>
            <a:off x="5000628" y="1000108"/>
            <a:ext cx="3455988" cy="20161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 dirty="0" smtClean="0">
                <a:solidFill>
                  <a:srgbClr val="660033"/>
                </a:solidFill>
                <a:effectLst/>
                <a:latin typeface="Times New Roman" pitchFamily="18" charset="0"/>
              </a:rPr>
              <a:t>Древнее </a:t>
            </a:r>
            <a:r>
              <a:rPr lang="ru-RU" b="1" dirty="0" err="1" smtClean="0">
                <a:solidFill>
                  <a:srgbClr val="660033"/>
                </a:solidFill>
                <a:effectLst/>
                <a:latin typeface="Times New Roman" pitchFamily="18" charset="0"/>
              </a:rPr>
              <a:t>Двуречье</a:t>
            </a:r>
            <a:r>
              <a:rPr lang="ru-RU" b="1" dirty="0" smtClean="0">
                <a:solidFill>
                  <a:srgbClr val="660033"/>
                </a:solidFill>
                <a:effectLst/>
                <a:latin typeface="Times New Roman" pitchFamily="18" charset="0"/>
              </a:rPr>
              <a:t> расположено в Западной Азии, между реками Тигр и Евфрат.</a:t>
            </a:r>
            <a:endParaRPr lang="ru-RU" b="1" dirty="0">
              <a:solidFill>
                <a:srgbClr val="660033"/>
              </a:solidFill>
              <a:effectLst/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endParaRPr lang="ru-RU" b="1" dirty="0">
              <a:solidFill>
                <a:srgbClr val="660033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928662" y="5354940"/>
            <a:ext cx="428628" cy="45719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1928802"/>
            <a:ext cx="7743852" cy="4090998"/>
          </a:xfrm>
        </p:spPr>
        <p:txBody>
          <a:bodyPr/>
          <a:lstStyle/>
          <a:p>
            <a:r>
              <a:rPr lang="ru-RU" dirty="0" smtClean="0"/>
              <a:t>Назовите географическое положение Финикии и покажите на карте эту страну.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Финикия расположена  на восточном побережье Средиземного моря</a:t>
            </a:r>
            <a:endParaRPr lang="ru-RU" sz="3200" dirty="0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2786050" y="1818833"/>
            <a:ext cx="3571900" cy="429144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 изначальное географическое положение Персидского государства и покажите на карте эту страну.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952</TotalTime>
  <Words>741</Words>
  <Application>Microsoft Office PowerPoint</Application>
  <PresentationFormat>Экран (4:3)</PresentationFormat>
  <Paragraphs>117</Paragraphs>
  <Slides>46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Техническая</vt:lpstr>
      <vt:lpstr>Западная Азия в древности</vt:lpstr>
      <vt:lpstr>Цель урока</vt:lpstr>
      <vt:lpstr>Вопрос урока</vt:lpstr>
      <vt:lpstr>1 тур</vt:lpstr>
      <vt:lpstr>Страны</vt:lpstr>
      <vt:lpstr>Страна 2-х рек.</vt:lpstr>
      <vt:lpstr>Страны</vt:lpstr>
      <vt:lpstr>Финикия расположена  на восточном побережье Средиземного моря</vt:lpstr>
      <vt:lpstr>Страны</vt:lpstr>
      <vt:lpstr>Слайд 10</vt:lpstr>
      <vt:lpstr>Страны</vt:lpstr>
      <vt:lpstr>Завоевания ассирийских царей.</vt:lpstr>
      <vt:lpstr>Города из глиняных кирпичей</vt:lpstr>
      <vt:lpstr>Башни от земли до неба.</vt:lpstr>
      <vt:lpstr>2 тур</vt:lpstr>
      <vt:lpstr>О ком идет речь?</vt:lpstr>
      <vt:lpstr>Хаммурапи</vt:lpstr>
      <vt:lpstr>О ком идет речь?</vt:lpstr>
      <vt:lpstr>Яхве</vt:lpstr>
      <vt:lpstr>Оком идет речь?</vt:lpstr>
      <vt:lpstr>Моисей </vt:lpstr>
      <vt:lpstr>О ком идет речь?</vt:lpstr>
      <vt:lpstr>Ашшурбанапал</vt:lpstr>
      <vt:lpstr>О ком идет речь?</vt:lpstr>
      <vt:lpstr>Кир</vt:lpstr>
      <vt:lpstr>О ком идет речь?</vt:lpstr>
      <vt:lpstr>Самсон</vt:lpstr>
      <vt:lpstr>Чем были известны эти цари?</vt:lpstr>
      <vt:lpstr> Давид</vt:lpstr>
      <vt:lpstr> Соломон</vt:lpstr>
      <vt:lpstr>Дарий I</vt:lpstr>
      <vt:lpstr>3 тур</vt:lpstr>
      <vt:lpstr>Западная Азия</vt:lpstr>
      <vt:lpstr>4 тур</vt:lpstr>
      <vt:lpstr>Что дали миру древние страны Западной Азии.</vt:lpstr>
      <vt:lpstr>Двуречье : клинопись</vt:lpstr>
      <vt:lpstr> </vt:lpstr>
      <vt:lpstr>Финикия: стекло, пурпурная краска, алфавит</vt:lpstr>
      <vt:lpstr>Культура и наука финикийцев</vt:lpstr>
      <vt:lpstr>Кораблестроение и мореходство</vt:lpstr>
      <vt:lpstr>Ассирия </vt:lpstr>
      <vt:lpstr>Ассирийское войско</vt:lpstr>
      <vt:lpstr>Слайд 43</vt:lpstr>
      <vt:lpstr>Библия</vt:lpstr>
      <vt:lpstr>Библия</vt:lpstr>
      <vt:lpstr>Вопрос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Финикийские мореплаватели.</dc:title>
  <dc:creator> </dc:creator>
  <cp:lastModifiedBy>Admin</cp:lastModifiedBy>
  <cp:revision>72</cp:revision>
  <dcterms:created xsi:type="dcterms:W3CDTF">1995-11-07T22:49:56Z</dcterms:created>
  <dcterms:modified xsi:type="dcterms:W3CDTF">2013-02-12T12:00:54Z</dcterms:modified>
</cp:coreProperties>
</file>