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62" r:id="rId4"/>
    <p:sldId id="263" r:id="rId5"/>
    <p:sldId id="256" r:id="rId6"/>
    <p:sldId id="258" r:id="rId7"/>
    <p:sldId id="259" r:id="rId8"/>
    <p:sldId id="260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CF40-0122-4A9F-A51F-E602C3C689BE}" type="datetimeFigureOut">
              <a:rPr lang="ru-RU" smtClean="0"/>
              <a:t>26.12.2013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7EB4-0418-4929-AC5A-7B6452C8C00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CF40-0122-4A9F-A51F-E602C3C689BE}" type="datetimeFigureOut">
              <a:rPr lang="ru-RU" smtClean="0"/>
              <a:t>26.12.2013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7EB4-0418-4929-AC5A-7B6452C8C0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CF40-0122-4A9F-A51F-E602C3C689BE}" type="datetimeFigureOut">
              <a:rPr lang="ru-RU" smtClean="0"/>
              <a:t>26.12.2013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7EB4-0418-4929-AC5A-7B6452C8C0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CF40-0122-4A9F-A51F-E602C3C689BE}" type="datetimeFigureOut">
              <a:rPr lang="ru-RU" smtClean="0"/>
              <a:t>26.12.2013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7EB4-0418-4929-AC5A-7B6452C8C00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CF40-0122-4A9F-A51F-E602C3C689BE}" type="datetimeFigureOut">
              <a:rPr lang="ru-RU" smtClean="0"/>
              <a:t>26.12.2013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7EB4-0418-4929-AC5A-7B6452C8C0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CF40-0122-4A9F-A51F-E602C3C689BE}" type="datetimeFigureOut">
              <a:rPr lang="ru-RU" smtClean="0"/>
              <a:t>26.12.2013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7EB4-0418-4929-AC5A-7B6452C8C00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CF40-0122-4A9F-A51F-E602C3C689BE}" type="datetimeFigureOut">
              <a:rPr lang="ru-RU" smtClean="0"/>
              <a:t>26.12.2013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7EB4-0418-4929-AC5A-7B6452C8C00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CF40-0122-4A9F-A51F-E602C3C689BE}" type="datetimeFigureOut">
              <a:rPr lang="ru-RU" smtClean="0"/>
              <a:t>26.12.2013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7EB4-0418-4929-AC5A-7B6452C8C0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CF40-0122-4A9F-A51F-E602C3C689BE}" type="datetimeFigureOut">
              <a:rPr lang="ru-RU" smtClean="0"/>
              <a:t>26.12.2013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7EB4-0418-4929-AC5A-7B6452C8C0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CF40-0122-4A9F-A51F-E602C3C689BE}" type="datetimeFigureOut">
              <a:rPr lang="ru-RU" smtClean="0"/>
              <a:t>26.12.2013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7EB4-0418-4929-AC5A-7B6452C8C0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CF40-0122-4A9F-A51F-E602C3C689BE}" type="datetimeFigureOut">
              <a:rPr lang="ru-RU" smtClean="0"/>
              <a:t>26.12.2013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37EB4-0418-4929-AC5A-7B6452C8C00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83CF40-0122-4A9F-A51F-E602C3C689BE}" type="datetimeFigureOut">
              <a:rPr lang="ru-RU" smtClean="0"/>
              <a:t>26.12.2013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B437EB4-0418-4929-AC5A-7B6452C8C00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11560" y="5052545"/>
            <a:ext cx="7920879" cy="1184767"/>
          </a:xfrm>
        </p:spPr>
        <p:txBody>
          <a:bodyPr>
            <a:noAutofit/>
          </a:bodyPr>
          <a:lstStyle/>
          <a:p>
            <a:pPr algn="ctr"/>
            <a:r>
              <a:rPr lang="ru-RU" sz="54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ШТУРМ  КРЕПОСТИ</a:t>
            </a:r>
            <a:endParaRPr lang="ru-RU" sz="5400" b="1" i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Игра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364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720840"/>
            <a:ext cx="87129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 startAt="2"/>
            </a:pPr>
            <a:r>
              <a:rPr lang="ru-RU" sz="2800" b="1" u="sng" dirty="0" smtClean="0">
                <a:solidFill>
                  <a:srgbClr val="FF0000"/>
                </a:solidFill>
              </a:rPr>
              <a:t>О каком событии идет речь?     </a:t>
            </a:r>
          </a:p>
          <a:p>
            <a:r>
              <a:rPr lang="ru-RU" sz="2800" b="1" dirty="0" smtClean="0"/>
              <a:t>« Желая предупредить смуту, Филипп 4 созвал собрание, на которое пригласил не только церковных и светских феодалов, но и по два депутата от каждого города. Собрание состоялось 8 апреля 1302г. В главной церкви Парижа – соборе Парижской богоматери…По свидетельству очевидцев, король: «просил как друг и требовал как господин» помощи у сословий в его борьбе против притязаний папы.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70496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1720840"/>
            <a:ext cx="88569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 startAt="3"/>
            </a:pPr>
            <a:r>
              <a:rPr lang="ru-RU" sz="2800" b="1" u="sng" dirty="0" smtClean="0">
                <a:solidFill>
                  <a:srgbClr val="FF0000"/>
                </a:solidFill>
              </a:rPr>
              <a:t>Кому принадлежат эти слова, и о каком событии идет речь?  </a:t>
            </a:r>
            <a:r>
              <a:rPr lang="ru-RU" sz="2800" b="1" dirty="0" smtClean="0"/>
              <a:t> </a:t>
            </a:r>
          </a:p>
          <a:p>
            <a:r>
              <a:rPr lang="ru-RU" sz="2800" b="1" dirty="0" smtClean="0"/>
              <a:t>«Бог послал меня для того, чтобы принести спасение, дайте мне людей, и я сниму осаду с Орлеана, а затем поведу вас короноваться в Реймс. Бог хочет, чтобы англичане вернулись в свою страну и оставили в покое наше королевство. Отныне оно будет принадлежать вам…Ведь вы, Ваше высочество – законный наследник французского </a:t>
            </a:r>
            <a:r>
              <a:rPr lang="ru-RU" sz="2800" b="1" dirty="0" err="1" smtClean="0"/>
              <a:t>пристола</a:t>
            </a:r>
            <a:r>
              <a:rPr lang="ru-RU" sz="2800" b="1" dirty="0" smtClean="0"/>
              <a:t>».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44993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413338"/>
            <a:ext cx="88569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</a:rPr>
              <a:t>4.Кому принадлежат эти слова, и о каком событии идет речь?</a:t>
            </a:r>
            <a:r>
              <a:rPr lang="ru-RU" sz="2800" dirty="0" smtClean="0"/>
              <a:t> </a:t>
            </a:r>
          </a:p>
          <a:p>
            <a:r>
              <a:rPr lang="ru-RU" sz="2800" b="1" dirty="0" smtClean="0"/>
              <a:t>Я говорил и говорю, что чехи в королевстве Чешском по закону… и по требованию природы должны быть первыми в должностях, так же, как французы во Франции и немцы в своих землях, - чтобы чех умел управлять своими поданными…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27709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700808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КОНЕЦ ИГРЫ</a:t>
            </a:r>
            <a:endParaRPr lang="ru-RU" sz="8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49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РАЗМИНКА</a:t>
            </a:r>
            <a:endParaRPr lang="ru-RU" dirty="0"/>
          </a:p>
        </p:txBody>
      </p:sp>
      <p:pic>
        <p:nvPicPr>
          <p:cNvPr id="9" name="Picture 4" descr="60r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52736"/>
            <a:ext cx="324036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35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7268" y="4464421"/>
            <a:ext cx="7949188" cy="1143000"/>
          </a:xfrm>
        </p:spPr>
        <p:txBody>
          <a:bodyPr/>
          <a:lstStyle/>
          <a:p>
            <a:r>
              <a:rPr lang="ru-RU" dirty="0" smtClean="0"/>
              <a:t>КРЫЛАТЫЕ ВЫРАЖЕНИЯ</a:t>
            </a:r>
            <a:endParaRPr lang="ru-RU" dirty="0"/>
          </a:p>
        </p:txBody>
      </p:sp>
      <p:pic>
        <p:nvPicPr>
          <p:cNvPr id="6" name="Picture 8" descr="man4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96752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53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7268" y="4464421"/>
            <a:ext cx="7877180" cy="1143000"/>
          </a:xfrm>
        </p:spPr>
        <p:txBody>
          <a:bodyPr/>
          <a:lstStyle/>
          <a:p>
            <a:r>
              <a:rPr lang="ru-RU" dirty="0" smtClean="0"/>
              <a:t>РАЗГАДАЙ ЧАЙНВОРД</a:t>
            </a:r>
            <a:endParaRPr lang="ru-RU" dirty="0"/>
          </a:p>
        </p:txBody>
      </p:sp>
      <p:pic>
        <p:nvPicPr>
          <p:cNvPr id="5" name="Picture 3" descr="1STR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96752"/>
            <a:ext cx="302433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23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23" y="836712"/>
            <a:ext cx="4772025" cy="544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36712"/>
            <a:ext cx="3995564" cy="537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332656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Что, когда, в какой стране? Всегда ответит карта мне…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74418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7" y="260648"/>
            <a:ext cx="712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Соотнесите даты и события: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7" y="1859340"/>
            <a:ext cx="7920879" cy="498598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sz="2400" b="1" dirty="0"/>
              <a:t>475г</a:t>
            </a:r>
            <a:r>
              <a:rPr lang="ru-RU" sz="2400" b="1" dirty="0" smtClean="0"/>
              <a:t>.</a:t>
            </a:r>
          </a:p>
          <a:p>
            <a:r>
              <a:rPr lang="ru-RU" sz="2400" b="1" dirty="0" smtClean="0"/>
              <a:t>       </a:t>
            </a:r>
          </a:p>
          <a:p>
            <a:r>
              <a:rPr lang="ru-RU" sz="2400" b="1" dirty="0">
                <a:solidFill>
                  <a:prstClr val="black"/>
                </a:solidFill>
              </a:rPr>
              <a:t>1096-1291гг</a:t>
            </a:r>
            <a:r>
              <a:rPr lang="ru-RU" sz="2400" b="1" dirty="0" smtClean="0">
                <a:solidFill>
                  <a:prstClr val="black"/>
                </a:solidFill>
              </a:rPr>
              <a:t>.</a:t>
            </a:r>
          </a:p>
          <a:p>
            <a:endParaRPr lang="ru-RU" sz="2400" b="1" dirty="0" smtClean="0">
              <a:solidFill>
                <a:prstClr val="black"/>
              </a:solidFill>
            </a:endParaRPr>
          </a:p>
          <a:p>
            <a:r>
              <a:rPr lang="ru-RU" sz="2400" b="1" dirty="0">
                <a:solidFill>
                  <a:prstClr val="black"/>
                </a:solidFill>
              </a:rPr>
              <a:t>1337-1453гг</a:t>
            </a:r>
            <a:r>
              <a:rPr lang="ru-RU" sz="2400" b="1" dirty="0" smtClean="0">
                <a:solidFill>
                  <a:prstClr val="black"/>
                </a:solidFill>
              </a:rPr>
              <a:t>.</a:t>
            </a:r>
          </a:p>
          <a:p>
            <a:endParaRPr lang="ru-RU" sz="2400" b="1" dirty="0" smtClean="0">
              <a:solidFill>
                <a:prstClr val="black"/>
              </a:solidFill>
            </a:endParaRPr>
          </a:p>
          <a:p>
            <a:r>
              <a:rPr lang="ru-RU" sz="2400" b="1" dirty="0" smtClean="0">
                <a:solidFill>
                  <a:prstClr val="black"/>
                </a:solidFill>
              </a:rPr>
              <a:t> </a:t>
            </a:r>
          </a:p>
          <a:p>
            <a:endParaRPr lang="ru-RU" sz="2400" b="1" dirty="0" smtClean="0">
              <a:solidFill>
                <a:prstClr val="black"/>
              </a:solidFill>
            </a:endParaRPr>
          </a:p>
          <a:p>
            <a:r>
              <a:rPr lang="ru-RU" sz="2400" b="1" dirty="0">
                <a:solidFill>
                  <a:prstClr val="black"/>
                </a:solidFill>
              </a:rPr>
              <a:t>1054г</a:t>
            </a:r>
            <a:r>
              <a:rPr lang="ru-RU" sz="2400" b="1" dirty="0" smtClean="0">
                <a:solidFill>
                  <a:prstClr val="black"/>
                </a:solidFill>
              </a:rPr>
              <a:t>.</a:t>
            </a:r>
          </a:p>
          <a:p>
            <a:endParaRPr lang="ru-RU" sz="2400" b="1" dirty="0" smtClean="0">
              <a:solidFill>
                <a:prstClr val="black"/>
              </a:solidFill>
            </a:endParaRPr>
          </a:p>
          <a:p>
            <a:r>
              <a:rPr lang="ru-RU" sz="2400" b="1" dirty="0">
                <a:solidFill>
                  <a:prstClr val="black"/>
                </a:solidFill>
              </a:rPr>
              <a:t>1453г</a:t>
            </a:r>
            <a:r>
              <a:rPr lang="ru-RU" sz="2400" b="1" dirty="0" smtClean="0">
                <a:solidFill>
                  <a:prstClr val="black"/>
                </a:solidFill>
              </a:rPr>
              <a:t>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/>
          </a:p>
          <a:p>
            <a:pPr lvl="0"/>
            <a:r>
              <a:rPr lang="ru-RU" sz="2400" b="1" dirty="0" smtClean="0">
                <a:solidFill>
                  <a:srgbClr val="A7EA52">
                    <a:lumMod val="50000"/>
                  </a:srgbClr>
                </a:solidFill>
              </a:rPr>
              <a:t>Крестовые </a:t>
            </a:r>
            <a:r>
              <a:rPr lang="ru-RU" sz="2400" b="1" dirty="0">
                <a:solidFill>
                  <a:srgbClr val="A7EA52">
                    <a:lumMod val="50000"/>
                  </a:srgbClr>
                </a:solidFill>
              </a:rPr>
              <a:t>походы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Разделение христианской церкви на Западную и Восточную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Столетняя война</a:t>
            </a:r>
          </a:p>
          <a:p>
            <a:r>
              <a:rPr lang="ru-RU" b="1" dirty="0" smtClean="0"/>
              <a:t> </a:t>
            </a:r>
          </a:p>
          <a:p>
            <a:pPr lvl="0"/>
            <a:endParaRPr lang="ru-RU" dirty="0" smtClean="0">
              <a:solidFill>
                <a:prstClr val="black"/>
              </a:solidFill>
            </a:endParaRPr>
          </a:p>
          <a:p>
            <a:pPr lvl="0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Падение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Западной Римской Империи</a:t>
            </a:r>
          </a:p>
          <a:p>
            <a:endParaRPr lang="ru-RU" dirty="0" smtClean="0"/>
          </a:p>
          <a:p>
            <a:r>
              <a:rPr lang="ru-RU" sz="2400" b="1" dirty="0" smtClean="0">
                <a:solidFill>
                  <a:srgbClr val="FFC000"/>
                </a:solidFill>
              </a:rPr>
              <a:t>Падение Константинополя</a:t>
            </a:r>
          </a:p>
          <a:p>
            <a:endParaRPr lang="ru-RU" dirty="0" smtClean="0"/>
          </a:p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835696" y="2312876"/>
            <a:ext cx="2880320" cy="219624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843808" y="3567647"/>
            <a:ext cx="1872208" cy="0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2843808" y="2060848"/>
            <a:ext cx="1944216" cy="64807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1835696" y="2384884"/>
            <a:ext cx="2952328" cy="255656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1835696" y="5445224"/>
            <a:ext cx="2880320" cy="28803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24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6696743" cy="54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332656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Оденьте рыцаря</a:t>
            </a:r>
            <a:endParaRPr lang="ru-RU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83671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копье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95936" y="102137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забрало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508104" y="83671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шлем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524328" y="270892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щит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270892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кольчуга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99592" y="443711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Палица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115616" y="580526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шпоры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486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81616"/>
            <a:ext cx="8640960" cy="3122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400" b="1" i="1" dirty="0" smtClean="0">
                <a:effectLst/>
                <a:latin typeface="Monotype Corsiva" panose="03010101010201010101" pitchFamily="66" charset="0"/>
                <a:ea typeface="Times New Roman"/>
                <a:cs typeface="Times New Roman"/>
              </a:rPr>
              <a:t>Вы преодолели лес, болото, вал. И сейчас вам предстоит последний этап – штурм крепостных стен…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u="sng" dirty="0" smtClean="0">
                <a:solidFill>
                  <a:srgbClr val="FF0000"/>
                </a:solidFill>
                <a:effectLst/>
                <a:latin typeface="Calibri"/>
                <a:ea typeface="Times New Roman"/>
                <a:cs typeface="Times New Roman"/>
              </a:rPr>
              <a:t>«О каком событии идет речь?»</a:t>
            </a:r>
            <a:endParaRPr lang="ru-RU" sz="3200" b="1" dirty="0">
              <a:solidFill>
                <a:srgbClr val="FF000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5039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551837"/>
            <a:ext cx="8208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u="sng" dirty="0" smtClean="0">
                <a:solidFill>
                  <a:srgbClr val="FF0000"/>
                </a:solidFill>
              </a:rPr>
              <a:t>О каком событии идет речь?  </a:t>
            </a:r>
          </a:p>
          <a:p>
            <a:r>
              <a:rPr lang="ru-RU" sz="2800" b="1" dirty="0" smtClean="0"/>
              <a:t> Папа прямо сказал: «Освободите ту землю из рук язычников и подчините ее себе, земля та течет молоком и медом. Иерусалим – </a:t>
            </a:r>
            <a:r>
              <a:rPr lang="ru-RU" sz="2800" b="1" dirty="0" err="1" smtClean="0"/>
              <a:t>плодоноснейший</a:t>
            </a:r>
            <a:r>
              <a:rPr lang="ru-RU" sz="2800" b="1" dirty="0" smtClean="0"/>
              <a:t> пуп земли, второй рай…»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13027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92</TotalTime>
  <Words>335</Words>
  <Application>Microsoft Office PowerPoint</Application>
  <PresentationFormat>Экран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Игра</vt:lpstr>
      <vt:lpstr>РАЗМИНКА</vt:lpstr>
      <vt:lpstr>КРЫЛАТЫЕ ВЫРАЖЕНИЯ</vt:lpstr>
      <vt:lpstr>РАЗГАДАЙ ЧАЙНВОРД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</dc:title>
  <dc:creator>user</dc:creator>
  <cp:lastModifiedBy>user</cp:lastModifiedBy>
  <cp:revision>7</cp:revision>
  <dcterms:created xsi:type="dcterms:W3CDTF">2013-12-26T13:04:12Z</dcterms:created>
  <dcterms:modified xsi:type="dcterms:W3CDTF">2013-12-26T14:36:46Z</dcterms:modified>
</cp:coreProperties>
</file>