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58" r:id="rId4"/>
    <p:sldId id="259" r:id="rId5"/>
    <p:sldId id="260" r:id="rId6"/>
    <p:sldId id="262" r:id="rId7"/>
    <p:sldId id="263" r:id="rId8"/>
    <p:sldId id="265" r:id="rId9"/>
    <p:sldId id="264" r:id="rId10"/>
    <p:sldId id="266" r:id="rId11"/>
    <p:sldId id="269" r:id="rId12"/>
    <p:sldId id="270" r:id="rId13"/>
    <p:sldId id="272" r:id="rId14"/>
    <p:sldId id="268" r:id="rId15"/>
    <p:sldId id="267"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2EC617-6414-4C98-AA46-FFD3300175CB}" type="datetimeFigureOut">
              <a:rPr lang="ru-RU" smtClean="0"/>
              <a:pPr/>
              <a:t>24.03.2010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C5C9FC-1BC3-4DB6-BA83-1520386D72A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CC5C9FC-1BC3-4DB6-BA83-1520386D72AD}"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C893DF45-9EA9-4C30-8998-1F4CFF64A37D}" type="datetimeFigureOut">
              <a:rPr lang="ru-RU" smtClean="0"/>
              <a:pPr/>
              <a:t>24.03.2010</a:t>
            </a:fld>
            <a:endParaRPr lang="ru-RU"/>
          </a:p>
        </p:txBody>
      </p:sp>
      <p:sp>
        <p:nvSpPr>
          <p:cNvPr id="16" name="Номер слайда 15"/>
          <p:cNvSpPr>
            <a:spLocks noGrp="1"/>
          </p:cNvSpPr>
          <p:nvPr>
            <p:ph type="sldNum" sz="quarter" idx="11"/>
          </p:nvPr>
        </p:nvSpPr>
        <p:spPr/>
        <p:txBody>
          <a:bodyPr/>
          <a:lstStyle/>
          <a:p>
            <a:fld id="{D5435A91-172A-4543-BCB6-00A0F3D0A81F}"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93DF45-9EA9-4C30-8998-1F4CFF64A37D}" type="datetimeFigureOut">
              <a:rPr lang="ru-RU" smtClean="0"/>
              <a:pPr/>
              <a:t>24.03.2010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435A91-172A-4543-BCB6-00A0F3D0A81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93DF45-9EA9-4C30-8998-1F4CFF64A37D}" type="datetimeFigureOut">
              <a:rPr lang="ru-RU" smtClean="0"/>
              <a:pPr/>
              <a:t>24.03.2010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435A91-172A-4543-BCB6-00A0F3D0A81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C893DF45-9EA9-4C30-8998-1F4CFF64A37D}" type="datetimeFigureOut">
              <a:rPr lang="ru-RU" smtClean="0"/>
              <a:pPr/>
              <a:t>24.03.2010</a:t>
            </a:fld>
            <a:endParaRPr lang="ru-RU"/>
          </a:p>
        </p:txBody>
      </p:sp>
      <p:sp>
        <p:nvSpPr>
          <p:cNvPr id="15" name="Номер слайда 14"/>
          <p:cNvSpPr>
            <a:spLocks noGrp="1"/>
          </p:cNvSpPr>
          <p:nvPr>
            <p:ph type="sldNum" sz="quarter" idx="15"/>
          </p:nvPr>
        </p:nvSpPr>
        <p:spPr/>
        <p:txBody>
          <a:bodyPr/>
          <a:lstStyle>
            <a:lvl1pPr algn="ctr">
              <a:defRPr/>
            </a:lvl1pPr>
          </a:lstStyle>
          <a:p>
            <a:fld id="{D5435A91-172A-4543-BCB6-00A0F3D0A81F}"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C893DF45-9EA9-4C30-8998-1F4CFF64A37D}" type="datetimeFigureOut">
              <a:rPr lang="ru-RU" smtClean="0"/>
              <a:pPr/>
              <a:t>24.03.2010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5435A91-172A-4543-BCB6-00A0F3D0A81F}"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C893DF45-9EA9-4C30-8998-1F4CFF64A37D}" type="datetimeFigureOut">
              <a:rPr lang="ru-RU" smtClean="0"/>
              <a:pPr/>
              <a:t>24.03.2010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5435A91-172A-4543-BCB6-00A0F3D0A81F}"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D5435A91-172A-4543-BCB6-00A0F3D0A81F}"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C893DF45-9EA9-4C30-8998-1F4CFF64A37D}" type="datetimeFigureOut">
              <a:rPr lang="ru-RU" smtClean="0"/>
              <a:pPr/>
              <a:t>24.03.2010</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893DF45-9EA9-4C30-8998-1F4CFF64A37D}" type="datetimeFigureOut">
              <a:rPr lang="ru-RU" smtClean="0"/>
              <a:pPr/>
              <a:t>24.03.2010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5435A91-172A-4543-BCB6-00A0F3D0A81F}"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893DF45-9EA9-4C30-8998-1F4CFF64A37D}" type="datetimeFigureOut">
              <a:rPr lang="ru-RU" smtClean="0"/>
              <a:pPr/>
              <a:t>24.03.2010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5435A91-172A-4543-BCB6-00A0F3D0A81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C893DF45-9EA9-4C30-8998-1F4CFF64A37D}" type="datetimeFigureOut">
              <a:rPr lang="ru-RU" smtClean="0"/>
              <a:pPr/>
              <a:t>24.03.2010</a:t>
            </a:fld>
            <a:endParaRPr lang="ru-RU"/>
          </a:p>
        </p:txBody>
      </p:sp>
      <p:sp>
        <p:nvSpPr>
          <p:cNvPr id="9" name="Номер слайда 8"/>
          <p:cNvSpPr>
            <a:spLocks noGrp="1"/>
          </p:cNvSpPr>
          <p:nvPr>
            <p:ph type="sldNum" sz="quarter" idx="15"/>
          </p:nvPr>
        </p:nvSpPr>
        <p:spPr/>
        <p:txBody>
          <a:bodyPr/>
          <a:lstStyle/>
          <a:p>
            <a:fld id="{D5435A91-172A-4543-BCB6-00A0F3D0A81F}"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C893DF45-9EA9-4C30-8998-1F4CFF64A37D}" type="datetimeFigureOut">
              <a:rPr lang="ru-RU" smtClean="0"/>
              <a:pPr/>
              <a:t>24.03.2010</a:t>
            </a:fld>
            <a:endParaRPr lang="ru-RU"/>
          </a:p>
        </p:txBody>
      </p:sp>
      <p:sp>
        <p:nvSpPr>
          <p:cNvPr id="9" name="Номер слайда 8"/>
          <p:cNvSpPr>
            <a:spLocks noGrp="1"/>
          </p:cNvSpPr>
          <p:nvPr>
            <p:ph type="sldNum" sz="quarter" idx="11"/>
          </p:nvPr>
        </p:nvSpPr>
        <p:spPr/>
        <p:txBody>
          <a:bodyPr/>
          <a:lstStyle/>
          <a:p>
            <a:fld id="{D5435A91-172A-4543-BCB6-00A0F3D0A81F}"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893DF45-9EA9-4C30-8998-1F4CFF64A37D}" type="datetimeFigureOut">
              <a:rPr lang="ru-RU" smtClean="0"/>
              <a:pPr/>
              <a:t>24.03.2010</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5435A91-172A-4543-BCB6-00A0F3D0A81F}"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Say%20it%20in%20one%20word.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Check%20your%20progress.doc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ot%20Chair%20game.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Read%20the%20text.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57200" y="3429000"/>
            <a:ext cx="8305800" cy="2071702"/>
          </a:xfrm>
        </p:spPr>
        <p:txBody>
          <a:bodyPr/>
          <a:lstStyle/>
          <a:p>
            <a:r>
              <a:rPr lang="ru-RU" b="1" dirty="0" smtClean="0">
                <a:solidFill>
                  <a:srgbClr val="002060"/>
                </a:solidFill>
              </a:rPr>
              <a:t>11 класс, УМК О.Л.Гроза «Новый миллениум»</a:t>
            </a:r>
          </a:p>
          <a:p>
            <a:r>
              <a:rPr lang="ru-RU" b="1" dirty="0" err="1" smtClean="0">
                <a:solidFill>
                  <a:srgbClr val="002060"/>
                </a:solidFill>
              </a:rPr>
              <a:t>Дождикова</a:t>
            </a:r>
            <a:r>
              <a:rPr lang="ru-RU" b="1" dirty="0" smtClean="0">
                <a:solidFill>
                  <a:srgbClr val="002060"/>
                </a:solidFill>
              </a:rPr>
              <a:t> А.И., учитель английского языка</a:t>
            </a:r>
          </a:p>
          <a:p>
            <a:r>
              <a:rPr lang="ru-RU" b="1" dirty="0" smtClean="0">
                <a:solidFill>
                  <a:srgbClr val="002060"/>
                </a:solidFill>
              </a:rPr>
              <a:t>МОУ ОСОШ №2, пос.Орловский</a:t>
            </a:r>
          </a:p>
          <a:p>
            <a:r>
              <a:rPr lang="ru-RU" b="1" dirty="0" smtClean="0">
                <a:solidFill>
                  <a:srgbClr val="002060"/>
                </a:solidFill>
              </a:rPr>
              <a:t>Урок №</a:t>
            </a:r>
            <a:r>
              <a:rPr lang="en-US" b="1" dirty="0" smtClean="0">
                <a:solidFill>
                  <a:srgbClr val="002060"/>
                </a:solidFill>
              </a:rPr>
              <a:t>2</a:t>
            </a:r>
          </a:p>
          <a:p>
            <a:endParaRPr lang="ru-RU" dirty="0"/>
          </a:p>
        </p:txBody>
      </p:sp>
      <p:sp>
        <p:nvSpPr>
          <p:cNvPr id="4" name="Прямоугольник 3"/>
          <p:cNvSpPr/>
          <p:nvPr/>
        </p:nvSpPr>
        <p:spPr>
          <a:xfrm>
            <a:off x="592416" y="357166"/>
            <a:ext cx="7959167" cy="1209082"/>
          </a:xfrm>
          <a:prstGeom prst="rect">
            <a:avLst/>
          </a:prstGeom>
          <a:noFill/>
        </p:spPr>
        <p:txBody>
          <a:bodyPr wrap="square" lIns="91440" tIns="45720" rIns="91440" bIns="45720">
            <a:prstTxWarp prst="textWave1">
              <a:avLst>
                <a:gd name="adj1" fmla="val 12500"/>
                <a:gd name="adj2" fmla="val -174"/>
              </a:avLst>
            </a:prstTxWarp>
            <a:spAutoFit/>
          </a:bodyPr>
          <a:lstStyle/>
          <a:p>
            <a:pPr algn="ctr"/>
            <a:r>
              <a:rPr sz="5400" b="1" cap="none" spc="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Why don't you get a job?</a:t>
            </a:r>
            <a:endParaRPr lang="ru-RU"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214554"/>
            <a:ext cx="8229600" cy="3881446"/>
          </a:xfrm>
        </p:spPr>
        <p:txBody>
          <a:bodyPr/>
          <a:lstStyle/>
          <a:p>
            <a:r>
              <a:rPr lang="en-US" dirty="0" smtClean="0">
                <a:solidFill>
                  <a:srgbClr val="002060"/>
                </a:solidFill>
              </a:rPr>
              <a:t>Work in groups. </a:t>
            </a:r>
          </a:p>
          <a:p>
            <a:r>
              <a:rPr lang="en-US" dirty="0" smtClean="0">
                <a:solidFill>
                  <a:srgbClr val="002060"/>
                </a:solidFill>
              </a:rPr>
              <a:t>Changing opinions</a:t>
            </a:r>
            <a:r>
              <a:rPr lang="en-US" dirty="0" smtClean="0"/>
              <a:t>.</a:t>
            </a:r>
          </a:p>
        </p:txBody>
      </p:sp>
      <p:sp>
        <p:nvSpPr>
          <p:cNvPr id="4" name="Прямоугольник 3"/>
          <p:cNvSpPr/>
          <p:nvPr/>
        </p:nvSpPr>
        <p:spPr>
          <a:xfrm>
            <a:off x="214281" y="428604"/>
            <a:ext cx="8715437" cy="1600438"/>
          </a:xfrm>
          <a:prstGeom prst="rect">
            <a:avLst/>
          </a:prstGeom>
          <a:noFill/>
        </p:spPr>
        <p:txBody>
          <a:bodyPr wrap="square" lIns="91440" tIns="45720" rIns="91440" bIns="45720">
            <a:prstTxWarp prst="textDoubleWave1">
              <a:avLst/>
            </a:prstTxWarp>
            <a:spAutoFit/>
          </a:bodyPr>
          <a:lstStyle/>
          <a:p>
            <a:pPr algn="ctr"/>
            <a:r>
              <a:rPr sz="4400" b="1" cap="none"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is the starting point of your career</a:t>
            </a:r>
            <a:r>
              <a:rPr sz="5400" b="1" cap="none"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544320"/>
          <a:ext cx="8229600" cy="3261521"/>
        </p:xfrm>
        <a:graphic>
          <a:graphicData uri="http://schemas.openxmlformats.org/drawingml/2006/table">
            <a:tbl>
              <a:tblPr firstRow="1" bandRow="1">
                <a:tableStyleId>{5C22544A-7EE6-4342-B048-85BDC9FD1C3A}</a:tableStyleId>
              </a:tblPr>
              <a:tblGrid>
                <a:gridCol w="4114800"/>
                <a:gridCol w="4114800"/>
              </a:tblGrid>
              <a:tr h="792641">
                <a:tc>
                  <a:txBody>
                    <a:bodyPr/>
                    <a:lstStyle/>
                    <a:p>
                      <a:r>
                        <a:rPr lang="en-US" sz="2800" dirty="0" err="1" smtClean="0">
                          <a:solidFill>
                            <a:srgbClr val="002060"/>
                          </a:solidFill>
                        </a:rPr>
                        <a:t>Resultative</a:t>
                      </a:r>
                      <a:endParaRPr lang="ru-RU" sz="2800" dirty="0">
                        <a:solidFill>
                          <a:srgbClr val="002060"/>
                        </a:solidFill>
                      </a:endParaRPr>
                    </a:p>
                  </a:txBody>
                  <a:tcPr/>
                </a:tc>
                <a:tc>
                  <a:txBody>
                    <a:bodyPr/>
                    <a:lstStyle/>
                    <a:p>
                      <a:r>
                        <a:rPr lang="en-US" sz="2800" dirty="0" smtClean="0">
                          <a:solidFill>
                            <a:srgbClr val="002060"/>
                          </a:solidFill>
                        </a:rPr>
                        <a:t>Durative</a:t>
                      </a:r>
                      <a:endParaRPr lang="ru-RU" sz="2800" dirty="0">
                        <a:solidFill>
                          <a:srgbClr val="002060"/>
                        </a:solidFill>
                      </a:endParaRPr>
                    </a:p>
                  </a:txBody>
                  <a:tcPr/>
                </a:tc>
              </a:tr>
              <a:tr h="792641">
                <a:tc>
                  <a:txBody>
                    <a:bodyPr/>
                    <a:lstStyle/>
                    <a:p>
                      <a:r>
                        <a:rPr lang="en-US" sz="2400" dirty="0" smtClean="0">
                          <a:solidFill>
                            <a:srgbClr val="7030A0"/>
                          </a:solidFill>
                        </a:rPr>
                        <a:t>They have</a:t>
                      </a:r>
                      <a:r>
                        <a:rPr lang="en-US" sz="2400" baseline="0" dirty="0" smtClean="0">
                          <a:solidFill>
                            <a:srgbClr val="7030A0"/>
                          </a:solidFill>
                        </a:rPr>
                        <a:t> already talked to the teacher.</a:t>
                      </a:r>
                      <a:endParaRPr lang="ru-RU" sz="2400" dirty="0">
                        <a:solidFill>
                          <a:srgbClr val="7030A0"/>
                        </a:solidFill>
                      </a:endParaRPr>
                    </a:p>
                  </a:txBody>
                  <a:tcPr/>
                </a:tc>
                <a:tc>
                  <a:txBody>
                    <a:bodyPr/>
                    <a:lstStyle/>
                    <a:p>
                      <a:r>
                        <a:rPr lang="en-US" sz="2400" dirty="0" smtClean="0">
                          <a:solidFill>
                            <a:srgbClr val="7030A0"/>
                          </a:solidFill>
                        </a:rPr>
                        <a:t>They have been talking to the teacher  all the week.</a:t>
                      </a:r>
                      <a:endParaRPr lang="ru-RU" sz="2400" dirty="0">
                        <a:solidFill>
                          <a:srgbClr val="7030A0"/>
                        </a:solidFill>
                      </a:endParaRPr>
                    </a:p>
                  </a:txBody>
                  <a:tcPr/>
                </a:tc>
              </a:tr>
              <a:tr h="792641">
                <a:tc>
                  <a:txBody>
                    <a:bodyPr/>
                    <a:lstStyle/>
                    <a:p>
                      <a:r>
                        <a:rPr lang="en-US" sz="2400" dirty="0" smtClean="0">
                          <a:solidFill>
                            <a:srgbClr val="7030A0"/>
                          </a:solidFill>
                        </a:rPr>
                        <a:t>I</a:t>
                      </a:r>
                      <a:r>
                        <a:rPr lang="en-US" sz="2400" baseline="0" dirty="0" smtClean="0">
                          <a:solidFill>
                            <a:srgbClr val="7030A0"/>
                          </a:solidFill>
                        </a:rPr>
                        <a:t> have translated the text.</a:t>
                      </a:r>
                      <a:endParaRPr lang="ru-RU" sz="2400" dirty="0">
                        <a:solidFill>
                          <a:srgbClr val="7030A0"/>
                        </a:solidFill>
                      </a:endParaRPr>
                    </a:p>
                  </a:txBody>
                  <a:tcPr/>
                </a:tc>
                <a:tc>
                  <a:txBody>
                    <a:bodyPr/>
                    <a:lstStyle/>
                    <a:p>
                      <a:r>
                        <a:rPr lang="en-US" sz="2400" dirty="0" smtClean="0">
                          <a:solidFill>
                            <a:srgbClr val="7030A0"/>
                          </a:solidFill>
                        </a:rPr>
                        <a:t>I have been translating the text since 10 o’clock.</a:t>
                      </a:r>
                      <a:endParaRPr lang="ru-RU" sz="2400" dirty="0">
                        <a:solidFill>
                          <a:srgbClr val="7030A0"/>
                        </a:solidFill>
                      </a:endParaRPr>
                    </a:p>
                  </a:txBody>
                  <a:tcPr/>
                </a:tc>
              </a:tr>
              <a:tr h="721203">
                <a:tc>
                  <a:txBody>
                    <a:bodyPr/>
                    <a:lstStyle/>
                    <a:p>
                      <a:r>
                        <a:rPr lang="en-US" sz="2400" dirty="0" smtClean="0">
                          <a:solidFill>
                            <a:srgbClr val="7030A0"/>
                          </a:solidFill>
                        </a:rPr>
                        <a:t>Have</a:t>
                      </a:r>
                      <a:r>
                        <a:rPr lang="en-US" sz="2400" baseline="0" dirty="0" smtClean="0">
                          <a:solidFill>
                            <a:srgbClr val="7030A0"/>
                          </a:solidFill>
                        </a:rPr>
                        <a:t> you read the book.</a:t>
                      </a:r>
                      <a:endParaRPr lang="ru-RU" sz="2400" dirty="0">
                        <a:solidFill>
                          <a:srgbClr val="7030A0"/>
                        </a:solidFill>
                      </a:endParaRPr>
                    </a:p>
                  </a:txBody>
                  <a:tcPr/>
                </a:tc>
                <a:tc>
                  <a:txBody>
                    <a:bodyPr/>
                    <a:lstStyle/>
                    <a:p>
                      <a:r>
                        <a:rPr lang="en-US" sz="2400" dirty="0" smtClean="0">
                          <a:solidFill>
                            <a:srgbClr val="7030A0"/>
                          </a:solidFill>
                        </a:rPr>
                        <a:t>Have you been reading this book?</a:t>
                      </a:r>
                      <a:endParaRPr lang="ru-RU" sz="2400" dirty="0">
                        <a:solidFill>
                          <a:srgbClr val="7030A0"/>
                        </a:solidFill>
                      </a:endParaRPr>
                    </a:p>
                  </a:txBody>
                  <a:tcPr/>
                </a:tc>
              </a:tr>
            </a:tbl>
          </a:graphicData>
        </a:graphic>
      </p:graphicFrame>
      <p:sp>
        <p:nvSpPr>
          <p:cNvPr id="3" name="Заголовок 2"/>
          <p:cNvSpPr>
            <a:spLocks noGrp="1"/>
          </p:cNvSpPr>
          <p:nvPr>
            <p:ph type="title"/>
          </p:nvPr>
        </p:nvSpPr>
        <p:spPr/>
        <p:txBody>
          <a:bodyPr>
            <a:prstTxWarp prst="textWave1">
              <a:avLst/>
            </a:prstTxWarp>
          </a:bodyPr>
          <a:lstStyle/>
          <a:p>
            <a:r>
              <a:rPr smtClean="0"/>
              <a:t>  </a:t>
            </a:r>
            <a:r>
              <a:rPr b="1" smtClean="0">
                <a:solidFill>
                  <a:srgbClr val="C00000"/>
                </a:solidFill>
              </a:rPr>
              <a:t>Revising grammar</a:t>
            </a:r>
            <a:endParaRPr lang="ru-RU" b="1"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smtClean="0"/>
              <a:t>1</a:t>
            </a:r>
            <a:r>
              <a:rPr lang="en-US" dirty="0" smtClean="0">
                <a:solidFill>
                  <a:srgbClr val="002060"/>
                </a:solidFill>
              </a:rPr>
              <a:t>. Ted didn’t have any problems with </a:t>
            </a:r>
            <a:r>
              <a:rPr lang="en-US" dirty="0" err="1" smtClean="0">
                <a:solidFill>
                  <a:srgbClr val="002060"/>
                </a:solidFill>
              </a:rPr>
              <a:t>maths</a:t>
            </a:r>
            <a:r>
              <a:rPr lang="en-US" dirty="0" smtClean="0">
                <a:solidFill>
                  <a:srgbClr val="002060"/>
                </a:solidFill>
              </a:rPr>
              <a:t> so far. </a:t>
            </a:r>
          </a:p>
          <a:p>
            <a:r>
              <a:rPr lang="en-US" dirty="0" smtClean="0">
                <a:solidFill>
                  <a:srgbClr val="002060"/>
                </a:solidFill>
              </a:rPr>
              <a:t>2. A lot of new professions appeared since the arrival computers.</a:t>
            </a:r>
          </a:p>
          <a:p>
            <a:r>
              <a:rPr lang="en-US" dirty="0" smtClean="0">
                <a:solidFill>
                  <a:srgbClr val="002060"/>
                </a:solidFill>
              </a:rPr>
              <a:t>3. He has always wanted to be something like a computer programmer.</a:t>
            </a:r>
          </a:p>
          <a:p>
            <a:r>
              <a:rPr lang="en-US" dirty="0" smtClean="0">
                <a:solidFill>
                  <a:srgbClr val="002060"/>
                </a:solidFill>
              </a:rPr>
              <a:t>4. I have dreamed of this occupation since my childhood.</a:t>
            </a:r>
          </a:p>
          <a:p>
            <a:r>
              <a:rPr lang="en-US" dirty="0" smtClean="0">
                <a:solidFill>
                  <a:srgbClr val="002060"/>
                </a:solidFill>
              </a:rPr>
              <a:t>5. I have just been writing a letter of application.</a:t>
            </a:r>
          </a:p>
          <a:p>
            <a:r>
              <a:rPr lang="en-US" dirty="0" smtClean="0">
                <a:solidFill>
                  <a:srgbClr val="002060"/>
                </a:solidFill>
              </a:rPr>
              <a:t>6. How have you been preparing  for our conversation</a:t>
            </a:r>
            <a:r>
              <a:rPr lang="en-US" dirty="0" smtClean="0"/>
              <a:t>?</a:t>
            </a:r>
            <a:endParaRPr lang="ru-RU" dirty="0"/>
          </a:p>
        </p:txBody>
      </p:sp>
      <p:sp>
        <p:nvSpPr>
          <p:cNvPr id="3" name="Заголовок 2"/>
          <p:cNvSpPr>
            <a:spLocks noGrp="1"/>
          </p:cNvSpPr>
          <p:nvPr>
            <p:ph type="title"/>
          </p:nvPr>
        </p:nvSpPr>
        <p:spPr>
          <a:xfrm>
            <a:off x="457200" y="152400"/>
            <a:ext cx="8229600" cy="776270"/>
          </a:xfrm>
        </p:spPr>
        <p:txBody>
          <a:bodyPr>
            <a:normAutofit/>
          </a:bodyPr>
          <a:lstStyle/>
          <a:p>
            <a:r>
              <a:rPr smtClean="0"/>
              <a:t>     </a:t>
            </a:r>
            <a:r>
              <a:rPr sz="3600" smtClean="0">
                <a:solidFill>
                  <a:srgbClr val="C00000"/>
                </a:solidFill>
              </a:rPr>
              <a:t>Correct </a:t>
            </a:r>
            <a:r>
              <a:rPr sz="3600" smtClean="0">
                <a:solidFill>
                  <a:srgbClr val="C00000"/>
                </a:solidFill>
              </a:rPr>
              <a:t>the </a:t>
            </a:r>
            <a:r>
              <a:rPr sz="3600" smtClean="0">
                <a:solidFill>
                  <a:srgbClr val="C00000"/>
                </a:solidFill>
              </a:rPr>
              <a:t>sentences which are wrong</a:t>
            </a:r>
            <a:endParaRPr lang="ru-RU" sz="3600"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r>
              <a:rPr lang="en-US" dirty="0" smtClean="0">
                <a:solidFill>
                  <a:srgbClr val="7030A0"/>
                </a:solidFill>
              </a:rPr>
              <a:t>Terri, a high school senior, was going to a job interview, carrying her portfolio in a small briefcase. As she went along, she began daydreaming about what she would do once she got the job.</a:t>
            </a:r>
            <a:endParaRPr lang="ru-RU" dirty="0" smtClean="0">
              <a:solidFill>
                <a:srgbClr val="7030A0"/>
              </a:solidFill>
            </a:endParaRPr>
          </a:p>
          <a:p>
            <a:r>
              <a:rPr lang="en-US" dirty="0" smtClean="0">
                <a:solidFill>
                  <a:srgbClr val="7030A0"/>
                </a:solidFill>
              </a:rPr>
              <a:t>"I'll get the job as a secretary," thought she, "and I'll do such a good job that I'll be promoted to supervisor, then to manager of my department. Then the president will be so impressed that he'll promote me to Vice-President."</a:t>
            </a:r>
            <a:endParaRPr lang="ru-RU" dirty="0" smtClean="0">
              <a:solidFill>
                <a:srgbClr val="7030A0"/>
              </a:solidFill>
            </a:endParaRPr>
          </a:p>
          <a:p>
            <a:r>
              <a:rPr lang="en-US" dirty="0" smtClean="0">
                <a:solidFill>
                  <a:srgbClr val="7030A0"/>
                </a:solidFill>
              </a:rPr>
              <a:t>"Others will be jealous, but I don't care. I shall just order them back to work!" As she spoke, she waved her arm; her portfolio fell, and her papers were scattered everywhere. So she was late for her interview, and did not get the job.</a:t>
            </a:r>
            <a:endParaRPr lang="ru-RU" dirty="0" smtClean="0">
              <a:solidFill>
                <a:srgbClr val="7030A0"/>
              </a:solidFill>
            </a:endParaRPr>
          </a:p>
          <a:p>
            <a:r>
              <a:rPr lang="en-US" dirty="0" smtClean="0">
                <a:solidFill>
                  <a:srgbClr val="7030A0"/>
                </a:solidFill>
              </a:rPr>
              <a:t>So she had to go home and tell her mother what had occurred.</a:t>
            </a:r>
            <a:endParaRPr lang="ru-RU" dirty="0" smtClean="0">
              <a:solidFill>
                <a:srgbClr val="7030A0"/>
              </a:solidFill>
            </a:endParaRPr>
          </a:p>
          <a:p>
            <a:r>
              <a:rPr lang="en-US" dirty="0" smtClean="0">
                <a:solidFill>
                  <a:srgbClr val="7030A0"/>
                </a:solidFill>
              </a:rPr>
              <a:t>"Ah, my child," said the mother...</a:t>
            </a:r>
            <a:endParaRPr lang="ru-RU" dirty="0" smtClean="0">
              <a:solidFill>
                <a:srgbClr val="7030A0"/>
              </a:solidFill>
            </a:endParaRPr>
          </a:p>
          <a:p>
            <a:endParaRPr lang="ru-RU" dirty="0">
              <a:solidFill>
                <a:srgbClr val="7030A0"/>
              </a:solidFill>
            </a:endParaRPr>
          </a:p>
        </p:txBody>
      </p:sp>
      <p:sp>
        <p:nvSpPr>
          <p:cNvPr id="3" name="Заголовок 2"/>
          <p:cNvSpPr>
            <a:spLocks noGrp="1"/>
          </p:cNvSpPr>
          <p:nvPr>
            <p:ph type="title"/>
          </p:nvPr>
        </p:nvSpPr>
        <p:spPr/>
        <p:txBody>
          <a:bodyPr>
            <a:normAutofit fontScale="90000"/>
          </a:bodyPr>
          <a:lstStyle/>
          <a:p>
            <a:r>
              <a:rPr smtClean="0">
                <a:solidFill>
                  <a:srgbClr val="002060"/>
                </a:solidFill>
              </a:rPr>
              <a:t>Read the text, choose a title and render it giving more details. Use pictures below.</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0"/>
            <a:ext cx="8229600" cy="1371600"/>
          </a:xfrm>
        </p:spPr>
        <p:txBody>
          <a:bodyPr>
            <a:prstTxWarp prst="textWave1">
              <a:avLst/>
            </a:prstTxWarp>
            <a:noAutofit/>
          </a:bodyPr>
          <a:lstStyle/>
          <a:p>
            <a:r>
              <a:rPr sz="4400" smtClean="0">
                <a:solidFill>
                  <a:srgbClr val="C00000"/>
                </a:solidFill>
              </a:rPr>
              <a:t>Do not count your chickens before they are hatched.</a:t>
            </a:r>
            <a:endParaRPr lang="ru-RU" sz="4400" dirty="0">
              <a:solidFill>
                <a:srgbClr val="C00000"/>
              </a:solidFill>
            </a:endParaRPr>
          </a:p>
        </p:txBody>
      </p:sp>
      <p:pic>
        <p:nvPicPr>
          <p:cNvPr id="4" name="Рисунок 3" descr="http://www.umass.edu/aesop/static/esutherland_m1.gif"/>
          <p:cNvPicPr/>
          <p:nvPr/>
        </p:nvPicPr>
        <p:blipFill>
          <a:blip r:embed="rId2"/>
          <a:srcRect/>
          <a:stretch>
            <a:fillRect/>
          </a:stretch>
        </p:blipFill>
        <p:spPr bwMode="auto">
          <a:xfrm>
            <a:off x="357158" y="1285860"/>
            <a:ext cx="1714512" cy="3500462"/>
          </a:xfrm>
          <a:prstGeom prst="rect">
            <a:avLst/>
          </a:prstGeom>
          <a:noFill/>
          <a:ln w="9525">
            <a:noFill/>
            <a:miter lim="800000"/>
            <a:headEnd/>
            <a:tailEnd/>
          </a:ln>
        </p:spPr>
      </p:pic>
      <p:pic>
        <p:nvPicPr>
          <p:cNvPr id="5" name="Рисунок 4" descr="http://www.umass.edu/aesop/static/esutherland_m2.gif"/>
          <p:cNvPicPr/>
          <p:nvPr/>
        </p:nvPicPr>
        <p:blipFill>
          <a:blip r:embed="rId3"/>
          <a:srcRect/>
          <a:stretch>
            <a:fillRect/>
          </a:stretch>
        </p:blipFill>
        <p:spPr bwMode="auto">
          <a:xfrm>
            <a:off x="2357422" y="2000240"/>
            <a:ext cx="2000264" cy="3429024"/>
          </a:xfrm>
          <a:prstGeom prst="rect">
            <a:avLst/>
          </a:prstGeom>
          <a:noFill/>
          <a:ln w="9525">
            <a:noFill/>
            <a:miter lim="800000"/>
            <a:headEnd/>
            <a:tailEnd/>
          </a:ln>
        </p:spPr>
      </p:pic>
      <p:pic>
        <p:nvPicPr>
          <p:cNvPr id="6" name="Рисунок 5" descr="http://www.umass.edu/aesop/static/esutherland_m3.gif"/>
          <p:cNvPicPr/>
          <p:nvPr/>
        </p:nvPicPr>
        <p:blipFill>
          <a:blip r:embed="rId4"/>
          <a:srcRect/>
          <a:stretch>
            <a:fillRect/>
          </a:stretch>
        </p:blipFill>
        <p:spPr bwMode="auto">
          <a:xfrm>
            <a:off x="4714876" y="2714620"/>
            <a:ext cx="1928826" cy="3357586"/>
          </a:xfrm>
          <a:prstGeom prst="rect">
            <a:avLst/>
          </a:prstGeom>
          <a:noFill/>
          <a:ln w="9525">
            <a:noFill/>
            <a:miter lim="800000"/>
            <a:headEnd/>
            <a:tailEnd/>
          </a:ln>
        </p:spPr>
      </p:pic>
      <p:pic>
        <p:nvPicPr>
          <p:cNvPr id="7" name="Рисунок 6" descr="http://www.umass.edu/aesop/static/esutherland_m4.gif"/>
          <p:cNvPicPr/>
          <p:nvPr/>
        </p:nvPicPr>
        <p:blipFill>
          <a:blip r:embed="rId5"/>
          <a:srcRect/>
          <a:stretch>
            <a:fillRect/>
          </a:stretch>
        </p:blipFill>
        <p:spPr bwMode="auto">
          <a:xfrm>
            <a:off x="7072330" y="3286124"/>
            <a:ext cx="1714512" cy="33575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en-US" dirty="0" smtClean="0"/>
              <a:t>    </a:t>
            </a:r>
            <a:r>
              <a:rPr lang="en-US" b="1" u="sng" dirty="0" smtClean="0">
                <a:solidFill>
                  <a:srgbClr val="002060"/>
                </a:solidFill>
              </a:rPr>
              <a:t>Write an e-mail to your British friend</a:t>
            </a:r>
            <a:r>
              <a:rPr lang="en-US" b="1" dirty="0" smtClean="0">
                <a:solidFill>
                  <a:srgbClr val="002060"/>
                </a:solidFill>
              </a:rPr>
              <a:t>.</a:t>
            </a:r>
          </a:p>
          <a:p>
            <a:pPr>
              <a:buNone/>
            </a:pPr>
            <a:r>
              <a:rPr lang="en-US" dirty="0" smtClean="0"/>
              <a:t>    </a:t>
            </a:r>
            <a:r>
              <a:rPr lang="en-US" dirty="0" smtClean="0">
                <a:solidFill>
                  <a:srgbClr val="7030A0"/>
                </a:solidFill>
              </a:rPr>
              <a:t>Remember to mention:</a:t>
            </a:r>
          </a:p>
          <a:p>
            <a:r>
              <a:rPr lang="en-US" dirty="0" smtClean="0">
                <a:solidFill>
                  <a:srgbClr val="7030A0"/>
                </a:solidFill>
              </a:rPr>
              <a:t>- what you feel about choosing a career,</a:t>
            </a:r>
          </a:p>
          <a:p>
            <a:r>
              <a:rPr lang="en-US" dirty="0" smtClean="0">
                <a:solidFill>
                  <a:srgbClr val="7030A0"/>
                </a:solidFill>
              </a:rPr>
              <a:t>- how your educational background will be useful in your career,</a:t>
            </a:r>
          </a:p>
          <a:p>
            <a:r>
              <a:rPr lang="en-US" dirty="0" smtClean="0">
                <a:solidFill>
                  <a:srgbClr val="7030A0"/>
                </a:solidFill>
              </a:rPr>
              <a:t>- if you agree with the statement “Some people fail in life because they don’t work hard at school”</a:t>
            </a:r>
            <a:endParaRPr lang="ru-RU" dirty="0">
              <a:solidFill>
                <a:srgbClr val="7030A0"/>
              </a:solidFill>
            </a:endParaRPr>
          </a:p>
        </p:txBody>
      </p:sp>
      <p:sp>
        <p:nvSpPr>
          <p:cNvPr id="3" name="Заголовок 2"/>
          <p:cNvSpPr>
            <a:spLocks noGrp="1"/>
          </p:cNvSpPr>
          <p:nvPr>
            <p:ph type="title"/>
          </p:nvPr>
        </p:nvSpPr>
        <p:spPr>
          <a:xfrm>
            <a:off x="457200" y="152400"/>
            <a:ext cx="8229600" cy="919146"/>
          </a:xfrm>
        </p:spPr>
        <p:txBody>
          <a:bodyPr/>
          <a:lstStyle/>
          <a:p>
            <a:r>
              <a:rPr smtClean="0"/>
              <a:t>                     </a:t>
            </a:r>
            <a:r>
              <a:rPr smtClean="0">
                <a:solidFill>
                  <a:srgbClr val="C00000"/>
                </a:solidFill>
              </a:rPr>
              <a:t>Homework</a:t>
            </a:r>
            <a:endParaRPr lang="ru-RU"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28736"/>
            <a:ext cx="8229600" cy="4667264"/>
          </a:xfrm>
        </p:spPr>
        <p:txBody>
          <a:bodyPr>
            <a:normAutofit lnSpcReduction="10000"/>
          </a:bodyPr>
          <a:lstStyle/>
          <a:p>
            <a:pPr>
              <a:buNone/>
            </a:pPr>
            <a:r>
              <a:rPr lang="ru-RU" dirty="0" smtClean="0"/>
              <a:t>                              </a:t>
            </a:r>
            <a:r>
              <a:rPr lang="ru-RU" dirty="0" smtClean="0">
                <a:solidFill>
                  <a:srgbClr val="C00000"/>
                </a:solidFill>
              </a:rPr>
              <a:t>Задачи:</a:t>
            </a:r>
          </a:p>
          <a:p>
            <a:pPr>
              <a:buNone/>
            </a:pPr>
            <a:r>
              <a:rPr lang="ru-RU" u="sng" dirty="0" smtClean="0">
                <a:solidFill>
                  <a:srgbClr val="002060"/>
                </a:solidFill>
              </a:rPr>
              <a:t>Речевая компетенция</a:t>
            </a:r>
            <a:r>
              <a:rPr lang="ru-RU" dirty="0" smtClean="0">
                <a:solidFill>
                  <a:srgbClr val="002060"/>
                </a:solidFill>
              </a:rPr>
              <a:t>;</a:t>
            </a:r>
          </a:p>
          <a:p>
            <a:pPr>
              <a:buNone/>
            </a:pPr>
            <a:r>
              <a:rPr lang="ru-RU" sz="1900" dirty="0" smtClean="0">
                <a:solidFill>
                  <a:srgbClr val="002060"/>
                </a:solidFill>
              </a:rPr>
              <a:t>  - Развивать навыки монологической и диалогической речи по теме,</a:t>
            </a:r>
          </a:p>
          <a:p>
            <a:pPr>
              <a:buNone/>
            </a:pPr>
            <a:r>
              <a:rPr lang="ru-RU" sz="1900" dirty="0" smtClean="0">
                <a:solidFill>
                  <a:srgbClr val="002060"/>
                </a:solidFill>
              </a:rPr>
              <a:t>  - используя оценочные суждения, кратко высказываться по проблеме,</a:t>
            </a:r>
          </a:p>
          <a:p>
            <a:pPr>
              <a:buNone/>
            </a:pPr>
            <a:r>
              <a:rPr lang="ru-RU" u="sng" dirty="0" smtClean="0">
                <a:solidFill>
                  <a:srgbClr val="002060"/>
                </a:solidFill>
              </a:rPr>
              <a:t>Языковая компетенция:</a:t>
            </a:r>
          </a:p>
          <a:p>
            <a:pPr>
              <a:buNone/>
            </a:pPr>
            <a:r>
              <a:rPr lang="ru-RU" dirty="0" smtClean="0">
                <a:solidFill>
                  <a:srgbClr val="002060"/>
                </a:solidFill>
              </a:rPr>
              <a:t>  - </a:t>
            </a:r>
            <a:r>
              <a:rPr lang="ru-RU" sz="1900" dirty="0" smtClean="0">
                <a:solidFill>
                  <a:srgbClr val="002060"/>
                </a:solidFill>
              </a:rPr>
              <a:t>активизация употребления</a:t>
            </a:r>
            <a:r>
              <a:rPr lang="en-US" sz="1900" dirty="0" smtClean="0">
                <a:solidFill>
                  <a:srgbClr val="002060"/>
                </a:solidFill>
              </a:rPr>
              <a:t> Present Perfect, Present Perfect Continuous</a:t>
            </a:r>
            <a:r>
              <a:rPr lang="ru-RU" sz="1900" dirty="0" smtClean="0">
                <a:solidFill>
                  <a:srgbClr val="002060"/>
                </a:solidFill>
              </a:rPr>
              <a:t>.</a:t>
            </a:r>
            <a:endParaRPr lang="en-US" sz="1900" dirty="0" smtClean="0">
              <a:solidFill>
                <a:srgbClr val="002060"/>
              </a:solidFill>
            </a:endParaRPr>
          </a:p>
          <a:p>
            <a:pPr>
              <a:buNone/>
            </a:pPr>
            <a:r>
              <a:rPr lang="ru-RU" u="sng" dirty="0" err="1" smtClean="0">
                <a:solidFill>
                  <a:srgbClr val="002060"/>
                </a:solidFill>
              </a:rPr>
              <a:t>Социокультурная</a:t>
            </a:r>
            <a:r>
              <a:rPr lang="ru-RU" u="sng" dirty="0" smtClean="0">
                <a:solidFill>
                  <a:srgbClr val="002060"/>
                </a:solidFill>
              </a:rPr>
              <a:t> компетенция:</a:t>
            </a:r>
          </a:p>
          <a:p>
            <a:pPr>
              <a:buNone/>
            </a:pPr>
            <a:r>
              <a:rPr lang="ru-RU" sz="1900" dirty="0" smtClean="0">
                <a:solidFill>
                  <a:srgbClr val="002060"/>
                </a:solidFill>
              </a:rPr>
              <a:t>    - расширение знаний учащихся о мире профессий.</a:t>
            </a:r>
          </a:p>
          <a:p>
            <a:pPr>
              <a:buNone/>
            </a:pPr>
            <a:r>
              <a:rPr lang="ru-RU" dirty="0" smtClean="0">
                <a:solidFill>
                  <a:srgbClr val="002060"/>
                </a:solidFill>
              </a:rPr>
              <a:t> </a:t>
            </a:r>
            <a:r>
              <a:rPr lang="ru-RU" u="sng" dirty="0" smtClean="0">
                <a:solidFill>
                  <a:srgbClr val="002060"/>
                </a:solidFill>
              </a:rPr>
              <a:t>Учебно-познавательная компетенция:</a:t>
            </a:r>
          </a:p>
          <a:p>
            <a:pPr>
              <a:buNone/>
            </a:pPr>
            <a:r>
              <a:rPr lang="ru-RU" dirty="0" smtClean="0">
                <a:solidFill>
                  <a:srgbClr val="002060"/>
                </a:solidFill>
              </a:rPr>
              <a:t>   </a:t>
            </a:r>
            <a:r>
              <a:rPr lang="ru-RU" sz="1900" dirty="0" smtClean="0">
                <a:solidFill>
                  <a:srgbClr val="002060"/>
                </a:solidFill>
              </a:rPr>
              <a:t>- Развивать интеллектуальные способности учащихся,</a:t>
            </a:r>
          </a:p>
          <a:p>
            <a:pPr>
              <a:buNone/>
            </a:pPr>
            <a:r>
              <a:rPr lang="ru-RU" sz="1900" dirty="0" smtClean="0">
                <a:solidFill>
                  <a:srgbClr val="002060"/>
                </a:solidFill>
              </a:rPr>
              <a:t>   - </a:t>
            </a:r>
            <a:r>
              <a:rPr lang="en-US" sz="1900" dirty="0" smtClean="0">
                <a:solidFill>
                  <a:srgbClr val="002060"/>
                </a:solidFill>
              </a:rPr>
              <a:t> </a:t>
            </a:r>
            <a:r>
              <a:rPr lang="ru-RU" sz="1900" dirty="0" smtClean="0">
                <a:solidFill>
                  <a:srgbClr val="002060"/>
                </a:solidFill>
              </a:rPr>
              <a:t>Формировать умение выделять главное, сравнивать и анализировать,</a:t>
            </a:r>
          </a:p>
          <a:p>
            <a:endParaRPr lang="ru-RU" dirty="0"/>
          </a:p>
        </p:txBody>
      </p:sp>
      <p:sp>
        <p:nvSpPr>
          <p:cNvPr id="3" name="Заголовок 2"/>
          <p:cNvSpPr>
            <a:spLocks noGrp="1"/>
          </p:cNvSpPr>
          <p:nvPr>
            <p:ph type="title"/>
          </p:nvPr>
        </p:nvSpPr>
        <p:spPr/>
        <p:txBody>
          <a:bodyPr>
            <a:normAutofit fontScale="90000"/>
          </a:bodyPr>
          <a:lstStyle/>
          <a:p>
            <a:r>
              <a:rPr lang="ru-RU" dirty="0" smtClean="0">
                <a:solidFill>
                  <a:srgbClr val="C00000"/>
                </a:solidFill>
              </a:rPr>
              <a:t> Дидактическая цель  урока: </a:t>
            </a:r>
            <a:br>
              <a:rPr lang="ru-RU" dirty="0" smtClean="0">
                <a:solidFill>
                  <a:srgbClr val="C00000"/>
                </a:solidFill>
              </a:rPr>
            </a:br>
            <a:r>
              <a:rPr lang="ru-RU" sz="2700" dirty="0" smtClean="0">
                <a:solidFill>
                  <a:srgbClr val="C00000"/>
                </a:solidFill>
              </a:rPr>
              <a:t>предоставить учащимся возможность оценить свои возможности и предпочтения при выборе профессии</a:t>
            </a:r>
            <a:endParaRPr lang="ru-RU" sz="2700"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smtClean="0">
                <a:solidFill>
                  <a:srgbClr val="002060"/>
                </a:solidFill>
              </a:rPr>
              <a:t>1. What are the most popular jobs?</a:t>
            </a:r>
          </a:p>
          <a:p>
            <a:r>
              <a:rPr lang="en-US" dirty="0" smtClean="0">
                <a:solidFill>
                  <a:srgbClr val="002060"/>
                </a:solidFill>
              </a:rPr>
              <a:t>2. Why are they popular?</a:t>
            </a:r>
          </a:p>
          <a:p>
            <a:r>
              <a:rPr lang="en-US" dirty="0" smtClean="0">
                <a:solidFill>
                  <a:srgbClr val="002060"/>
                </a:solidFill>
              </a:rPr>
              <a:t>3. What are job requirements to some jobs?</a:t>
            </a:r>
          </a:p>
          <a:p>
            <a:r>
              <a:rPr lang="en-US" dirty="0" smtClean="0">
                <a:solidFill>
                  <a:srgbClr val="002060"/>
                </a:solidFill>
              </a:rPr>
              <a:t>4. Are definite skills and abilities needed to be successful in every job?</a:t>
            </a:r>
          </a:p>
          <a:p>
            <a:r>
              <a:rPr lang="en-US" dirty="0" smtClean="0">
                <a:solidFill>
                  <a:srgbClr val="002060"/>
                </a:solidFill>
              </a:rPr>
              <a:t>5. What would you like to get from your future job?</a:t>
            </a:r>
          </a:p>
          <a:p>
            <a:r>
              <a:rPr lang="en-US" dirty="0" smtClean="0">
                <a:solidFill>
                  <a:srgbClr val="002060"/>
                </a:solidFill>
              </a:rPr>
              <a:t>6.  What is your ambition?</a:t>
            </a:r>
          </a:p>
          <a:p>
            <a:r>
              <a:rPr lang="en-US" dirty="0" smtClean="0">
                <a:solidFill>
                  <a:srgbClr val="002060"/>
                </a:solidFill>
              </a:rPr>
              <a:t>7. Are you ready to write a letter of application and a CV?</a:t>
            </a:r>
            <a:endParaRPr lang="ru-RU" dirty="0">
              <a:solidFill>
                <a:srgbClr val="002060"/>
              </a:solidFill>
            </a:endParaRPr>
          </a:p>
        </p:txBody>
      </p:sp>
      <p:sp>
        <p:nvSpPr>
          <p:cNvPr id="3" name="Заголовок 2"/>
          <p:cNvSpPr>
            <a:spLocks noGrp="1"/>
          </p:cNvSpPr>
          <p:nvPr>
            <p:ph type="title"/>
          </p:nvPr>
        </p:nvSpPr>
        <p:spPr/>
        <p:txBody>
          <a:bodyPr>
            <a:prstTxWarp prst="textWave1">
              <a:avLst/>
            </a:prstTxWarp>
          </a:bodyPr>
          <a:lstStyle/>
          <a:p>
            <a:r>
              <a:rPr lang="ru-RU" dirty="0" smtClean="0"/>
              <a:t>   </a:t>
            </a:r>
            <a:r>
              <a:rPr lang="ru-RU" dirty="0" smtClean="0">
                <a:solidFill>
                  <a:srgbClr val="C00000"/>
                </a:solidFill>
              </a:rPr>
              <a:t>Речевая разминка</a:t>
            </a:r>
            <a:endParaRPr lang="ru-RU"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r>
              <a:rPr lang="en-US" sz="3200" b="1" dirty="0" smtClean="0">
                <a:solidFill>
                  <a:srgbClr val="C00000"/>
                </a:solidFill>
              </a:rPr>
              <a:t>Listen to the definition of professions, guess and name them. Say what personal qualities are needed for them.</a:t>
            </a:r>
          </a:p>
          <a:p>
            <a:r>
              <a:rPr lang="en-US" b="1" dirty="0" smtClean="0">
                <a:solidFill>
                  <a:srgbClr val="002060"/>
                </a:solidFill>
              </a:rPr>
              <a:t>1. Someone who can count well and keeps the money records of a business.</a:t>
            </a:r>
          </a:p>
          <a:p>
            <a:r>
              <a:rPr lang="en-US" b="1" dirty="0" smtClean="0">
                <a:solidFill>
                  <a:srgbClr val="002060"/>
                </a:solidFill>
              </a:rPr>
              <a:t>2. Someone who makes walls with bricks.</a:t>
            </a:r>
          </a:p>
          <a:p>
            <a:r>
              <a:rPr lang="en-US" b="1" dirty="0" smtClean="0">
                <a:solidFill>
                  <a:srgbClr val="002060"/>
                </a:solidFill>
              </a:rPr>
              <a:t>3. Someone who designs clothes.</a:t>
            </a:r>
          </a:p>
          <a:p>
            <a:r>
              <a:rPr lang="en-US" b="1" dirty="0" smtClean="0">
                <a:solidFill>
                  <a:srgbClr val="002060"/>
                </a:solidFill>
              </a:rPr>
              <a:t>4. Someone who writes computer programs.</a:t>
            </a:r>
          </a:p>
          <a:p>
            <a:r>
              <a:rPr lang="en-US" b="1" dirty="0" smtClean="0">
                <a:solidFill>
                  <a:srgbClr val="002060"/>
                </a:solidFill>
              </a:rPr>
              <a:t>5. Someone who works at reception desk of a hotel.</a:t>
            </a:r>
          </a:p>
          <a:p>
            <a:r>
              <a:rPr lang="en-US" b="1" dirty="0" smtClean="0">
                <a:solidFill>
                  <a:srgbClr val="002060"/>
                </a:solidFill>
              </a:rPr>
              <a:t>6. Someone who gets cash or pays out money in a shop.</a:t>
            </a:r>
            <a:endParaRPr lang="ru-RU" b="1" dirty="0">
              <a:solidFill>
                <a:srgbClr val="002060"/>
              </a:solidFill>
            </a:endParaRPr>
          </a:p>
        </p:txBody>
      </p:sp>
      <p:sp>
        <p:nvSpPr>
          <p:cNvPr id="4" name="Прямоугольник 3"/>
          <p:cNvSpPr/>
          <p:nvPr/>
        </p:nvSpPr>
        <p:spPr>
          <a:xfrm>
            <a:off x="2048007" y="214290"/>
            <a:ext cx="4658519" cy="923330"/>
          </a:xfrm>
          <a:prstGeom prst="rect">
            <a:avLst/>
          </a:prstGeom>
          <a:solidFill>
            <a:schemeClr val="accent6">
              <a:lumMod val="20000"/>
              <a:lumOff val="80000"/>
            </a:schemeClr>
          </a:solidFill>
        </p:spPr>
        <p:txBody>
          <a:bodyPr wrap="square" lIns="91440" tIns="45720" rIns="91440" bIns="45720">
            <a:prstTxWarp prst="textWave1">
              <a:avLst/>
            </a:prstTxWarp>
            <a:spAutoFit/>
          </a:bodyPr>
          <a:lstStyle/>
          <a:p>
            <a:pPr algn="ctr"/>
            <a:r>
              <a:rPr lang="ru-RU" sz="5400" b="1" cap="none" spc="0" dirty="0" err="1" smtClean="0">
                <a:ln w="10541" cmpd="sng">
                  <a:solidFill>
                    <a:schemeClr val="accent1">
                      <a:shade val="88000"/>
                      <a:satMod val="110000"/>
                    </a:schemeClr>
                  </a:solidFill>
                  <a:prstDash val="solid"/>
                </a:ln>
                <a:solidFill>
                  <a:schemeClr val="accent1">
                    <a:lumMod val="50000"/>
                  </a:schemeClr>
                </a:solidFill>
                <a:effectLst/>
              </a:rPr>
              <a:t>Аудирование</a:t>
            </a:r>
            <a:endParaRPr lang="ru-RU" sz="5400" b="1" cap="none" spc="0" dirty="0">
              <a:ln w="10541" cmpd="sng">
                <a:solidFill>
                  <a:schemeClr val="accent1">
                    <a:shade val="88000"/>
                    <a:satMod val="110000"/>
                  </a:schemeClr>
                </a:solidFill>
                <a:prstDash val="solid"/>
              </a:ln>
              <a:solidFill>
                <a:schemeClr val="accent1">
                  <a:lumMod val="50000"/>
                </a:schemeClr>
              </a:solidFill>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en-US" b="1" dirty="0" smtClean="0">
                <a:solidFill>
                  <a:srgbClr val="002060"/>
                </a:solidFill>
              </a:rPr>
              <a:t>T: Give full answers to the questions.</a:t>
            </a:r>
          </a:p>
          <a:p>
            <a:r>
              <a:rPr lang="ru-RU" b="1" dirty="0" smtClean="0">
                <a:solidFill>
                  <a:srgbClr val="002060"/>
                </a:solidFill>
              </a:rPr>
              <a:t>1</a:t>
            </a:r>
            <a:r>
              <a:rPr lang="en-US" b="1" dirty="0" smtClean="0">
                <a:solidFill>
                  <a:srgbClr val="002060"/>
                </a:solidFill>
              </a:rPr>
              <a:t>. </a:t>
            </a:r>
            <a:r>
              <a:rPr lang="ru-RU" b="1" dirty="0" smtClean="0">
                <a:solidFill>
                  <a:srgbClr val="002060"/>
                </a:solidFill>
              </a:rPr>
              <a:t> </a:t>
            </a:r>
            <a:r>
              <a:rPr lang="en-US" b="1" dirty="0" smtClean="0">
                <a:solidFill>
                  <a:srgbClr val="002060"/>
                </a:solidFill>
              </a:rPr>
              <a:t>What position may affect the free time you have to spend ?</a:t>
            </a:r>
          </a:p>
          <a:p>
            <a:r>
              <a:rPr lang="en-US" b="1" dirty="0" smtClean="0">
                <a:solidFill>
                  <a:srgbClr val="002060"/>
                </a:solidFill>
              </a:rPr>
              <a:t>2. What position doesn’t require specific qualifications?</a:t>
            </a:r>
          </a:p>
          <a:p>
            <a:r>
              <a:rPr lang="en-US" b="1" dirty="0" smtClean="0">
                <a:solidFill>
                  <a:srgbClr val="002060"/>
                </a:solidFill>
              </a:rPr>
              <a:t>3. What is success in this career determined by?</a:t>
            </a:r>
          </a:p>
          <a:p>
            <a:r>
              <a:rPr lang="en-US" b="1" dirty="0" smtClean="0">
                <a:solidFill>
                  <a:srgbClr val="002060"/>
                </a:solidFill>
              </a:rPr>
              <a:t>4. What position requires an ability to control people?</a:t>
            </a:r>
          </a:p>
          <a:p>
            <a:r>
              <a:rPr lang="en-US" b="1" dirty="0" smtClean="0">
                <a:solidFill>
                  <a:srgbClr val="002060"/>
                </a:solidFill>
              </a:rPr>
              <a:t>5. What position involves a fixed period of training?</a:t>
            </a:r>
            <a:endParaRPr lang="ru-RU" b="1" dirty="0">
              <a:solidFill>
                <a:srgbClr val="002060"/>
              </a:solidFill>
            </a:endParaRPr>
          </a:p>
        </p:txBody>
      </p:sp>
      <p:sp>
        <p:nvSpPr>
          <p:cNvPr id="3" name="Заголовок 2"/>
          <p:cNvSpPr>
            <a:spLocks noGrp="1"/>
          </p:cNvSpPr>
          <p:nvPr>
            <p:ph type="title"/>
          </p:nvPr>
        </p:nvSpPr>
        <p:spPr/>
        <p:txBody>
          <a:bodyPr/>
          <a:lstStyle/>
          <a:p>
            <a:r>
              <a:rPr lang="ru-RU" dirty="0" smtClean="0">
                <a:solidFill>
                  <a:srgbClr val="C00000"/>
                </a:solidFill>
              </a:rPr>
              <a:t>Проверка домашнего задания</a:t>
            </a:r>
            <a:endParaRPr lang="ru-RU"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42984"/>
            <a:ext cx="8229600" cy="4953016"/>
          </a:xfrm>
        </p:spPr>
        <p:txBody>
          <a:bodyPr>
            <a:normAutofit fontScale="85000" lnSpcReduction="20000"/>
          </a:bodyPr>
          <a:lstStyle/>
          <a:p>
            <a:pPr>
              <a:buNone/>
            </a:pPr>
            <a:r>
              <a:rPr lang="en-US" b="1" u="sng" dirty="0" smtClean="0">
                <a:solidFill>
                  <a:srgbClr val="C00000"/>
                </a:solidFill>
              </a:rPr>
              <a:t>   Say it in one word</a:t>
            </a:r>
            <a:r>
              <a:rPr lang="en-US" b="1" dirty="0" smtClean="0">
                <a:solidFill>
                  <a:srgbClr val="C00000"/>
                </a:solidFill>
              </a:rPr>
              <a:t>: </a:t>
            </a:r>
            <a:endParaRPr lang="ru-RU" b="1" dirty="0" smtClean="0">
              <a:solidFill>
                <a:srgbClr val="C00000"/>
              </a:solidFill>
            </a:endParaRPr>
          </a:p>
          <a:p>
            <a:pPr lvl="0"/>
            <a:r>
              <a:rPr lang="en-US" b="1" dirty="0" smtClean="0">
                <a:solidFill>
                  <a:srgbClr val="002060"/>
                </a:solidFill>
              </a:rPr>
              <a:t>to move someone to a more important job, position in a company;</a:t>
            </a:r>
            <a:endParaRPr lang="ru-RU" b="1" dirty="0" smtClean="0">
              <a:solidFill>
                <a:srgbClr val="C00000"/>
              </a:solidFill>
            </a:endParaRPr>
          </a:p>
          <a:p>
            <a:pPr lvl="0"/>
            <a:r>
              <a:rPr lang="en-US" b="1" dirty="0" smtClean="0">
                <a:solidFill>
                  <a:srgbClr val="002060"/>
                </a:solidFill>
              </a:rPr>
              <a:t>money, usually added to pay as a reward for good work;</a:t>
            </a:r>
            <a:endParaRPr lang="ru-RU" b="1" dirty="0" smtClean="0">
              <a:solidFill>
                <a:srgbClr val="C00000"/>
              </a:solidFill>
            </a:endParaRPr>
          </a:p>
          <a:p>
            <a:pPr lvl="0"/>
            <a:r>
              <a:rPr lang="en-US" b="1" dirty="0" smtClean="0">
                <a:solidFill>
                  <a:srgbClr val="002060"/>
                </a:solidFill>
              </a:rPr>
              <a:t>a period during each day or night when workers in a factory or hospital etc., are at work;</a:t>
            </a:r>
            <a:endParaRPr lang="ru-RU" b="1" dirty="0" smtClean="0">
              <a:solidFill>
                <a:srgbClr val="C00000"/>
              </a:solidFill>
            </a:endParaRPr>
          </a:p>
          <a:p>
            <a:pPr lvl="0"/>
            <a:r>
              <a:rPr lang="en-US" b="1" dirty="0" smtClean="0">
                <a:solidFill>
                  <a:srgbClr val="002060"/>
                </a:solidFill>
              </a:rPr>
              <a:t>the act of being in charge of a group of workers and being responsible for making sure that they do their work;</a:t>
            </a:r>
            <a:endParaRPr lang="ru-RU" b="1" dirty="0" smtClean="0">
              <a:solidFill>
                <a:srgbClr val="C00000"/>
              </a:solidFill>
            </a:endParaRPr>
          </a:p>
          <a:p>
            <a:pPr lvl="0"/>
            <a:r>
              <a:rPr lang="en-US" b="1" dirty="0" smtClean="0">
                <a:solidFill>
                  <a:srgbClr val="002060"/>
                </a:solidFill>
              </a:rPr>
              <a:t>something that tests strength, skill or ability;</a:t>
            </a:r>
            <a:endParaRPr lang="ru-RU" b="1" dirty="0" smtClean="0">
              <a:solidFill>
                <a:srgbClr val="C00000"/>
              </a:solidFill>
            </a:endParaRPr>
          </a:p>
          <a:p>
            <a:pPr lvl="0"/>
            <a:r>
              <a:rPr lang="en-US" b="1" dirty="0" smtClean="0">
                <a:solidFill>
                  <a:srgbClr val="002060"/>
                </a:solidFill>
              </a:rPr>
              <a:t>extra things such as luncheon vouchers or free medical insurance over and above basic pay;</a:t>
            </a:r>
            <a:endParaRPr lang="ru-RU" b="1" dirty="0" smtClean="0">
              <a:solidFill>
                <a:srgbClr val="C00000"/>
              </a:solidFill>
            </a:endParaRPr>
          </a:p>
          <a:p>
            <a:pPr lvl="0"/>
            <a:r>
              <a:rPr lang="en-US" b="1" dirty="0" smtClean="0">
                <a:solidFill>
                  <a:srgbClr val="002060"/>
                </a:solidFill>
              </a:rPr>
              <a:t>someone who is being trained for a job;</a:t>
            </a:r>
            <a:endParaRPr lang="ru-RU" b="1" dirty="0" smtClean="0">
              <a:solidFill>
                <a:srgbClr val="C00000"/>
              </a:solidFill>
            </a:endParaRPr>
          </a:p>
          <a:p>
            <a:pPr lvl="0"/>
            <a:r>
              <a:rPr lang="en-US" b="1" dirty="0" smtClean="0">
                <a:solidFill>
                  <a:srgbClr val="002060"/>
                </a:solidFill>
              </a:rPr>
              <a:t>someone who has recently joined a group of people or organization.</a:t>
            </a:r>
            <a:endParaRPr lang="ru-RU" b="1" dirty="0" smtClean="0">
              <a:solidFill>
                <a:srgbClr val="C00000"/>
              </a:solidFill>
            </a:endParaRPr>
          </a:p>
          <a:p>
            <a:r>
              <a:rPr lang="en-US" dirty="0" smtClean="0">
                <a:hlinkClick r:id="rId2" action="ppaction://hlinkfile"/>
              </a:rPr>
              <a:t>Say it in one word.docx</a:t>
            </a:r>
            <a:endParaRPr lang="ru-RU" dirty="0"/>
          </a:p>
        </p:txBody>
      </p:sp>
      <p:sp>
        <p:nvSpPr>
          <p:cNvPr id="5" name="Прямоугольник 4"/>
          <p:cNvSpPr/>
          <p:nvPr/>
        </p:nvSpPr>
        <p:spPr>
          <a:xfrm>
            <a:off x="1928794" y="214290"/>
            <a:ext cx="5102936" cy="923330"/>
          </a:xfrm>
          <a:prstGeom prst="rect">
            <a:avLst/>
          </a:prstGeom>
          <a:noFill/>
        </p:spPr>
        <p:txBody>
          <a:bodyPr wrap="square" lIns="91440" tIns="45720" rIns="91440" bIns="45720">
            <a:spAutoFit/>
          </a:bodyPr>
          <a:lstStyle/>
          <a:p>
            <a:pPr algn="ctr"/>
            <a:r>
              <a:rPr lang="en-US" sz="5400" b="1" cap="none" spc="0" dirty="0" smtClean="0">
                <a:ln w="17780" cmpd="sng">
                  <a:solidFill>
                    <a:schemeClr val="accent1">
                      <a:tint val="3000"/>
                    </a:schemeClr>
                  </a:solidFill>
                  <a:prstDash val="solid"/>
                  <a:miter lim="800000"/>
                </a:ln>
                <a:solidFill>
                  <a:schemeClr val="accent4">
                    <a:lumMod val="75000"/>
                  </a:schemeClr>
                </a:solidFill>
                <a:effectLst>
                  <a:outerShdw blurRad="55000" dist="50800" dir="5400000" algn="tl">
                    <a:srgbClr val="000000">
                      <a:alpha val="33000"/>
                    </a:srgbClr>
                  </a:outerShdw>
                </a:effectLst>
              </a:rPr>
              <a:t>Language work</a:t>
            </a:r>
            <a:endParaRPr lang="ru-RU" sz="5400" b="1" cap="none" spc="0" dirty="0">
              <a:ln w="17780" cmpd="sng">
                <a:solidFill>
                  <a:schemeClr val="accent1">
                    <a:tint val="3000"/>
                  </a:schemeClr>
                </a:solidFill>
                <a:prstDash val="solid"/>
                <a:miter lim="800000"/>
              </a:ln>
              <a:solidFill>
                <a:schemeClr val="accent4">
                  <a:lumMod val="75000"/>
                </a:schemeClr>
              </a:soli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571472" y="1357301"/>
          <a:ext cx="8229600" cy="5357575"/>
        </p:xfrm>
        <a:graphic>
          <a:graphicData uri="http://schemas.openxmlformats.org/drawingml/2006/table">
            <a:tbl>
              <a:tblPr firstRow="1" bandRow="1">
                <a:tableStyleId>{5C22544A-7EE6-4342-B048-85BDC9FD1C3A}</a:tableStyleId>
              </a:tblPr>
              <a:tblGrid>
                <a:gridCol w="4071966"/>
                <a:gridCol w="4157634"/>
              </a:tblGrid>
              <a:tr h="444021">
                <a:tc>
                  <a:txBody>
                    <a:bodyPr/>
                    <a:lstStyle/>
                    <a:p>
                      <a:r>
                        <a:rPr lang="en-US" sz="2400" b="1" dirty="0" smtClean="0">
                          <a:solidFill>
                            <a:srgbClr val="FF0000"/>
                          </a:solidFill>
                        </a:rPr>
                        <a:t>Noun</a:t>
                      </a:r>
                      <a:endParaRPr lang="ru-RU" sz="2400" b="1" dirty="0">
                        <a:solidFill>
                          <a:srgbClr val="FF0000"/>
                        </a:solidFill>
                      </a:endParaRPr>
                    </a:p>
                  </a:txBody>
                  <a:tcPr/>
                </a:tc>
                <a:tc>
                  <a:txBody>
                    <a:bodyPr/>
                    <a:lstStyle/>
                    <a:p>
                      <a:r>
                        <a:rPr lang="en-US" sz="2400" b="1" dirty="0" smtClean="0">
                          <a:solidFill>
                            <a:srgbClr val="FF0000"/>
                          </a:solidFill>
                        </a:rPr>
                        <a:t>Adjective</a:t>
                      </a:r>
                      <a:endParaRPr lang="ru-RU" sz="2400" b="1" dirty="0">
                        <a:solidFill>
                          <a:srgbClr val="FF0000"/>
                        </a:solidFill>
                      </a:endParaRPr>
                    </a:p>
                  </a:txBody>
                  <a:tcPr/>
                </a:tc>
              </a:tr>
              <a:tr h="325615">
                <a:tc>
                  <a:txBody>
                    <a:bodyPr/>
                    <a:lstStyle/>
                    <a:p>
                      <a:r>
                        <a:rPr lang="en-US" sz="1600" b="1" dirty="0" smtClean="0">
                          <a:solidFill>
                            <a:srgbClr val="002060"/>
                          </a:solidFill>
                        </a:rPr>
                        <a:t>Resolution</a:t>
                      </a:r>
                      <a:endParaRPr lang="ru-RU" sz="1600" b="1" dirty="0">
                        <a:solidFill>
                          <a:srgbClr val="002060"/>
                        </a:solidFill>
                      </a:endParaRPr>
                    </a:p>
                  </a:txBody>
                  <a:tcPr/>
                </a:tc>
                <a:tc>
                  <a:txBody>
                    <a:bodyPr/>
                    <a:lstStyle/>
                    <a:p>
                      <a:endParaRPr lang="ru-RU" sz="1600" b="1" dirty="0">
                        <a:solidFill>
                          <a:srgbClr val="002060"/>
                        </a:solidFill>
                      </a:endParaRPr>
                    </a:p>
                  </a:txBody>
                  <a:tcPr/>
                </a:tc>
              </a:tr>
              <a:tr h="325615">
                <a:tc>
                  <a:txBody>
                    <a:bodyPr/>
                    <a:lstStyle/>
                    <a:p>
                      <a:r>
                        <a:rPr lang="en-US" sz="1600" b="1" dirty="0" smtClean="0">
                          <a:solidFill>
                            <a:srgbClr val="002060"/>
                          </a:solidFill>
                        </a:rPr>
                        <a:t>Flexibility</a:t>
                      </a:r>
                      <a:endParaRPr lang="ru-RU" sz="1600" b="1" dirty="0">
                        <a:solidFill>
                          <a:srgbClr val="002060"/>
                        </a:solidFill>
                      </a:endParaRPr>
                    </a:p>
                  </a:txBody>
                  <a:tcPr/>
                </a:tc>
                <a:tc>
                  <a:txBody>
                    <a:bodyPr/>
                    <a:lstStyle/>
                    <a:p>
                      <a:endParaRPr lang="ru-RU" sz="1600" b="1" dirty="0">
                        <a:solidFill>
                          <a:srgbClr val="002060"/>
                        </a:solidFill>
                      </a:endParaRPr>
                    </a:p>
                  </a:txBody>
                  <a:tcPr/>
                </a:tc>
              </a:tr>
              <a:tr h="325615">
                <a:tc>
                  <a:txBody>
                    <a:bodyPr/>
                    <a:lstStyle/>
                    <a:p>
                      <a:r>
                        <a:rPr lang="en-US" sz="1600" b="1" dirty="0" smtClean="0">
                          <a:solidFill>
                            <a:srgbClr val="002060"/>
                          </a:solidFill>
                        </a:rPr>
                        <a:t>Ability</a:t>
                      </a:r>
                      <a:endParaRPr lang="ru-RU" sz="1600" b="1" dirty="0">
                        <a:solidFill>
                          <a:srgbClr val="002060"/>
                        </a:solidFill>
                      </a:endParaRPr>
                    </a:p>
                  </a:txBody>
                  <a:tcPr/>
                </a:tc>
                <a:tc>
                  <a:txBody>
                    <a:bodyPr/>
                    <a:lstStyle/>
                    <a:p>
                      <a:endParaRPr lang="ru-RU" sz="1600" b="1" dirty="0">
                        <a:solidFill>
                          <a:srgbClr val="002060"/>
                        </a:solidFill>
                      </a:endParaRPr>
                    </a:p>
                  </a:txBody>
                  <a:tcPr/>
                </a:tc>
              </a:tr>
              <a:tr h="325615">
                <a:tc>
                  <a:txBody>
                    <a:bodyPr/>
                    <a:lstStyle/>
                    <a:p>
                      <a:r>
                        <a:rPr lang="en-US" sz="1600" b="1" dirty="0" smtClean="0">
                          <a:solidFill>
                            <a:srgbClr val="002060"/>
                          </a:solidFill>
                        </a:rPr>
                        <a:t>Qualification</a:t>
                      </a:r>
                      <a:endParaRPr lang="ru-RU" sz="1600" b="1" dirty="0">
                        <a:solidFill>
                          <a:srgbClr val="002060"/>
                        </a:solidFill>
                      </a:endParaRPr>
                    </a:p>
                  </a:txBody>
                  <a:tcPr/>
                </a:tc>
                <a:tc>
                  <a:txBody>
                    <a:bodyPr/>
                    <a:lstStyle/>
                    <a:p>
                      <a:endParaRPr lang="ru-RU" sz="1600" b="1" dirty="0">
                        <a:solidFill>
                          <a:srgbClr val="002060"/>
                        </a:solidFill>
                      </a:endParaRPr>
                    </a:p>
                  </a:txBody>
                  <a:tcPr/>
                </a:tc>
              </a:tr>
              <a:tr h="325615">
                <a:tc>
                  <a:txBody>
                    <a:bodyPr/>
                    <a:lstStyle/>
                    <a:p>
                      <a:r>
                        <a:rPr lang="en-US" sz="1600" b="1" dirty="0" smtClean="0">
                          <a:solidFill>
                            <a:srgbClr val="002060"/>
                          </a:solidFill>
                        </a:rPr>
                        <a:t>Dedication</a:t>
                      </a:r>
                      <a:endParaRPr lang="ru-RU" sz="1600" b="1" dirty="0">
                        <a:solidFill>
                          <a:srgbClr val="002060"/>
                        </a:solidFill>
                      </a:endParaRPr>
                    </a:p>
                  </a:txBody>
                  <a:tcPr/>
                </a:tc>
                <a:tc>
                  <a:txBody>
                    <a:bodyPr/>
                    <a:lstStyle/>
                    <a:p>
                      <a:endParaRPr lang="ru-RU" sz="1600" b="1" dirty="0">
                        <a:solidFill>
                          <a:srgbClr val="002060"/>
                        </a:solidFill>
                      </a:endParaRPr>
                    </a:p>
                  </a:txBody>
                  <a:tcPr/>
                </a:tc>
              </a:tr>
              <a:tr h="325615">
                <a:tc>
                  <a:txBody>
                    <a:bodyPr/>
                    <a:lstStyle/>
                    <a:p>
                      <a:r>
                        <a:rPr lang="en-US" sz="1600" b="1" dirty="0" smtClean="0">
                          <a:solidFill>
                            <a:srgbClr val="002060"/>
                          </a:solidFill>
                        </a:rPr>
                        <a:t>ambition</a:t>
                      </a:r>
                      <a:endParaRPr lang="ru-RU" sz="1600" b="1" dirty="0">
                        <a:solidFill>
                          <a:srgbClr val="002060"/>
                        </a:solidFill>
                      </a:endParaRPr>
                    </a:p>
                  </a:txBody>
                  <a:tcPr/>
                </a:tc>
                <a:tc>
                  <a:txBody>
                    <a:bodyPr/>
                    <a:lstStyle/>
                    <a:p>
                      <a:endParaRPr lang="ru-RU" sz="1600" b="1" dirty="0">
                        <a:solidFill>
                          <a:srgbClr val="002060"/>
                        </a:solidFill>
                      </a:endParaRPr>
                    </a:p>
                  </a:txBody>
                  <a:tcPr/>
                </a:tc>
              </a:tr>
              <a:tr h="454035">
                <a:tc>
                  <a:txBody>
                    <a:bodyPr/>
                    <a:lstStyle/>
                    <a:p>
                      <a:r>
                        <a:rPr lang="en-US" sz="1600" b="1" dirty="0" smtClean="0">
                          <a:solidFill>
                            <a:srgbClr val="002060"/>
                          </a:solidFill>
                        </a:rPr>
                        <a:t>creativity</a:t>
                      </a:r>
                      <a:endParaRPr lang="ru-RU" sz="1600" b="1" dirty="0">
                        <a:solidFill>
                          <a:srgbClr val="002060"/>
                        </a:solidFill>
                      </a:endParaRPr>
                    </a:p>
                  </a:txBody>
                  <a:tcPr/>
                </a:tc>
                <a:tc>
                  <a:txBody>
                    <a:bodyPr/>
                    <a:lstStyle/>
                    <a:p>
                      <a:pPr algn="l"/>
                      <a:endParaRPr lang="ru-RU" sz="1600" b="1" dirty="0">
                        <a:solidFill>
                          <a:srgbClr val="002060"/>
                        </a:solidFill>
                      </a:endParaRPr>
                    </a:p>
                  </a:txBody>
                  <a:tcPr/>
                </a:tc>
              </a:tr>
              <a:tr h="377247">
                <a:tc>
                  <a:txBody>
                    <a:bodyPr/>
                    <a:lstStyle/>
                    <a:p>
                      <a:r>
                        <a:rPr lang="en-US" sz="1600" b="1" dirty="0" smtClean="0">
                          <a:solidFill>
                            <a:srgbClr val="002060"/>
                          </a:solidFill>
                        </a:rPr>
                        <a:t>fame</a:t>
                      </a:r>
                      <a:endParaRPr lang="ru-RU" sz="1600" b="1" dirty="0">
                        <a:solidFill>
                          <a:srgbClr val="002060"/>
                        </a:solidFill>
                      </a:endParaRPr>
                    </a:p>
                  </a:txBody>
                  <a:tcPr/>
                </a:tc>
                <a:tc>
                  <a:txBody>
                    <a:bodyPr/>
                    <a:lstStyle/>
                    <a:p>
                      <a:pPr algn="l"/>
                      <a:endParaRPr lang="ru-RU" sz="1600" b="1" dirty="0">
                        <a:solidFill>
                          <a:srgbClr val="002060"/>
                        </a:solidFill>
                      </a:endParaRPr>
                    </a:p>
                  </a:txBody>
                  <a:tcPr/>
                </a:tc>
              </a:tr>
              <a:tr h="377247">
                <a:tc>
                  <a:txBody>
                    <a:bodyPr/>
                    <a:lstStyle/>
                    <a:p>
                      <a:r>
                        <a:rPr lang="en-US" sz="1600" b="1" dirty="0" smtClean="0">
                          <a:solidFill>
                            <a:srgbClr val="002060"/>
                          </a:solidFill>
                        </a:rPr>
                        <a:t>confidence</a:t>
                      </a:r>
                      <a:endParaRPr lang="ru-RU" sz="1600" b="1" dirty="0">
                        <a:solidFill>
                          <a:srgbClr val="002060"/>
                        </a:solidFill>
                      </a:endParaRPr>
                    </a:p>
                  </a:txBody>
                  <a:tcPr/>
                </a:tc>
                <a:tc>
                  <a:txBody>
                    <a:bodyPr/>
                    <a:lstStyle/>
                    <a:p>
                      <a:pPr algn="l"/>
                      <a:endParaRPr lang="ru-RU" sz="1600" b="1" dirty="0">
                        <a:solidFill>
                          <a:srgbClr val="002060"/>
                        </a:solidFill>
                      </a:endParaRPr>
                    </a:p>
                  </a:txBody>
                  <a:tcPr/>
                </a:tc>
              </a:tr>
              <a:tr h="502998">
                <a:tc>
                  <a:txBody>
                    <a:bodyPr/>
                    <a:lstStyle/>
                    <a:p>
                      <a:r>
                        <a:rPr lang="en-US" sz="1600" b="1" dirty="0" smtClean="0">
                          <a:solidFill>
                            <a:srgbClr val="002060"/>
                          </a:solidFill>
                        </a:rPr>
                        <a:t>ignorance</a:t>
                      </a:r>
                      <a:endParaRPr lang="ru-RU" sz="1600" b="1" dirty="0">
                        <a:solidFill>
                          <a:srgbClr val="002060"/>
                        </a:solidFill>
                      </a:endParaRPr>
                    </a:p>
                  </a:txBody>
                  <a:tcPr/>
                </a:tc>
                <a:tc>
                  <a:txBody>
                    <a:bodyPr/>
                    <a:lstStyle/>
                    <a:p>
                      <a:pPr algn="l"/>
                      <a:endParaRPr lang="ru-RU" sz="1600" b="1" dirty="0">
                        <a:solidFill>
                          <a:srgbClr val="002060"/>
                        </a:solidFill>
                      </a:endParaRPr>
                    </a:p>
                  </a:txBody>
                  <a:tcPr/>
                </a:tc>
              </a:tr>
              <a:tr h="588584">
                <a:tc>
                  <a:txBody>
                    <a:bodyPr/>
                    <a:lstStyle/>
                    <a:p>
                      <a:r>
                        <a:rPr lang="en-US" sz="1600" b="1" dirty="0" smtClean="0">
                          <a:solidFill>
                            <a:srgbClr val="002060"/>
                          </a:solidFill>
                        </a:rPr>
                        <a:t>action</a:t>
                      </a:r>
                      <a:endParaRPr lang="ru-RU" sz="1600" b="1" dirty="0">
                        <a:solidFill>
                          <a:srgbClr val="002060"/>
                        </a:solidFill>
                      </a:endParaRPr>
                    </a:p>
                  </a:txBody>
                  <a:tcPr/>
                </a:tc>
                <a:tc>
                  <a:txBody>
                    <a:bodyPr/>
                    <a:lstStyle/>
                    <a:p>
                      <a:pPr algn="l"/>
                      <a:endParaRPr lang="ru-RU" sz="1600" b="1" dirty="0">
                        <a:solidFill>
                          <a:srgbClr val="002060"/>
                        </a:solidFill>
                      </a:endParaRPr>
                    </a:p>
                  </a:txBody>
                  <a:tcPr/>
                </a:tc>
              </a:tr>
              <a:tr h="588584">
                <a:tc>
                  <a:txBody>
                    <a:bodyPr/>
                    <a:lstStyle/>
                    <a:p>
                      <a:r>
                        <a:rPr lang="en-US" sz="1600" b="1" dirty="0" smtClean="0">
                          <a:solidFill>
                            <a:srgbClr val="002060"/>
                          </a:solidFill>
                          <a:hlinkClick r:id="rId3" action="ppaction://hlinkfile"/>
                        </a:rPr>
                        <a:t>check</a:t>
                      </a:r>
                      <a:endParaRPr lang="ru-RU" sz="1600" b="1" dirty="0">
                        <a:solidFill>
                          <a:srgbClr val="002060"/>
                        </a:solidFill>
                      </a:endParaRPr>
                    </a:p>
                  </a:txBody>
                  <a:tcPr/>
                </a:tc>
                <a:tc>
                  <a:txBody>
                    <a:bodyPr/>
                    <a:lstStyle/>
                    <a:p>
                      <a:pPr algn="l"/>
                      <a:endParaRPr lang="ru-RU" sz="1600" b="1" dirty="0">
                        <a:solidFill>
                          <a:srgbClr val="002060"/>
                        </a:solidFill>
                      </a:endParaRPr>
                    </a:p>
                  </a:txBody>
                  <a:tcPr/>
                </a:tc>
              </a:tr>
            </a:tbl>
          </a:graphicData>
        </a:graphic>
      </p:graphicFrame>
      <p:sp>
        <p:nvSpPr>
          <p:cNvPr id="3" name="Заголовок 2"/>
          <p:cNvSpPr>
            <a:spLocks noGrp="1"/>
          </p:cNvSpPr>
          <p:nvPr>
            <p:ph type="title"/>
          </p:nvPr>
        </p:nvSpPr>
        <p:spPr>
          <a:xfrm>
            <a:off x="457200" y="152400"/>
            <a:ext cx="8229600" cy="990584"/>
          </a:xfrm>
          <a:solidFill>
            <a:schemeClr val="accent1"/>
          </a:solidFill>
        </p:spPr>
        <p:txBody>
          <a:bodyPr>
            <a:normAutofit/>
          </a:bodyPr>
          <a:lstStyle/>
          <a:p>
            <a:r>
              <a:rPr sz="3600" smtClean="0">
                <a:solidFill>
                  <a:srgbClr val="C00000"/>
                </a:solidFill>
              </a:rPr>
              <a:t>Complete the table with appropriate form</a:t>
            </a:r>
            <a:endParaRPr lang="ru-RU" sz="3600"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b="1" dirty="0" smtClean="0">
                <a:solidFill>
                  <a:srgbClr val="002060"/>
                </a:solidFill>
              </a:rPr>
              <a:t>T: What should we take into consideration while choosing a profession? Is character important? I think, yes. We’ll play a psychological game which is called “a hot chair”. The game is simple. One of you will sit down on the chair, the others will speak honestly about his(her) traits of character. Then our psychologist  will give her comments.</a:t>
            </a:r>
            <a:endParaRPr lang="ru-RU" b="1" dirty="0" smtClean="0">
              <a:solidFill>
                <a:srgbClr val="002060"/>
              </a:solidFill>
            </a:endParaRPr>
          </a:p>
          <a:p>
            <a:r>
              <a:rPr lang="en-US" dirty="0" smtClean="0">
                <a:hlinkClick r:id="rId2" action="ppaction://hlinkfile"/>
              </a:rPr>
              <a:t>Hot Chair game.docx</a:t>
            </a:r>
            <a:endParaRPr lang="ru-RU" dirty="0"/>
          </a:p>
        </p:txBody>
      </p:sp>
      <p:sp>
        <p:nvSpPr>
          <p:cNvPr id="3" name="Заголовок 2"/>
          <p:cNvSpPr>
            <a:spLocks noGrp="1"/>
          </p:cNvSpPr>
          <p:nvPr>
            <p:ph type="title"/>
          </p:nvPr>
        </p:nvSpPr>
        <p:spPr>
          <a:xfrm>
            <a:off x="457200" y="152400"/>
            <a:ext cx="8229600" cy="1347774"/>
          </a:xfrm>
        </p:spPr>
        <p:txBody>
          <a:bodyPr>
            <a:normAutofit fontScale="90000"/>
          </a:bodyPr>
          <a:lstStyle/>
          <a:p>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               </a:t>
            </a:r>
            <a:r>
              <a:rPr sz="5300" b="1" smtClean="0">
                <a:solidFill>
                  <a:srgbClr val="C00000"/>
                </a:solidFill>
              </a:rPr>
              <a:t>“Hot chair” game.</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1357298"/>
            <a:ext cx="8229600" cy="4738702"/>
          </a:xfrm>
        </p:spPr>
        <p:txBody>
          <a:bodyPr/>
          <a:lstStyle/>
          <a:p>
            <a:pPr>
              <a:buNone/>
            </a:pPr>
            <a:r>
              <a:rPr lang="en-US" dirty="0" smtClean="0">
                <a:solidFill>
                  <a:srgbClr val="002060"/>
                </a:solidFill>
              </a:rPr>
              <a:t>T.: </a:t>
            </a:r>
            <a:r>
              <a:rPr lang="en-US" u="sng" dirty="0" smtClean="0">
                <a:solidFill>
                  <a:srgbClr val="002060"/>
                </a:solidFill>
              </a:rPr>
              <a:t>Some people say that it is necessary to be well-educated to have success in future.</a:t>
            </a:r>
          </a:p>
          <a:p>
            <a:pPr>
              <a:buNone/>
            </a:pPr>
            <a:r>
              <a:rPr lang="en-US" dirty="0" smtClean="0">
                <a:solidFill>
                  <a:srgbClr val="002060"/>
                </a:solidFill>
              </a:rPr>
              <a:t>    Read the text . Use the word given in capitals at the end of each line to form a word that fits in the space in the same line.</a:t>
            </a:r>
          </a:p>
          <a:p>
            <a:pPr>
              <a:buNone/>
            </a:pPr>
            <a:endParaRPr lang="en-US" dirty="0" smtClean="0"/>
          </a:p>
          <a:p>
            <a:pPr>
              <a:buNone/>
            </a:pPr>
            <a:r>
              <a:rPr lang="en-US" dirty="0" smtClean="0">
                <a:hlinkClick r:id="rId2" action="ppaction://hlinkfile"/>
              </a:rPr>
              <a:t>Read the text.doc </a:t>
            </a:r>
            <a:endParaRPr lang="en-US" dirty="0" smtClean="0"/>
          </a:p>
        </p:txBody>
      </p:sp>
      <p:sp>
        <p:nvSpPr>
          <p:cNvPr id="3" name="Заголовок 2"/>
          <p:cNvSpPr>
            <a:spLocks noGrp="1"/>
          </p:cNvSpPr>
          <p:nvPr>
            <p:ph type="title"/>
          </p:nvPr>
        </p:nvSpPr>
        <p:spPr>
          <a:xfrm>
            <a:off x="457200" y="152400"/>
            <a:ext cx="8229600" cy="990584"/>
          </a:xfrm>
        </p:spPr>
        <p:txBody>
          <a:bodyPr/>
          <a:lstStyle/>
          <a:p>
            <a:r>
              <a:rPr smtClean="0">
                <a:solidFill>
                  <a:srgbClr val="C00000"/>
                </a:solidFill>
              </a:rPr>
              <a:t>Knowledge is a key to success </a:t>
            </a:r>
            <a:r>
              <a:rPr lang="ru-RU" dirty="0" smtClean="0">
                <a:solidFill>
                  <a:srgbClr val="C00000"/>
                </a:solidFill>
              </a:rPr>
              <a:t>…</a:t>
            </a:r>
            <a:endParaRPr lang="ru-RU" dirty="0">
              <a:solidFill>
                <a:srgbClr val="C0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729</TotalTime>
  <Words>1034</Words>
  <Application>Microsoft Office PowerPoint</Application>
  <PresentationFormat>Экран (4:3)</PresentationFormat>
  <Paragraphs>107</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Бумажная</vt:lpstr>
      <vt:lpstr>Слайд 1</vt:lpstr>
      <vt:lpstr> Дидактическая цель  урока:  предоставить учащимся возможность оценить свои возможности и предпочтения при выборе профессии</vt:lpstr>
      <vt:lpstr>   Речевая разминка</vt:lpstr>
      <vt:lpstr>Слайд 4</vt:lpstr>
      <vt:lpstr>Проверка домашнего задания</vt:lpstr>
      <vt:lpstr>Слайд 6</vt:lpstr>
      <vt:lpstr>Complete the table with appropriate form</vt:lpstr>
      <vt:lpstr>                                 “Hot chair” game. </vt:lpstr>
      <vt:lpstr>Knowledge is a key to success …</vt:lpstr>
      <vt:lpstr>Слайд 10</vt:lpstr>
      <vt:lpstr>  Revising grammar</vt:lpstr>
      <vt:lpstr>     Correct the sentences which are wrong</vt:lpstr>
      <vt:lpstr>Read the text, choose a title and render it giving more details. Use pictures below.</vt:lpstr>
      <vt:lpstr>Do not count your chickens before they are hatched.</vt:lpstr>
      <vt:lpstr>                     Homework</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73</cp:revision>
  <dcterms:created xsi:type="dcterms:W3CDTF">2010-03-07T17:50:24Z</dcterms:created>
  <dcterms:modified xsi:type="dcterms:W3CDTF">2010-03-24T16:42:30Z</dcterms:modified>
</cp:coreProperties>
</file>