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86" r:id="rId4"/>
    <p:sldId id="262" r:id="rId5"/>
    <p:sldId id="264" r:id="rId6"/>
    <p:sldId id="265" r:id="rId7"/>
    <p:sldId id="266" r:id="rId8"/>
    <p:sldId id="291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60" r:id="rId26"/>
    <p:sldId id="263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C281B-2B6E-4200-982C-FBF4AF4C343C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332B27-B98A-411E-B3A8-265D91D21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32B27-B98A-411E-B3A8-265D91D216D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rand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5.xml"/><Relationship Id="rId18" Type="http://schemas.openxmlformats.org/officeDocument/2006/relationships/slide" Target="slide27.xml"/><Relationship Id="rId3" Type="http://schemas.openxmlformats.org/officeDocument/2006/relationships/slide" Target="slide18.xml"/><Relationship Id="rId21" Type="http://schemas.openxmlformats.org/officeDocument/2006/relationships/slide" Target="slide16.xml"/><Relationship Id="rId7" Type="http://schemas.openxmlformats.org/officeDocument/2006/relationships/slide" Target="slide9.xml"/><Relationship Id="rId12" Type="http://schemas.openxmlformats.org/officeDocument/2006/relationships/slide" Target="slide20.xml"/><Relationship Id="rId17" Type="http://schemas.openxmlformats.org/officeDocument/2006/relationships/slide" Target="slide22.xml"/><Relationship Id="rId25" Type="http://schemas.openxmlformats.org/officeDocument/2006/relationships/slide" Target="slide8.xml"/><Relationship Id="rId2" Type="http://schemas.openxmlformats.org/officeDocument/2006/relationships/slide" Target="slide1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9.xml"/><Relationship Id="rId11" Type="http://schemas.openxmlformats.org/officeDocument/2006/relationships/slide" Target="slide15.xml"/><Relationship Id="rId24" Type="http://schemas.openxmlformats.org/officeDocument/2006/relationships/slide" Target="slide7.xml"/><Relationship Id="rId5" Type="http://schemas.openxmlformats.org/officeDocument/2006/relationships/slide" Target="slide4.xml"/><Relationship Id="rId15" Type="http://schemas.openxmlformats.org/officeDocument/2006/relationships/slide" Target="slide12.xml"/><Relationship Id="rId23" Type="http://schemas.openxmlformats.org/officeDocument/2006/relationships/slide" Target="slide6.xml"/><Relationship Id="rId10" Type="http://schemas.openxmlformats.org/officeDocument/2006/relationships/slide" Target="slide5.xml"/><Relationship Id="rId19" Type="http://schemas.openxmlformats.org/officeDocument/2006/relationships/slide" Target="slide10.xml"/><Relationship Id="rId4" Type="http://schemas.openxmlformats.org/officeDocument/2006/relationships/slide" Target="slide23.xml"/><Relationship Id="rId9" Type="http://schemas.openxmlformats.org/officeDocument/2006/relationships/slide" Target="slide24.xml"/><Relationship Id="rId14" Type="http://schemas.openxmlformats.org/officeDocument/2006/relationships/slide" Target="slide26.xml"/><Relationship Id="rId22" Type="http://schemas.openxmlformats.org/officeDocument/2006/relationships/slide" Target="slide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285720" y="1071546"/>
            <a:ext cx="8643966" cy="3262432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660033"/>
                </a:solidFill>
              </a:rPr>
              <a:t>Древний Восток</a:t>
            </a:r>
            <a:endParaRPr lang="ru-RU" sz="9600" b="1" dirty="0">
              <a:solidFill>
                <a:srgbClr val="660033"/>
              </a:solidFill>
            </a:endParaRPr>
          </a:p>
          <a:p>
            <a:pPr algn="ctr"/>
            <a:endParaRPr lang="ru-RU" sz="1400" b="1" dirty="0">
              <a:solidFill>
                <a:srgbClr val="660033"/>
              </a:solidFill>
            </a:endParaRPr>
          </a:p>
        </p:txBody>
      </p:sp>
      <p:sp>
        <p:nvSpPr>
          <p:cNvPr id="4" name="Line 20"/>
          <p:cNvSpPr>
            <a:spLocks noChangeShapeType="1"/>
          </p:cNvSpPr>
          <p:nvPr/>
        </p:nvSpPr>
        <p:spPr bwMode="auto">
          <a:xfrm>
            <a:off x="357158" y="714356"/>
            <a:ext cx="0" cy="5143536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21"/>
          <p:cNvSpPr>
            <a:spLocks noChangeShapeType="1"/>
          </p:cNvSpPr>
          <p:nvPr/>
        </p:nvSpPr>
        <p:spPr bwMode="auto">
          <a:xfrm>
            <a:off x="500034" y="642918"/>
            <a:ext cx="0" cy="350520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22"/>
          <p:cNvSpPr>
            <a:spLocks noChangeShapeType="1"/>
          </p:cNvSpPr>
          <p:nvPr/>
        </p:nvSpPr>
        <p:spPr bwMode="auto">
          <a:xfrm>
            <a:off x="0" y="1285860"/>
            <a:ext cx="89154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214282" y="1142984"/>
            <a:ext cx="3200400" cy="0"/>
          </a:xfrm>
          <a:prstGeom prst="line">
            <a:avLst/>
          </a:prstGeom>
          <a:noFill/>
          <a:ln w="57150" cmpd="thickThin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813617" y="5143512"/>
            <a:ext cx="388260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Интерактивная игра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6143644"/>
            <a:ext cx="48504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Выполнила </a:t>
            </a:r>
            <a:r>
              <a:rPr lang="ru-RU" dirty="0" err="1" smtClean="0"/>
              <a:t>Пермякова</a:t>
            </a:r>
            <a:r>
              <a:rPr lang="ru-RU" dirty="0" smtClean="0"/>
              <a:t> А.К. ГБОУ СОШ № 76. </a:t>
            </a:r>
          </a:p>
          <a:p>
            <a:r>
              <a:rPr lang="ru-RU" dirty="0" smtClean="0"/>
              <a:t>Санкт-Петербург. 2011 г.</a:t>
            </a: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214290"/>
            <a:ext cx="9144000" cy="1015663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400" b="1" dirty="0">
              <a:solidFill>
                <a:srgbClr val="660033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660033"/>
                </a:solidFill>
              </a:rPr>
              <a:t>Задание Б3</a:t>
            </a:r>
            <a:endParaRPr lang="ru-RU" sz="3200" b="1" dirty="0">
              <a:solidFill>
                <a:srgbClr val="660033"/>
              </a:solidFill>
            </a:endParaRPr>
          </a:p>
          <a:p>
            <a:pPr algn="ctr"/>
            <a:endParaRPr lang="ru-RU" sz="1400" b="1" dirty="0">
              <a:solidFill>
                <a:srgbClr val="660033"/>
              </a:solidFill>
            </a:endParaRPr>
          </a:p>
        </p:txBody>
      </p:sp>
      <p:sp>
        <p:nvSpPr>
          <p:cNvPr id="3" name="Line 20"/>
          <p:cNvSpPr>
            <a:spLocks noChangeShapeType="1"/>
          </p:cNvSpPr>
          <p:nvPr/>
        </p:nvSpPr>
        <p:spPr bwMode="auto">
          <a:xfrm>
            <a:off x="152400" y="152400"/>
            <a:ext cx="0" cy="64008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304800" y="0"/>
            <a:ext cx="0" cy="350520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0" y="500042"/>
            <a:ext cx="89154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0" y="357166"/>
            <a:ext cx="3200400" cy="0"/>
          </a:xfrm>
          <a:prstGeom prst="line">
            <a:avLst/>
          </a:prstGeom>
          <a:noFill/>
          <a:ln w="57150" cmpd="thickThin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8572528" y="6357958"/>
            <a:ext cx="428596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6" y="1428736"/>
          <a:ext cx="2928960" cy="5080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8160"/>
                <a:gridCol w="488160"/>
                <a:gridCol w="488160"/>
                <a:gridCol w="488160"/>
                <a:gridCol w="488160"/>
                <a:gridCol w="488160"/>
              </a:tblGrid>
              <a:tr h="845350">
                <a:tc>
                  <a:txBody>
                    <a:bodyPr/>
                    <a:lstStyle/>
                    <a:p>
                      <a:r>
                        <a:rPr lang="ru-RU" dirty="0" smtClean="0">
                          <a:ln w="38100"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ru-RU" sz="3200" dirty="0" smtClean="0">
                          <a:ln w="38100"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3200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845350">
                <a:tc>
                  <a:txBody>
                    <a:bodyPr/>
                    <a:lstStyle/>
                    <a:p>
                      <a:r>
                        <a:rPr lang="ru-RU" dirty="0" smtClean="0">
                          <a:ln w="38100"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n w="38100"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3600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845350">
                <a:tc>
                  <a:txBody>
                    <a:bodyPr/>
                    <a:lstStyle/>
                    <a:p>
                      <a:r>
                        <a:rPr lang="ru-RU" dirty="0" smtClean="0">
                          <a:ln w="38100"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n w="38100"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3200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845350">
                <a:tc>
                  <a:txBody>
                    <a:bodyPr/>
                    <a:lstStyle/>
                    <a:p>
                      <a:r>
                        <a:rPr lang="ru-RU" dirty="0" smtClean="0">
                          <a:ln w="38100"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n w="38100"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3200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845350">
                <a:tc>
                  <a:txBody>
                    <a:bodyPr/>
                    <a:lstStyle/>
                    <a:p>
                      <a:r>
                        <a:rPr lang="ru-RU" dirty="0" smtClean="0">
                          <a:ln w="38100"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n w="38100"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3200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845350">
                <a:tc>
                  <a:txBody>
                    <a:bodyPr/>
                    <a:lstStyle/>
                    <a:p>
                      <a:r>
                        <a:rPr lang="ru-RU" dirty="0" smtClean="0">
                          <a:ln w="38100"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n w="38100"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3200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3428992" y="1285860"/>
            <a:ext cx="5572132" cy="5047536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ru-RU" sz="2200" b="1" dirty="0">
              <a:solidFill>
                <a:srgbClr val="660033"/>
              </a:solidFill>
            </a:endParaRPr>
          </a:p>
          <a:p>
            <a:r>
              <a:rPr lang="ru-RU" sz="2200" dirty="0" smtClean="0"/>
              <a:t>1. Пользование полем или садом на время.</a:t>
            </a:r>
          </a:p>
          <a:p>
            <a:r>
              <a:rPr lang="ru-RU" sz="2200" dirty="0" smtClean="0"/>
              <a:t>2. Богатырь, с именем которого в Библии связаны подвиги, подобные </a:t>
            </a:r>
            <a:r>
              <a:rPr lang="ru-RU" sz="2200" dirty="0" err="1" smtClean="0"/>
              <a:t>Геракловым</a:t>
            </a:r>
            <a:r>
              <a:rPr lang="ru-RU" sz="2200" dirty="0" smtClean="0"/>
              <a:t>.</a:t>
            </a:r>
          </a:p>
          <a:p>
            <a:r>
              <a:rPr lang="ru-RU" sz="2200" dirty="0" smtClean="0"/>
              <a:t>3. Страна пастухов, находившаяся на Аравийском полуострове.</a:t>
            </a:r>
          </a:p>
          <a:p>
            <a:r>
              <a:rPr lang="ru-RU" sz="2200" dirty="0" smtClean="0"/>
              <a:t>4. Родоначальник евреев.</a:t>
            </a:r>
          </a:p>
          <a:p>
            <a:r>
              <a:rPr lang="ru-RU" sz="2200" dirty="0" smtClean="0"/>
              <a:t>5. Священная библейская река, протекающая вдоль всей Палестины и разделяющая ее надвое.</a:t>
            </a:r>
          </a:p>
          <a:p>
            <a:r>
              <a:rPr lang="ru-RU" sz="2200" dirty="0" smtClean="0"/>
              <a:t>6. Филистимлянка, которую полюбил Самсон и которая, выманив у него тайну его необыкновенной силы, передала в руки филистимлян</a:t>
            </a:r>
          </a:p>
          <a:p>
            <a:pPr algn="ctr"/>
            <a:endParaRPr lang="ru-RU" sz="14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357166"/>
            <a:ext cx="9144000" cy="1015663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400" b="1" dirty="0">
              <a:solidFill>
                <a:srgbClr val="660033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660033"/>
                </a:solidFill>
              </a:rPr>
              <a:t>Задание Б4</a:t>
            </a:r>
            <a:endParaRPr lang="ru-RU" sz="3200" b="1" dirty="0">
              <a:solidFill>
                <a:srgbClr val="660033"/>
              </a:solidFill>
            </a:endParaRPr>
          </a:p>
          <a:p>
            <a:pPr algn="ctr"/>
            <a:endParaRPr lang="ru-RU" sz="1400" b="1" dirty="0">
              <a:solidFill>
                <a:srgbClr val="660033"/>
              </a:solidFill>
            </a:endParaRPr>
          </a:p>
        </p:txBody>
      </p:sp>
      <p:sp>
        <p:nvSpPr>
          <p:cNvPr id="3" name="Line 20"/>
          <p:cNvSpPr>
            <a:spLocks noChangeShapeType="1"/>
          </p:cNvSpPr>
          <p:nvPr/>
        </p:nvSpPr>
        <p:spPr bwMode="auto">
          <a:xfrm>
            <a:off x="152400" y="152400"/>
            <a:ext cx="0" cy="64008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304800" y="0"/>
            <a:ext cx="0" cy="350520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0" y="500042"/>
            <a:ext cx="89154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0" y="357166"/>
            <a:ext cx="3200400" cy="0"/>
          </a:xfrm>
          <a:prstGeom prst="line">
            <a:avLst/>
          </a:prstGeom>
          <a:noFill/>
          <a:ln w="57150" cmpd="thickThin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8572528" y="6357958"/>
            <a:ext cx="428596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43108" y="1071546"/>
            <a:ext cx="43465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лишнее?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Рисунок 8" descr="4ff9698324c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3184" y="4643446"/>
            <a:ext cx="2970689" cy="2000264"/>
          </a:xfrm>
          <a:prstGeom prst="rect">
            <a:avLst/>
          </a:prstGeom>
        </p:spPr>
      </p:pic>
      <p:pic>
        <p:nvPicPr>
          <p:cNvPr id="10" name="Рисунок 9" descr="bruegel-tower-of-babel-ruins-bi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86446" y="4648200"/>
            <a:ext cx="2719388" cy="2209800"/>
          </a:xfrm>
          <a:prstGeom prst="rect">
            <a:avLst/>
          </a:prstGeom>
        </p:spPr>
      </p:pic>
      <p:pic>
        <p:nvPicPr>
          <p:cNvPr id="11" name="Рисунок 10" descr="ishtar_gat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0430" y="3071810"/>
            <a:ext cx="2099501" cy="2452688"/>
          </a:xfrm>
          <a:prstGeom prst="rect">
            <a:avLst/>
          </a:prstGeom>
        </p:spPr>
      </p:pic>
      <p:pic>
        <p:nvPicPr>
          <p:cNvPr id="12" name="Рисунок 11" descr="jpg627699207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5008" y="1857364"/>
            <a:ext cx="3267930" cy="2176467"/>
          </a:xfrm>
          <a:prstGeom prst="rect">
            <a:avLst/>
          </a:prstGeom>
        </p:spPr>
      </p:pic>
      <p:pic>
        <p:nvPicPr>
          <p:cNvPr id="13" name="Рисунок 12" descr="Hanging-Garden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28596" y="1928802"/>
            <a:ext cx="2952770" cy="2214578"/>
          </a:xfrm>
          <a:prstGeom prst="rect">
            <a:avLst/>
          </a:prstGeom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214290"/>
            <a:ext cx="9144000" cy="1015663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400" b="1" dirty="0">
              <a:solidFill>
                <a:srgbClr val="660033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660033"/>
                </a:solidFill>
              </a:rPr>
              <a:t>Задание Б5</a:t>
            </a:r>
            <a:endParaRPr lang="ru-RU" sz="3200" b="1" dirty="0">
              <a:solidFill>
                <a:srgbClr val="660033"/>
              </a:solidFill>
            </a:endParaRPr>
          </a:p>
          <a:p>
            <a:pPr algn="ctr"/>
            <a:endParaRPr lang="ru-RU" sz="1400" b="1" dirty="0">
              <a:solidFill>
                <a:srgbClr val="660033"/>
              </a:solidFill>
            </a:endParaRPr>
          </a:p>
        </p:txBody>
      </p:sp>
      <p:sp>
        <p:nvSpPr>
          <p:cNvPr id="3" name="Line 20"/>
          <p:cNvSpPr>
            <a:spLocks noChangeShapeType="1"/>
          </p:cNvSpPr>
          <p:nvPr/>
        </p:nvSpPr>
        <p:spPr bwMode="auto">
          <a:xfrm>
            <a:off x="152400" y="152400"/>
            <a:ext cx="0" cy="64008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304800" y="0"/>
            <a:ext cx="0" cy="350520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0" y="500042"/>
            <a:ext cx="89154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0" y="357166"/>
            <a:ext cx="3200400" cy="0"/>
          </a:xfrm>
          <a:prstGeom prst="line">
            <a:avLst/>
          </a:prstGeom>
          <a:noFill/>
          <a:ln w="57150" cmpd="thickThin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8572528" y="6357958"/>
            <a:ext cx="428596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428596" y="2214554"/>
            <a:ext cx="8001056" cy="4370427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ru-RU" sz="2200" b="1" dirty="0">
              <a:solidFill>
                <a:srgbClr val="660033"/>
              </a:solidFill>
            </a:endParaRPr>
          </a:p>
          <a:p>
            <a:r>
              <a:rPr lang="ru-RU" sz="2200" dirty="0" smtClean="0"/>
              <a:t>1. В Западной _____ на узкой территории между ___ берегом моря и _____ горами располагалась _____.</a:t>
            </a:r>
          </a:p>
          <a:p>
            <a:endParaRPr lang="ru-RU" sz="2200" dirty="0" smtClean="0"/>
          </a:p>
          <a:p>
            <a:r>
              <a:rPr lang="ru-RU" sz="2200" dirty="0" smtClean="0"/>
              <a:t>2. Финикийцы известны как изобретатели прозрачного и цветного _____, первого в </a:t>
            </a:r>
            <a:r>
              <a:rPr lang="ru-RU" sz="2200" dirty="0" err="1" smtClean="0"/>
              <a:t>мире_____</a:t>
            </a:r>
            <a:r>
              <a:rPr lang="ru-RU" sz="2200" dirty="0" smtClean="0"/>
              <a:t>, состоящего из 22 ______ и не имеющего _____ букв. Славилась Финикия и _____ - дорогой краской, которую добывали из особых морских _____.</a:t>
            </a:r>
          </a:p>
          <a:p>
            <a:endParaRPr lang="ru-RU" sz="2200" dirty="0" smtClean="0"/>
          </a:p>
          <a:p>
            <a:r>
              <a:rPr lang="ru-RU" sz="2200" dirty="0" smtClean="0"/>
              <a:t>3. Среди финикийских городов особенно выделялись _____, _____, _____. Финикийцы прославились как отважные ______, предприимчивые _____ и искусные ______.</a:t>
            </a:r>
          </a:p>
          <a:p>
            <a:pPr algn="ctr"/>
            <a:endParaRPr lang="ru-RU" sz="1400" b="1" dirty="0">
              <a:solidFill>
                <a:srgbClr val="660033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1071546"/>
            <a:ext cx="65908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Заполните пропуски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17242" y="1928802"/>
            <a:ext cx="872675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000" b="1" dirty="0" smtClean="0"/>
              <a:t>1. Первые государства Древнего Египта возникли еще в </a:t>
            </a:r>
            <a:r>
              <a:rPr lang="en-US" sz="2000" b="1" dirty="0" smtClean="0"/>
              <a:t>IV</a:t>
            </a:r>
            <a:r>
              <a:rPr lang="ru-RU" sz="2000" b="1" dirty="0" smtClean="0"/>
              <a:t> тысячелетии до н.э.</a:t>
            </a:r>
          </a:p>
          <a:p>
            <a:pPr marL="342900" indent="-342900"/>
            <a:r>
              <a:rPr lang="ru-RU" sz="2000" b="1" dirty="0" smtClean="0"/>
              <a:t>2. Мелкие государства в долине  Нила  слились и образовали два крупных: Верхний Египет и Нижний Египет.</a:t>
            </a:r>
          </a:p>
          <a:p>
            <a:pPr marL="342900" indent="-342900"/>
            <a:r>
              <a:rPr lang="ru-RU" sz="2000" b="1" dirty="0" smtClean="0"/>
              <a:t>3. Во главе объединенного Египта стоял фараон.</a:t>
            </a:r>
          </a:p>
          <a:p>
            <a:pPr marL="342900" indent="-342900"/>
            <a:r>
              <a:rPr lang="ru-RU" sz="2000" b="1" dirty="0" smtClean="0"/>
              <a:t>4. Египтяне  строили пирамиды для украшения своих городов.</a:t>
            </a:r>
          </a:p>
          <a:p>
            <a:pPr marL="342900" indent="-342900"/>
            <a:r>
              <a:rPr lang="ru-RU" sz="2000" b="1" dirty="0" smtClean="0"/>
              <a:t>5. Древние египтяне сжигали тела умерших в качестве жертвоприношения богам.</a:t>
            </a:r>
          </a:p>
          <a:p>
            <a:pPr marL="342900" indent="-342900"/>
            <a:r>
              <a:rPr lang="ru-RU" sz="2000" b="1" dirty="0" smtClean="0"/>
              <a:t>6. Кроме земледельческих работ, крестьяне должны были строить оросительные дамбы, возводить пирамиды, храмы, прокладывать дороги…</a:t>
            </a:r>
          </a:p>
          <a:p>
            <a:pPr marL="342900" indent="-342900"/>
            <a:r>
              <a:rPr lang="ru-RU" sz="2000" b="1" dirty="0" smtClean="0"/>
              <a:t>7. Одними из самых почитаемых после фараона людей были вельможи. </a:t>
            </a:r>
          </a:p>
          <a:p>
            <a:pPr marL="342900" indent="-342900"/>
            <a:r>
              <a:rPr lang="ru-RU" sz="2000" b="1" dirty="0" smtClean="0"/>
              <a:t>8. Египтяне первыми научились обрабатывать железо.</a:t>
            </a:r>
          </a:p>
          <a:p>
            <a:pPr marL="342900" indent="-342900"/>
            <a:r>
              <a:rPr lang="ru-RU" sz="2000" b="1" dirty="0" smtClean="0"/>
              <a:t>9. Египтяне пользовались алфавитом, который изобрели более пяти тысяч лет назад.</a:t>
            </a:r>
          </a:p>
          <a:p>
            <a:pPr marL="342900" indent="-342900"/>
            <a:r>
              <a:rPr lang="ru-RU" sz="2000" b="1" dirty="0" smtClean="0"/>
              <a:t>10. Египет называли </a:t>
            </a:r>
            <a:r>
              <a:rPr lang="ru-RU" sz="2000" b="1" dirty="0" err="1" smtClean="0"/>
              <a:t>Та-Кемет</a:t>
            </a:r>
            <a:r>
              <a:rPr lang="ru-RU" sz="2000" b="1" dirty="0" smtClean="0"/>
              <a:t> – «Черная земля».</a:t>
            </a:r>
            <a:endParaRPr lang="ru-RU" sz="2000" b="1" dirty="0"/>
          </a:p>
        </p:txBody>
      </p:sp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214290"/>
            <a:ext cx="9144000" cy="1015663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400" b="1" dirty="0">
              <a:solidFill>
                <a:srgbClr val="660033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660033"/>
                </a:solidFill>
              </a:rPr>
              <a:t>Задание В1</a:t>
            </a:r>
            <a:endParaRPr lang="ru-RU" sz="3200" b="1" dirty="0">
              <a:solidFill>
                <a:srgbClr val="660033"/>
              </a:solidFill>
            </a:endParaRPr>
          </a:p>
          <a:p>
            <a:pPr algn="ctr"/>
            <a:endParaRPr lang="ru-RU" sz="1400" b="1" dirty="0">
              <a:solidFill>
                <a:srgbClr val="660033"/>
              </a:solidFill>
            </a:endParaRPr>
          </a:p>
        </p:txBody>
      </p:sp>
      <p:sp>
        <p:nvSpPr>
          <p:cNvPr id="3" name="Line 20"/>
          <p:cNvSpPr>
            <a:spLocks noChangeShapeType="1"/>
          </p:cNvSpPr>
          <p:nvPr/>
        </p:nvSpPr>
        <p:spPr bwMode="auto">
          <a:xfrm>
            <a:off x="152400" y="152400"/>
            <a:ext cx="0" cy="64008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304800" y="0"/>
            <a:ext cx="0" cy="350520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0" y="500042"/>
            <a:ext cx="89154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0" y="357166"/>
            <a:ext cx="3200400" cy="0"/>
          </a:xfrm>
          <a:prstGeom prst="line">
            <a:avLst/>
          </a:prstGeom>
          <a:noFill/>
          <a:ln w="57150" cmpd="thickThin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8572528" y="6357958"/>
            <a:ext cx="428596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1214422"/>
            <a:ext cx="471490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 или нет?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214290"/>
            <a:ext cx="9144000" cy="1015663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400" b="1" dirty="0">
              <a:solidFill>
                <a:srgbClr val="660033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660033"/>
                </a:solidFill>
              </a:rPr>
              <a:t>Задание В2</a:t>
            </a:r>
            <a:endParaRPr lang="ru-RU" sz="3200" b="1" dirty="0">
              <a:solidFill>
                <a:srgbClr val="660033"/>
              </a:solidFill>
            </a:endParaRPr>
          </a:p>
          <a:p>
            <a:pPr algn="ctr"/>
            <a:endParaRPr lang="ru-RU" sz="1400" b="1" dirty="0">
              <a:solidFill>
                <a:srgbClr val="660033"/>
              </a:solidFill>
            </a:endParaRPr>
          </a:p>
        </p:txBody>
      </p:sp>
      <p:sp>
        <p:nvSpPr>
          <p:cNvPr id="3" name="Line 20"/>
          <p:cNvSpPr>
            <a:spLocks noChangeShapeType="1"/>
          </p:cNvSpPr>
          <p:nvPr/>
        </p:nvSpPr>
        <p:spPr bwMode="auto">
          <a:xfrm>
            <a:off x="152400" y="152400"/>
            <a:ext cx="0" cy="64008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304800" y="0"/>
            <a:ext cx="0" cy="350520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0" y="500042"/>
            <a:ext cx="89154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0" y="357166"/>
            <a:ext cx="3200400" cy="0"/>
          </a:xfrm>
          <a:prstGeom prst="line">
            <a:avLst/>
          </a:prstGeom>
          <a:noFill/>
          <a:ln w="57150" cmpd="thickThin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8572528" y="6357958"/>
            <a:ext cx="428596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moses10commandmen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14612" y="1285860"/>
            <a:ext cx="4786346" cy="5407553"/>
          </a:xfrm>
          <a:prstGeom prst="rect">
            <a:avLst/>
          </a:prstGeom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214290"/>
            <a:ext cx="9144000" cy="1015663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400" b="1" dirty="0">
              <a:solidFill>
                <a:srgbClr val="660033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660033"/>
                </a:solidFill>
              </a:rPr>
              <a:t>Задание В3</a:t>
            </a:r>
            <a:endParaRPr lang="ru-RU" sz="3200" b="1" dirty="0">
              <a:solidFill>
                <a:srgbClr val="660033"/>
              </a:solidFill>
            </a:endParaRPr>
          </a:p>
          <a:p>
            <a:pPr algn="ctr"/>
            <a:endParaRPr lang="ru-RU" sz="1400" b="1" dirty="0">
              <a:solidFill>
                <a:srgbClr val="660033"/>
              </a:solidFill>
            </a:endParaRPr>
          </a:p>
        </p:txBody>
      </p:sp>
      <p:sp>
        <p:nvSpPr>
          <p:cNvPr id="3" name="Line 20"/>
          <p:cNvSpPr>
            <a:spLocks noChangeShapeType="1"/>
          </p:cNvSpPr>
          <p:nvPr/>
        </p:nvSpPr>
        <p:spPr bwMode="auto">
          <a:xfrm>
            <a:off x="152400" y="152400"/>
            <a:ext cx="0" cy="64008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304800" y="0"/>
            <a:ext cx="0" cy="350520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0" y="500042"/>
            <a:ext cx="89154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0" y="357166"/>
            <a:ext cx="3200400" cy="0"/>
          </a:xfrm>
          <a:prstGeom prst="line">
            <a:avLst/>
          </a:prstGeom>
          <a:noFill/>
          <a:ln w="57150" cmpd="thickThin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8572528" y="6357958"/>
            <a:ext cx="428596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500034" y="2000240"/>
            <a:ext cx="8358246" cy="2985433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ru-RU" sz="1400" b="1" dirty="0">
              <a:solidFill>
                <a:srgbClr val="660033"/>
              </a:solidFill>
            </a:endParaRPr>
          </a:p>
          <a:p>
            <a:r>
              <a:rPr lang="ru-RU" sz="4000" dirty="0" smtClean="0"/>
              <a:t>Всем государствам – государство,</a:t>
            </a:r>
          </a:p>
          <a:p>
            <a:r>
              <a:rPr lang="ru-RU" sz="4000" dirty="0" smtClean="0"/>
              <a:t>Она – большое, пребольшое царство.</a:t>
            </a:r>
          </a:p>
          <a:p>
            <a:r>
              <a:rPr lang="ru-RU" sz="4000" dirty="0" smtClean="0"/>
              <a:t>Так можно Персию назвать.</a:t>
            </a:r>
          </a:p>
          <a:p>
            <a:r>
              <a:rPr lang="ru-RU" sz="4000" dirty="0" smtClean="0"/>
              <a:t>На карте легко ее показать</a:t>
            </a:r>
          </a:p>
          <a:p>
            <a:endParaRPr lang="ru-RU" sz="14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214290"/>
            <a:ext cx="9144000" cy="1015663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400" b="1" dirty="0">
              <a:solidFill>
                <a:srgbClr val="660033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660033"/>
                </a:solidFill>
              </a:rPr>
              <a:t>Задание В4</a:t>
            </a:r>
            <a:endParaRPr lang="ru-RU" sz="3200" b="1" dirty="0">
              <a:solidFill>
                <a:srgbClr val="660033"/>
              </a:solidFill>
            </a:endParaRPr>
          </a:p>
          <a:p>
            <a:pPr algn="ctr"/>
            <a:endParaRPr lang="ru-RU" sz="1400" b="1" dirty="0">
              <a:solidFill>
                <a:srgbClr val="660033"/>
              </a:solidFill>
            </a:endParaRPr>
          </a:p>
        </p:txBody>
      </p:sp>
      <p:sp>
        <p:nvSpPr>
          <p:cNvPr id="3" name="Line 20"/>
          <p:cNvSpPr>
            <a:spLocks noChangeShapeType="1"/>
          </p:cNvSpPr>
          <p:nvPr/>
        </p:nvSpPr>
        <p:spPr bwMode="auto">
          <a:xfrm>
            <a:off x="152400" y="152400"/>
            <a:ext cx="0" cy="64008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304800" y="0"/>
            <a:ext cx="0" cy="350520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0" y="500042"/>
            <a:ext cx="89154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0" y="357166"/>
            <a:ext cx="3200400" cy="0"/>
          </a:xfrm>
          <a:prstGeom prst="line">
            <a:avLst/>
          </a:prstGeom>
          <a:noFill/>
          <a:ln w="57150" cmpd="thickThin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8572528" y="6357958"/>
            <a:ext cx="428596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357290" y="1214422"/>
            <a:ext cx="638123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Разгадайте путаницу: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2143116"/>
            <a:ext cx="7398114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914400" indent="-914400">
              <a:buAutoNum type="arabicPeriod"/>
            </a:pPr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НИТАСАПЕЛЬ</a:t>
            </a:r>
          </a:p>
          <a:p>
            <a:pPr marL="914400" indent="-914400">
              <a:buAutoNum type="arabicPeriod"/>
            </a:pPr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ВЕЧКИКОНИ</a:t>
            </a:r>
          </a:p>
          <a:p>
            <a:pPr marL="914400" indent="-914400">
              <a:buAutoNum type="arabicPeriod"/>
            </a:pPr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ЖИРАКИЛС</a:t>
            </a:r>
          </a:p>
          <a:p>
            <a:pPr marL="914400" indent="-914400">
              <a:buAutoNum type="arabicPeriod"/>
            </a:pPr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СИЛЕНИФЯМИТЛ</a:t>
            </a:r>
          </a:p>
          <a:p>
            <a:pPr marL="914400" indent="-914400">
              <a:buAutoNum type="arabicPeriod"/>
            </a:pPr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5РИЗЬИЛА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214290"/>
            <a:ext cx="9144000" cy="1015663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400" b="1" dirty="0">
              <a:solidFill>
                <a:srgbClr val="660033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660033"/>
                </a:solidFill>
              </a:rPr>
              <a:t>Задание В5</a:t>
            </a:r>
            <a:endParaRPr lang="ru-RU" sz="3200" b="1" dirty="0">
              <a:solidFill>
                <a:srgbClr val="660033"/>
              </a:solidFill>
            </a:endParaRPr>
          </a:p>
          <a:p>
            <a:pPr algn="ctr"/>
            <a:endParaRPr lang="ru-RU" sz="1400" b="1" dirty="0">
              <a:solidFill>
                <a:srgbClr val="660033"/>
              </a:solidFill>
            </a:endParaRPr>
          </a:p>
        </p:txBody>
      </p:sp>
      <p:sp>
        <p:nvSpPr>
          <p:cNvPr id="3" name="Line 20"/>
          <p:cNvSpPr>
            <a:spLocks noChangeShapeType="1"/>
          </p:cNvSpPr>
          <p:nvPr/>
        </p:nvSpPr>
        <p:spPr bwMode="auto">
          <a:xfrm>
            <a:off x="152400" y="152400"/>
            <a:ext cx="0" cy="64008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304800" y="0"/>
            <a:ext cx="0" cy="350520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0" y="500042"/>
            <a:ext cx="89154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0" y="357166"/>
            <a:ext cx="3200400" cy="0"/>
          </a:xfrm>
          <a:prstGeom prst="line">
            <a:avLst/>
          </a:prstGeom>
          <a:noFill/>
          <a:ln w="57150" cmpd="thickThin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8572528" y="6357958"/>
            <a:ext cx="428596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034" y="1428736"/>
          <a:ext cx="4929222" cy="2746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9537"/>
                <a:gridCol w="639537"/>
                <a:gridCol w="639537"/>
                <a:gridCol w="639537"/>
                <a:gridCol w="639537"/>
                <a:gridCol w="639537"/>
                <a:gridCol w="1092000"/>
              </a:tblGrid>
              <a:tr h="686595">
                <a:tc>
                  <a:txBody>
                    <a:bodyPr/>
                    <a:lstStyle/>
                    <a:p>
                      <a:r>
                        <a:rPr lang="ru-RU" dirty="0" smtClean="0">
                          <a:ln w="76200"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ru-RU" sz="6800" dirty="0" smtClean="0"/>
                    </a:p>
                    <a:p>
                      <a:pPr algn="ctr"/>
                      <a:r>
                        <a:rPr lang="ru-RU" sz="6800" dirty="0" smtClean="0"/>
                        <a:t>Я</a:t>
                      </a:r>
                      <a:endParaRPr lang="ru-RU" sz="6800" dirty="0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86595">
                <a:tc>
                  <a:txBody>
                    <a:bodyPr/>
                    <a:lstStyle/>
                    <a:p>
                      <a:r>
                        <a:rPr lang="ru-RU" dirty="0" smtClean="0">
                          <a:ln w="76200"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6595">
                <a:tc>
                  <a:txBody>
                    <a:bodyPr/>
                    <a:lstStyle/>
                    <a:p>
                      <a:r>
                        <a:rPr lang="ru-RU" dirty="0" smtClean="0">
                          <a:ln w="76200"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6595">
                <a:tc>
                  <a:txBody>
                    <a:bodyPr/>
                    <a:lstStyle/>
                    <a:p>
                      <a:r>
                        <a:rPr lang="ru-RU" dirty="0" smtClean="0">
                          <a:ln w="76200"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214282" y="4288066"/>
            <a:ext cx="8358214" cy="2569934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ru-RU" sz="1900" b="1" dirty="0" smtClean="0">
              <a:solidFill>
                <a:srgbClr val="660033"/>
              </a:solidFill>
            </a:endParaRPr>
          </a:p>
          <a:p>
            <a:pPr marL="742950" indent="-742950" algn="just"/>
            <a:r>
              <a:rPr lang="ru-RU" sz="1900" dirty="0" smtClean="0"/>
              <a:t>1. Богатая торговая страна на восточном побережье Средиземного моря, главными городами которой были Тир и </a:t>
            </a:r>
            <a:r>
              <a:rPr lang="ru-RU" sz="1900" dirty="0" err="1" smtClean="0"/>
              <a:t>Сидон</a:t>
            </a:r>
            <a:endParaRPr lang="ru-RU" sz="1900" dirty="0" smtClean="0"/>
          </a:p>
          <a:p>
            <a:pPr marL="742950" indent="-742950"/>
            <a:r>
              <a:rPr lang="ru-RU" sz="1900" dirty="0" smtClean="0"/>
              <a:t>2. Поселение людей за пределами государства.</a:t>
            </a:r>
          </a:p>
          <a:p>
            <a:pPr marL="742950" indent="-742950"/>
            <a:r>
              <a:rPr lang="ru-RU" sz="1900" dirty="0" smtClean="0"/>
              <a:t>3. Могущественная империя, которая в понятии древних включала в себя все страны от Средиземного моря до Индии.</a:t>
            </a:r>
          </a:p>
          <a:p>
            <a:pPr marL="742950" indent="-742950"/>
            <a:r>
              <a:rPr lang="ru-RU" sz="1900" dirty="0" smtClean="0"/>
              <a:t>4. Столица Ассирии, «город львов», «логовище львов», «город крови».</a:t>
            </a:r>
          </a:p>
          <a:p>
            <a:pPr marL="742950" indent="-742950"/>
            <a:endParaRPr lang="ru-RU" sz="2800" dirty="0" smtClean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214290"/>
            <a:ext cx="9144000" cy="1015663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400" b="1" dirty="0">
              <a:solidFill>
                <a:srgbClr val="660033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660033"/>
                </a:solidFill>
              </a:rPr>
              <a:t>Задание Г1</a:t>
            </a:r>
            <a:endParaRPr lang="ru-RU" sz="3200" b="1" dirty="0">
              <a:solidFill>
                <a:srgbClr val="660033"/>
              </a:solidFill>
            </a:endParaRPr>
          </a:p>
          <a:p>
            <a:pPr algn="ctr"/>
            <a:endParaRPr lang="ru-RU" sz="1400" b="1" dirty="0">
              <a:solidFill>
                <a:srgbClr val="660033"/>
              </a:solidFill>
            </a:endParaRPr>
          </a:p>
        </p:txBody>
      </p:sp>
      <p:sp>
        <p:nvSpPr>
          <p:cNvPr id="3" name="Line 20"/>
          <p:cNvSpPr>
            <a:spLocks noChangeShapeType="1"/>
          </p:cNvSpPr>
          <p:nvPr/>
        </p:nvSpPr>
        <p:spPr bwMode="auto">
          <a:xfrm>
            <a:off x="152400" y="152400"/>
            <a:ext cx="0" cy="64008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304800" y="0"/>
            <a:ext cx="0" cy="350520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0" y="500042"/>
            <a:ext cx="89154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0" y="357166"/>
            <a:ext cx="3200400" cy="0"/>
          </a:xfrm>
          <a:prstGeom prst="line">
            <a:avLst/>
          </a:prstGeom>
          <a:noFill/>
          <a:ln w="57150" cmpd="thickThin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8572528" y="6357958"/>
            <a:ext cx="428596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1071546"/>
            <a:ext cx="6821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Заполните пропуски: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357158" y="1928802"/>
            <a:ext cx="8358246" cy="4585871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ru-RU" sz="1400" b="1" dirty="0">
              <a:solidFill>
                <a:srgbClr val="660033"/>
              </a:solidFill>
            </a:endParaRPr>
          </a:p>
          <a:p>
            <a:pPr marL="457200" indent="-457200">
              <a:buAutoNum type="arabicPeriod"/>
            </a:pPr>
            <a:r>
              <a:rPr lang="ru-RU" sz="2400" dirty="0" smtClean="0"/>
              <a:t>Ассирия находилась в _____ течении реки _____. Почва Ассирии каменистая, богата залежами ______. Ассирийцы привыкли к _____ образу жизни. В _____ веке до н. э. армия Ассирии стала самой сильной в мире.</a:t>
            </a:r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457200" indent="-457200">
              <a:buAutoNum type="arabicPeriod"/>
            </a:pPr>
            <a:r>
              <a:rPr lang="ru-RU" sz="2400" dirty="0" smtClean="0"/>
              <a:t>Ассирийская армия использовала оружие, изготовленное из _____. Доспехи и щиты тоже были сделаны из _____. Ассирийцы впервые применили для штурма крепостей _____, для переправы через реку - _____. Столица Ассирии _____ была самым богатым городом . Там хранились _____ книги, собранные царем ______.</a:t>
            </a:r>
          </a:p>
          <a:p>
            <a:endParaRPr lang="ru-RU" sz="14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214290"/>
            <a:ext cx="9144000" cy="1015663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400" b="1" dirty="0">
              <a:solidFill>
                <a:srgbClr val="660033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660033"/>
                </a:solidFill>
              </a:rPr>
              <a:t>Задание Г2</a:t>
            </a:r>
            <a:endParaRPr lang="ru-RU" sz="3200" b="1" dirty="0">
              <a:solidFill>
                <a:srgbClr val="660033"/>
              </a:solidFill>
            </a:endParaRPr>
          </a:p>
          <a:p>
            <a:pPr algn="ctr"/>
            <a:endParaRPr lang="ru-RU" sz="1400" b="1" dirty="0">
              <a:solidFill>
                <a:srgbClr val="660033"/>
              </a:solidFill>
            </a:endParaRPr>
          </a:p>
        </p:txBody>
      </p:sp>
      <p:sp>
        <p:nvSpPr>
          <p:cNvPr id="3" name="Line 20"/>
          <p:cNvSpPr>
            <a:spLocks noChangeShapeType="1"/>
          </p:cNvSpPr>
          <p:nvPr/>
        </p:nvSpPr>
        <p:spPr bwMode="auto">
          <a:xfrm>
            <a:off x="152400" y="152400"/>
            <a:ext cx="0" cy="64008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304800" y="0"/>
            <a:ext cx="0" cy="350520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0" y="500042"/>
            <a:ext cx="89154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0" y="357166"/>
            <a:ext cx="3200400" cy="0"/>
          </a:xfrm>
          <a:prstGeom prst="line">
            <a:avLst/>
          </a:prstGeom>
          <a:noFill/>
          <a:ln w="57150" cmpd="thickThin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8572528" y="6357958"/>
            <a:ext cx="428596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034" y="1428736"/>
          <a:ext cx="4929222" cy="20597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9537"/>
                <a:gridCol w="639537"/>
                <a:gridCol w="639537"/>
                <a:gridCol w="639537"/>
                <a:gridCol w="639537"/>
                <a:gridCol w="639537"/>
                <a:gridCol w="1092000"/>
              </a:tblGrid>
              <a:tr h="686595">
                <a:tc>
                  <a:txBody>
                    <a:bodyPr/>
                    <a:lstStyle/>
                    <a:p>
                      <a:r>
                        <a:rPr lang="ru-RU" dirty="0" smtClean="0">
                          <a:ln w="76200"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sz="4400" dirty="0" smtClean="0"/>
                    </a:p>
                    <a:p>
                      <a:pPr algn="ctr"/>
                      <a:r>
                        <a:rPr lang="ru-RU" sz="4800" dirty="0" smtClean="0"/>
                        <a:t>ОН</a:t>
                      </a:r>
                      <a:endParaRPr lang="ru-RU" sz="4800" dirty="0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86595">
                <a:tc>
                  <a:txBody>
                    <a:bodyPr/>
                    <a:lstStyle/>
                    <a:p>
                      <a:r>
                        <a:rPr lang="ru-RU" dirty="0" smtClean="0">
                          <a:ln w="76200"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6595">
                <a:tc>
                  <a:txBody>
                    <a:bodyPr/>
                    <a:lstStyle/>
                    <a:p>
                      <a:r>
                        <a:rPr lang="ru-RU" dirty="0" smtClean="0">
                          <a:ln w="76200"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214282" y="4649704"/>
            <a:ext cx="8358214" cy="1846659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ru-RU" sz="1900" b="1" dirty="0" smtClean="0">
              <a:solidFill>
                <a:srgbClr val="660033"/>
              </a:solidFill>
            </a:endParaRPr>
          </a:p>
          <a:p>
            <a:pPr marL="742950" indent="-742950" algn="just"/>
            <a:r>
              <a:rPr lang="ru-RU" sz="1900" dirty="0" smtClean="0"/>
              <a:t>1. Город </a:t>
            </a:r>
            <a:r>
              <a:rPr lang="ru-RU" sz="1900" dirty="0" err="1" smtClean="0"/>
              <a:t>Двуречья</a:t>
            </a:r>
            <a:r>
              <a:rPr lang="ru-RU" sz="1900" dirty="0" smtClean="0"/>
              <a:t>, по названию которого назвали страну.</a:t>
            </a:r>
          </a:p>
          <a:p>
            <a:pPr marL="742950" indent="-742950" algn="just"/>
            <a:r>
              <a:rPr lang="ru-RU" sz="1900" dirty="0" smtClean="0"/>
              <a:t>2. Сын Давида, третий царь Израильско-Иудейского царства, свое сорокалетнее царство прославил водворением мира в стране, обогащением его.</a:t>
            </a:r>
          </a:p>
          <a:p>
            <a:pPr marL="742950" indent="-742950" algn="just"/>
            <a:r>
              <a:rPr lang="ru-RU" sz="1900" dirty="0" smtClean="0"/>
              <a:t>3. Крепость в Палестине.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285728"/>
          <a:ext cx="8643996" cy="6357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666"/>
                <a:gridCol w="1440666"/>
                <a:gridCol w="1440666"/>
                <a:gridCol w="1440666"/>
                <a:gridCol w="1440666"/>
                <a:gridCol w="1440666"/>
              </a:tblGrid>
              <a:tr h="1059664">
                <a:tc>
                  <a:txBody>
                    <a:bodyPr/>
                    <a:lstStyle/>
                    <a:p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FFFF99"/>
                          </a:solidFill>
                        </a:rPr>
                        <a:t>А</a:t>
                      </a:r>
                      <a:endParaRPr lang="ru-RU" sz="6000" dirty="0">
                        <a:solidFill>
                          <a:srgbClr val="FFFF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FFFF99"/>
                          </a:solidFill>
                        </a:rPr>
                        <a:t>Б</a:t>
                      </a:r>
                      <a:endParaRPr lang="ru-RU" sz="6000" dirty="0">
                        <a:solidFill>
                          <a:srgbClr val="FFFF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FFFF99"/>
                          </a:solidFill>
                        </a:rPr>
                        <a:t>В</a:t>
                      </a:r>
                      <a:endParaRPr lang="ru-RU" sz="6000" dirty="0">
                        <a:solidFill>
                          <a:srgbClr val="FFFF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FFFF99"/>
                          </a:solidFill>
                        </a:rPr>
                        <a:t>Г</a:t>
                      </a:r>
                      <a:endParaRPr lang="ru-RU" sz="6000" dirty="0">
                        <a:solidFill>
                          <a:srgbClr val="FFFF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FFFF99"/>
                          </a:solidFill>
                        </a:rPr>
                        <a:t>Д</a:t>
                      </a:r>
                      <a:endParaRPr lang="ru-RU" sz="6000" dirty="0">
                        <a:solidFill>
                          <a:srgbClr val="FFFF99"/>
                        </a:solidFill>
                      </a:endParaRPr>
                    </a:p>
                  </a:txBody>
                  <a:tcPr/>
                </a:tc>
              </a:tr>
              <a:tr h="1059664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FFFF99"/>
                          </a:solidFill>
                        </a:rPr>
                        <a:t>1</a:t>
                      </a:r>
                      <a:endParaRPr lang="ru-RU" sz="6000" dirty="0">
                        <a:solidFill>
                          <a:srgbClr val="FFFF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59664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FFFF99"/>
                          </a:solidFill>
                        </a:rPr>
                        <a:t>2</a:t>
                      </a:r>
                      <a:endParaRPr lang="ru-RU" sz="6000" dirty="0">
                        <a:solidFill>
                          <a:srgbClr val="FFFF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9664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FFFF99"/>
                          </a:solidFill>
                        </a:rPr>
                        <a:t>3</a:t>
                      </a:r>
                      <a:endParaRPr lang="ru-RU" sz="6000" dirty="0">
                        <a:solidFill>
                          <a:srgbClr val="FFFF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9664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FFFF99"/>
                          </a:solidFill>
                        </a:rPr>
                        <a:t>4</a:t>
                      </a:r>
                      <a:endParaRPr lang="ru-RU" sz="6000" dirty="0">
                        <a:solidFill>
                          <a:srgbClr val="FFFF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9664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FFFF99"/>
                          </a:solidFill>
                        </a:rPr>
                        <a:t>5</a:t>
                      </a:r>
                      <a:endParaRPr lang="ru-RU" sz="6000" dirty="0">
                        <a:solidFill>
                          <a:srgbClr val="FFFF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Управляющая кнопка: справка 3">
            <a:hlinkClick r:id="" action="ppaction://hlinkshowjump?jump=nextslide" highlightClick="1"/>
          </p:cNvPr>
          <p:cNvSpPr/>
          <p:nvPr/>
        </p:nvSpPr>
        <p:spPr>
          <a:xfrm>
            <a:off x="2143108" y="1571612"/>
            <a:ext cx="642942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справка 30">
            <a:hlinkClick r:id="rId2" action="ppaction://hlinksldjump" highlightClick="1"/>
          </p:cNvPr>
          <p:cNvSpPr/>
          <p:nvPr/>
        </p:nvSpPr>
        <p:spPr>
          <a:xfrm>
            <a:off x="5072066" y="1571612"/>
            <a:ext cx="642942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справка 31">
            <a:hlinkClick r:id="rId3" action="ppaction://hlinksldjump" highlightClick="1"/>
          </p:cNvPr>
          <p:cNvSpPr/>
          <p:nvPr/>
        </p:nvSpPr>
        <p:spPr>
          <a:xfrm>
            <a:off x="6500826" y="1571612"/>
            <a:ext cx="642942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Управляющая кнопка: справка 32">
            <a:hlinkClick r:id="rId4" action="ppaction://hlinksldjump" highlightClick="1"/>
          </p:cNvPr>
          <p:cNvSpPr/>
          <p:nvPr/>
        </p:nvSpPr>
        <p:spPr>
          <a:xfrm>
            <a:off x="7929586" y="1571612"/>
            <a:ext cx="642942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Управляющая кнопка: справка 33">
            <a:hlinkClick r:id="rId5" action="ppaction://hlinksldjump" highlightClick="1"/>
          </p:cNvPr>
          <p:cNvSpPr/>
          <p:nvPr/>
        </p:nvSpPr>
        <p:spPr>
          <a:xfrm>
            <a:off x="2143108" y="2571744"/>
            <a:ext cx="642942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Управляющая кнопка: справка 34">
            <a:hlinkClick r:id="rId6" action="ppaction://hlinksldjump" highlightClick="1"/>
          </p:cNvPr>
          <p:cNvSpPr/>
          <p:nvPr/>
        </p:nvSpPr>
        <p:spPr>
          <a:xfrm>
            <a:off x="6500826" y="2571744"/>
            <a:ext cx="642942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Управляющая кнопка: справка 35">
            <a:hlinkClick r:id="rId7" action="ppaction://hlinksldjump" highlightClick="1"/>
          </p:cNvPr>
          <p:cNvSpPr/>
          <p:nvPr/>
        </p:nvSpPr>
        <p:spPr>
          <a:xfrm>
            <a:off x="3571868" y="2571744"/>
            <a:ext cx="642942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Управляющая кнопка: справка 36">
            <a:hlinkClick r:id="rId8" action="ppaction://hlinksldjump" highlightClick="1"/>
          </p:cNvPr>
          <p:cNvSpPr/>
          <p:nvPr/>
        </p:nvSpPr>
        <p:spPr>
          <a:xfrm>
            <a:off x="5072066" y="2571744"/>
            <a:ext cx="642942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Управляющая кнопка: справка 37">
            <a:hlinkClick r:id="rId9" action="ppaction://hlinksldjump" highlightClick="1"/>
          </p:cNvPr>
          <p:cNvSpPr/>
          <p:nvPr/>
        </p:nvSpPr>
        <p:spPr>
          <a:xfrm>
            <a:off x="7929586" y="2571744"/>
            <a:ext cx="642942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Управляющая кнопка: справка 38">
            <a:hlinkClick r:id="rId10" action="ppaction://hlinksldjump" highlightClick="1"/>
          </p:cNvPr>
          <p:cNvSpPr/>
          <p:nvPr/>
        </p:nvSpPr>
        <p:spPr>
          <a:xfrm>
            <a:off x="2143108" y="3643314"/>
            <a:ext cx="642942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Управляющая кнопка: справка 39">
            <a:hlinkClick r:id="rId11" action="ppaction://hlinksldjump" highlightClick="1"/>
          </p:cNvPr>
          <p:cNvSpPr/>
          <p:nvPr/>
        </p:nvSpPr>
        <p:spPr>
          <a:xfrm>
            <a:off x="5072066" y="3643314"/>
            <a:ext cx="642942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Управляющая кнопка: справка 40">
            <a:hlinkClick r:id="rId12" action="ppaction://hlinksldjump" highlightClick="1"/>
          </p:cNvPr>
          <p:cNvSpPr/>
          <p:nvPr/>
        </p:nvSpPr>
        <p:spPr>
          <a:xfrm>
            <a:off x="6500826" y="3643314"/>
            <a:ext cx="642942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Управляющая кнопка: справка 41">
            <a:hlinkClick r:id="rId13" action="ppaction://hlinksldjump" highlightClick="1"/>
          </p:cNvPr>
          <p:cNvSpPr/>
          <p:nvPr/>
        </p:nvSpPr>
        <p:spPr>
          <a:xfrm>
            <a:off x="7929586" y="3643314"/>
            <a:ext cx="642942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Управляющая кнопка: справка 42">
            <a:hlinkClick r:id="rId14" action="ppaction://hlinksldjump" highlightClick="1"/>
          </p:cNvPr>
          <p:cNvSpPr/>
          <p:nvPr/>
        </p:nvSpPr>
        <p:spPr>
          <a:xfrm>
            <a:off x="7929586" y="4714884"/>
            <a:ext cx="642942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Управляющая кнопка: справка 43">
            <a:hlinkClick r:id="rId15" action="ppaction://hlinksldjump" highlightClick="1"/>
          </p:cNvPr>
          <p:cNvSpPr/>
          <p:nvPr/>
        </p:nvSpPr>
        <p:spPr>
          <a:xfrm>
            <a:off x="3571868" y="5715016"/>
            <a:ext cx="642942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Управляющая кнопка: справка 44">
            <a:hlinkClick r:id="rId16" action="ppaction://hlinksldjump" highlightClick="1"/>
          </p:cNvPr>
          <p:cNvSpPr/>
          <p:nvPr/>
        </p:nvSpPr>
        <p:spPr>
          <a:xfrm>
            <a:off x="5072066" y="5786454"/>
            <a:ext cx="642942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Управляющая кнопка: справка 45">
            <a:hlinkClick r:id="rId17" action="ppaction://hlinksldjump" highlightClick="1"/>
          </p:cNvPr>
          <p:cNvSpPr/>
          <p:nvPr/>
        </p:nvSpPr>
        <p:spPr>
          <a:xfrm>
            <a:off x="6500826" y="5786454"/>
            <a:ext cx="642942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Управляющая кнопка: справка 46">
            <a:hlinkClick r:id="rId18" action="ppaction://hlinksldjump" highlightClick="1"/>
          </p:cNvPr>
          <p:cNvSpPr/>
          <p:nvPr/>
        </p:nvSpPr>
        <p:spPr>
          <a:xfrm>
            <a:off x="7929586" y="5786454"/>
            <a:ext cx="642942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Управляющая кнопка: справка 47">
            <a:hlinkClick r:id="rId19" action="ppaction://hlinksldjump" highlightClick="1"/>
          </p:cNvPr>
          <p:cNvSpPr/>
          <p:nvPr/>
        </p:nvSpPr>
        <p:spPr>
          <a:xfrm>
            <a:off x="3571868" y="3643314"/>
            <a:ext cx="642942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Управляющая кнопка: справка 48">
            <a:hlinkClick r:id="rId20" action="ppaction://hlinksldjump" highlightClick="1"/>
          </p:cNvPr>
          <p:cNvSpPr/>
          <p:nvPr/>
        </p:nvSpPr>
        <p:spPr>
          <a:xfrm>
            <a:off x="6500826" y="4714884"/>
            <a:ext cx="642942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Управляющая кнопка: справка 49">
            <a:hlinkClick r:id="rId21" action="ppaction://hlinksldjump" highlightClick="1"/>
          </p:cNvPr>
          <p:cNvSpPr/>
          <p:nvPr/>
        </p:nvSpPr>
        <p:spPr>
          <a:xfrm>
            <a:off x="5072066" y="4714884"/>
            <a:ext cx="642942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Управляющая кнопка: справка 50">
            <a:hlinkClick r:id="rId22" action="ppaction://hlinksldjump" highlightClick="1"/>
          </p:cNvPr>
          <p:cNvSpPr/>
          <p:nvPr/>
        </p:nvSpPr>
        <p:spPr>
          <a:xfrm>
            <a:off x="3571868" y="4714884"/>
            <a:ext cx="642942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Управляющая кнопка: справка 51">
            <a:hlinkClick r:id="rId23" action="ppaction://hlinksldjump" highlightClick="1"/>
          </p:cNvPr>
          <p:cNvSpPr/>
          <p:nvPr/>
        </p:nvSpPr>
        <p:spPr>
          <a:xfrm>
            <a:off x="2143108" y="4714884"/>
            <a:ext cx="642942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Управляющая кнопка: справка 52">
            <a:hlinkClick r:id="rId24" action="ppaction://hlinksldjump" highlightClick="1"/>
          </p:cNvPr>
          <p:cNvSpPr/>
          <p:nvPr/>
        </p:nvSpPr>
        <p:spPr>
          <a:xfrm>
            <a:off x="2143108" y="5786454"/>
            <a:ext cx="642942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Управляющая кнопка: справка 53">
            <a:hlinkClick r:id="rId25" action="ppaction://hlinksldjump" highlightClick="1"/>
          </p:cNvPr>
          <p:cNvSpPr/>
          <p:nvPr/>
        </p:nvSpPr>
        <p:spPr>
          <a:xfrm>
            <a:off x="3571868" y="1571612"/>
            <a:ext cx="642942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214290"/>
            <a:ext cx="9144000" cy="1015663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400" b="1" dirty="0">
              <a:solidFill>
                <a:srgbClr val="660033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660033"/>
                </a:solidFill>
              </a:rPr>
              <a:t>Задание Г3</a:t>
            </a:r>
            <a:endParaRPr lang="ru-RU" sz="3200" b="1" dirty="0">
              <a:solidFill>
                <a:srgbClr val="660033"/>
              </a:solidFill>
            </a:endParaRPr>
          </a:p>
          <a:p>
            <a:pPr algn="ctr"/>
            <a:endParaRPr lang="ru-RU" sz="1400" b="1" dirty="0">
              <a:solidFill>
                <a:srgbClr val="660033"/>
              </a:solidFill>
            </a:endParaRPr>
          </a:p>
        </p:txBody>
      </p:sp>
      <p:sp>
        <p:nvSpPr>
          <p:cNvPr id="3" name="Line 20"/>
          <p:cNvSpPr>
            <a:spLocks noChangeShapeType="1"/>
          </p:cNvSpPr>
          <p:nvPr/>
        </p:nvSpPr>
        <p:spPr bwMode="auto">
          <a:xfrm>
            <a:off x="152400" y="152400"/>
            <a:ext cx="0" cy="64008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304800" y="0"/>
            <a:ext cx="0" cy="350520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0" y="500042"/>
            <a:ext cx="89154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0" y="357166"/>
            <a:ext cx="3200400" cy="0"/>
          </a:xfrm>
          <a:prstGeom prst="line">
            <a:avLst/>
          </a:prstGeom>
          <a:noFill/>
          <a:ln w="57150" cmpd="thickThin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8572528" y="6357958"/>
            <a:ext cx="428596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1928802"/>
            <a:ext cx="807249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Какие крылатые выражения связаны с историей Древнего Востока?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214290"/>
            <a:ext cx="9144000" cy="1015663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400" b="1" dirty="0">
              <a:solidFill>
                <a:srgbClr val="660033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660033"/>
                </a:solidFill>
              </a:rPr>
              <a:t>Задание Г4</a:t>
            </a:r>
            <a:endParaRPr lang="ru-RU" sz="3200" b="1" dirty="0">
              <a:solidFill>
                <a:srgbClr val="660033"/>
              </a:solidFill>
            </a:endParaRPr>
          </a:p>
          <a:p>
            <a:pPr algn="ctr"/>
            <a:endParaRPr lang="ru-RU" sz="1400" b="1" dirty="0">
              <a:solidFill>
                <a:srgbClr val="660033"/>
              </a:solidFill>
            </a:endParaRPr>
          </a:p>
        </p:txBody>
      </p:sp>
      <p:sp>
        <p:nvSpPr>
          <p:cNvPr id="3" name="Line 20"/>
          <p:cNvSpPr>
            <a:spLocks noChangeShapeType="1"/>
          </p:cNvSpPr>
          <p:nvPr/>
        </p:nvSpPr>
        <p:spPr bwMode="auto">
          <a:xfrm>
            <a:off x="152400" y="152400"/>
            <a:ext cx="0" cy="64008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304800" y="0"/>
            <a:ext cx="0" cy="350520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0" y="500042"/>
            <a:ext cx="89154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0" y="357166"/>
            <a:ext cx="3200400" cy="0"/>
          </a:xfrm>
          <a:prstGeom prst="line">
            <a:avLst/>
          </a:prstGeom>
          <a:noFill/>
          <a:ln w="57150" cmpd="thickThin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8572528" y="6357958"/>
            <a:ext cx="428596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1142976" y="1420976"/>
            <a:ext cx="7358114" cy="4001095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ru-RU" sz="1400" b="1" dirty="0" smtClean="0">
              <a:solidFill>
                <a:srgbClr val="660033"/>
              </a:solidFill>
            </a:endParaRPr>
          </a:p>
          <a:p>
            <a:r>
              <a:rPr lang="ru-RU" sz="4000" dirty="0" smtClean="0"/>
              <a:t>Это чудное </a:t>
            </a:r>
            <a:r>
              <a:rPr lang="ru-RU" sz="4000" dirty="0" err="1" smtClean="0"/>
              <a:t>созданье</a:t>
            </a:r>
            <a:endParaRPr lang="ru-RU" sz="4000" dirty="0" smtClean="0"/>
          </a:p>
          <a:p>
            <a:r>
              <a:rPr lang="ru-RU" sz="4000" dirty="0" smtClean="0"/>
              <a:t>Сделано нам в назиданье</a:t>
            </a:r>
          </a:p>
          <a:p>
            <a:r>
              <a:rPr lang="ru-RU" sz="4000" dirty="0" smtClean="0"/>
              <a:t>Египтянами давно.</a:t>
            </a:r>
          </a:p>
          <a:p>
            <a:r>
              <a:rPr lang="ru-RU" sz="4000" dirty="0" smtClean="0"/>
              <a:t>Славится века оно.</a:t>
            </a:r>
          </a:p>
          <a:p>
            <a:r>
              <a:rPr lang="ru-RU" sz="4000" dirty="0" smtClean="0"/>
              <a:t>Пирамиду охраняет,</a:t>
            </a:r>
          </a:p>
          <a:p>
            <a:r>
              <a:rPr lang="ru-RU" sz="4000" dirty="0" smtClean="0"/>
              <a:t>Видом всех своим пленяет.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214290"/>
            <a:ext cx="9144000" cy="1015663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400" b="1" dirty="0">
              <a:solidFill>
                <a:srgbClr val="660033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660033"/>
                </a:solidFill>
              </a:rPr>
              <a:t>Задание Г5</a:t>
            </a:r>
            <a:endParaRPr lang="ru-RU" sz="3200" b="1" dirty="0">
              <a:solidFill>
                <a:srgbClr val="660033"/>
              </a:solidFill>
            </a:endParaRPr>
          </a:p>
          <a:p>
            <a:pPr algn="ctr"/>
            <a:endParaRPr lang="ru-RU" sz="1400" b="1" dirty="0">
              <a:solidFill>
                <a:srgbClr val="660033"/>
              </a:solidFill>
            </a:endParaRPr>
          </a:p>
        </p:txBody>
      </p:sp>
      <p:sp>
        <p:nvSpPr>
          <p:cNvPr id="3" name="Line 20"/>
          <p:cNvSpPr>
            <a:spLocks noChangeShapeType="1"/>
          </p:cNvSpPr>
          <p:nvPr/>
        </p:nvSpPr>
        <p:spPr bwMode="auto">
          <a:xfrm>
            <a:off x="152400" y="152400"/>
            <a:ext cx="0" cy="64008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304800" y="0"/>
            <a:ext cx="0" cy="350520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0" y="500042"/>
            <a:ext cx="89154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0" y="357166"/>
            <a:ext cx="3200400" cy="0"/>
          </a:xfrm>
          <a:prstGeom prst="line">
            <a:avLst/>
          </a:prstGeom>
          <a:noFill/>
          <a:ln w="57150" cmpd="thickThin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8572528" y="6357958"/>
            <a:ext cx="428596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6" y="1428736"/>
          <a:ext cx="7929620" cy="52149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962"/>
                <a:gridCol w="792962"/>
                <a:gridCol w="792962"/>
                <a:gridCol w="792962"/>
                <a:gridCol w="792962"/>
                <a:gridCol w="792962"/>
                <a:gridCol w="792962"/>
                <a:gridCol w="792962"/>
                <a:gridCol w="792962"/>
                <a:gridCol w="792962"/>
              </a:tblGrid>
              <a:tr h="52149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Ф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Д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Д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Л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Б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З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Ь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Т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Г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Л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Ф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У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Ш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Ф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Т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У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Д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У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Т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Я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Л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Д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Л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Ь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Д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Ы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У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Ш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Ф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Г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Ф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Ф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Л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Ь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Ь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214290"/>
            <a:ext cx="9144000" cy="1015663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400" b="1" dirty="0">
              <a:solidFill>
                <a:srgbClr val="660033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660033"/>
                </a:solidFill>
              </a:rPr>
              <a:t>Задание Д1</a:t>
            </a:r>
            <a:endParaRPr lang="ru-RU" sz="3200" b="1" dirty="0">
              <a:solidFill>
                <a:srgbClr val="660033"/>
              </a:solidFill>
            </a:endParaRPr>
          </a:p>
          <a:p>
            <a:pPr algn="ctr"/>
            <a:endParaRPr lang="ru-RU" sz="1400" b="1" dirty="0">
              <a:solidFill>
                <a:srgbClr val="660033"/>
              </a:solidFill>
            </a:endParaRPr>
          </a:p>
        </p:txBody>
      </p:sp>
      <p:sp>
        <p:nvSpPr>
          <p:cNvPr id="3" name="Line 20"/>
          <p:cNvSpPr>
            <a:spLocks noChangeShapeType="1"/>
          </p:cNvSpPr>
          <p:nvPr/>
        </p:nvSpPr>
        <p:spPr bwMode="auto">
          <a:xfrm>
            <a:off x="152400" y="152400"/>
            <a:ext cx="0" cy="64008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304800" y="0"/>
            <a:ext cx="0" cy="350520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0" y="500042"/>
            <a:ext cx="89154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0" y="357166"/>
            <a:ext cx="3200400" cy="0"/>
          </a:xfrm>
          <a:prstGeom prst="line">
            <a:avLst/>
          </a:prstGeom>
          <a:noFill/>
          <a:ln w="57150" cmpd="thickThin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8572528" y="6357958"/>
            <a:ext cx="428596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85720" y="3500438"/>
          <a:ext cx="3143272" cy="31432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7818"/>
                <a:gridCol w="866694"/>
                <a:gridCol w="1428760"/>
              </a:tblGrid>
              <a:tr h="1047757">
                <a:tc>
                  <a:txBody>
                    <a:bodyPr/>
                    <a:lstStyle/>
                    <a:p>
                      <a:r>
                        <a:rPr lang="ru-RU" dirty="0" smtClean="0">
                          <a:ln w="76200"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sz="4400" dirty="0" smtClean="0"/>
                    </a:p>
                    <a:p>
                      <a:pPr algn="ctr"/>
                      <a:r>
                        <a:rPr lang="ru-RU" sz="4800" dirty="0" smtClean="0"/>
                        <a:t>Т</a:t>
                      </a:r>
                      <a:endParaRPr lang="ru-RU" sz="4800" dirty="0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47757">
                <a:tc>
                  <a:txBody>
                    <a:bodyPr/>
                    <a:lstStyle/>
                    <a:p>
                      <a:r>
                        <a:rPr lang="ru-RU" dirty="0" smtClean="0">
                          <a:ln w="76200"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47757">
                <a:tc>
                  <a:txBody>
                    <a:bodyPr/>
                    <a:lstStyle/>
                    <a:p>
                      <a:r>
                        <a:rPr lang="ru-RU" dirty="0" smtClean="0">
                          <a:ln w="76200"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3857620" y="1571612"/>
            <a:ext cx="5072098" cy="3108543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ru-RU" sz="1400" b="1" dirty="0">
              <a:solidFill>
                <a:srgbClr val="660033"/>
              </a:solidFill>
            </a:endParaRPr>
          </a:p>
          <a:p>
            <a:r>
              <a:rPr lang="ru-RU" sz="3200" dirty="0" smtClean="0"/>
              <a:t>1.Богиня Неба.</a:t>
            </a:r>
          </a:p>
          <a:p>
            <a:r>
              <a:rPr lang="ru-RU" sz="3200" dirty="0" smtClean="0"/>
              <a:t>2. Бог мудрости в Египте.</a:t>
            </a:r>
          </a:p>
          <a:p>
            <a:r>
              <a:rPr lang="ru-RU" sz="3200" dirty="0" smtClean="0"/>
              <a:t>3. Брат Осириса, который утопил его в Ниле.</a:t>
            </a:r>
          </a:p>
          <a:p>
            <a:endParaRPr lang="ru-RU" sz="4000" b="1" dirty="0" smtClean="0">
              <a:solidFill>
                <a:srgbClr val="660033"/>
              </a:solidFill>
            </a:endParaRPr>
          </a:p>
          <a:p>
            <a:endParaRPr lang="ru-RU" sz="14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214290"/>
            <a:ext cx="9144000" cy="1015663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400" b="1" dirty="0">
              <a:solidFill>
                <a:srgbClr val="660033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660033"/>
                </a:solidFill>
              </a:rPr>
              <a:t>Задание Д2</a:t>
            </a:r>
            <a:endParaRPr lang="ru-RU" sz="3200" b="1" dirty="0">
              <a:solidFill>
                <a:srgbClr val="660033"/>
              </a:solidFill>
            </a:endParaRPr>
          </a:p>
          <a:p>
            <a:pPr algn="ctr"/>
            <a:endParaRPr lang="ru-RU" sz="1400" b="1" dirty="0">
              <a:solidFill>
                <a:srgbClr val="660033"/>
              </a:solidFill>
            </a:endParaRPr>
          </a:p>
        </p:txBody>
      </p:sp>
      <p:sp>
        <p:nvSpPr>
          <p:cNvPr id="3" name="Line 20"/>
          <p:cNvSpPr>
            <a:spLocks noChangeShapeType="1"/>
          </p:cNvSpPr>
          <p:nvPr/>
        </p:nvSpPr>
        <p:spPr bwMode="auto">
          <a:xfrm>
            <a:off x="152400" y="152400"/>
            <a:ext cx="0" cy="64008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304800" y="0"/>
            <a:ext cx="0" cy="350520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0" y="500042"/>
            <a:ext cx="89154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0" y="357166"/>
            <a:ext cx="3200400" cy="0"/>
          </a:xfrm>
          <a:prstGeom prst="line">
            <a:avLst/>
          </a:prstGeom>
          <a:noFill/>
          <a:ln w="57150" cmpd="thickThin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8572528" y="6357958"/>
            <a:ext cx="428596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92073" y="1500174"/>
            <a:ext cx="71442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Разгадайте путаницу: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8662" y="2259625"/>
            <a:ext cx="4519763" cy="4598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lnSpc>
                <a:spcPct val="150000"/>
              </a:lnSpc>
              <a:buAutoNum type="arabicPeriod"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РУЬЧЕДЕВ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ТСРИНОКТ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СИПЬНИЛОК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КИТОСЩОРВ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ШЕГАМЬЛИГ 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214290"/>
            <a:ext cx="9144000" cy="1015663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400" b="1" dirty="0">
              <a:solidFill>
                <a:srgbClr val="660033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660033"/>
                </a:solidFill>
              </a:rPr>
              <a:t>Задание Д3</a:t>
            </a:r>
            <a:endParaRPr lang="ru-RU" sz="3200" b="1" dirty="0">
              <a:solidFill>
                <a:srgbClr val="660033"/>
              </a:solidFill>
            </a:endParaRPr>
          </a:p>
          <a:p>
            <a:pPr algn="ctr"/>
            <a:endParaRPr lang="ru-RU" sz="1400" b="1" dirty="0">
              <a:solidFill>
                <a:srgbClr val="660033"/>
              </a:solidFill>
            </a:endParaRPr>
          </a:p>
        </p:txBody>
      </p:sp>
      <p:sp>
        <p:nvSpPr>
          <p:cNvPr id="3" name="Line 20"/>
          <p:cNvSpPr>
            <a:spLocks noChangeShapeType="1"/>
          </p:cNvSpPr>
          <p:nvPr/>
        </p:nvSpPr>
        <p:spPr bwMode="auto">
          <a:xfrm>
            <a:off x="152400" y="152400"/>
            <a:ext cx="0" cy="64008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304800" y="0"/>
            <a:ext cx="0" cy="350520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0" y="500042"/>
            <a:ext cx="89154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0" y="357166"/>
            <a:ext cx="3200400" cy="0"/>
          </a:xfrm>
          <a:prstGeom prst="line">
            <a:avLst/>
          </a:prstGeom>
          <a:noFill/>
          <a:ln w="57150" cmpd="thickThin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8572528" y="6357958"/>
            <a:ext cx="428596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28969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1352550"/>
            <a:ext cx="7143750" cy="5505450"/>
          </a:xfrm>
          <a:prstGeom prst="rect">
            <a:avLst/>
          </a:prstGeom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57158" y="4714884"/>
            <a:ext cx="8643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3. Древнеегипетскую письменность расшифровал ученый _____. Писали древние египтяне специальными значками - _____. Из стеблей _____ делали материал, похожий на бумагу, - _____. Для хранения его сворачивали в трубочку, которая называется _____.</a:t>
            </a:r>
            <a:endParaRPr lang="ru-RU" sz="2400" b="1" i="1" dirty="0"/>
          </a:p>
        </p:txBody>
      </p:sp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214290"/>
            <a:ext cx="9144000" cy="1015663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400" b="1" dirty="0">
              <a:solidFill>
                <a:srgbClr val="660033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660033"/>
                </a:solidFill>
              </a:rPr>
              <a:t>Задание Д4</a:t>
            </a:r>
            <a:endParaRPr lang="ru-RU" sz="3200" b="1" dirty="0">
              <a:solidFill>
                <a:srgbClr val="660033"/>
              </a:solidFill>
            </a:endParaRPr>
          </a:p>
          <a:p>
            <a:pPr algn="ctr"/>
            <a:endParaRPr lang="ru-RU" sz="1400" b="1" dirty="0">
              <a:solidFill>
                <a:srgbClr val="660033"/>
              </a:solidFill>
            </a:endParaRPr>
          </a:p>
        </p:txBody>
      </p:sp>
      <p:sp>
        <p:nvSpPr>
          <p:cNvPr id="3" name="Line 20"/>
          <p:cNvSpPr>
            <a:spLocks noChangeShapeType="1"/>
          </p:cNvSpPr>
          <p:nvPr/>
        </p:nvSpPr>
        <p:spPr bwMode="auto">
          <a:xfrm>
            <a:off x="152400" y="152400"/>
            <a:ext cx="0" cy="64008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304800" y="0"/>
            <a:ext cx="0" cy="350520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0" y="500042"/>
            <a:ext cx="89154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0" y="357166"/>
            <a:ext cx="3200400" cy="0"/>
          </a:xfrm>
          <a:prstGeom prst="line">
            <a:avLst/>
          </a:prstGeom>
          <a:noFill/>
          <a:ln w="57150" cmpd="thickThin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8572528" y="6357958"/>
            <a:ext cx="428596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1285860"/>
            <a:ext cx="412388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Заполните пропуски: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1857364"/>
            <a:ext cx="8643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i="1" dirty="0" smtClean="0"/>
              <a:t>Египет располагался на северо-востоке _____: от _______ моря на севере до первого порога на реке ____  на юге, от _____ моря на востоке до _____ пустыни на западе.</a:t>
            </a:r>
            <a:endParaRPr lang="ru-RU" sz="24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00034" y="3071810"/>
            <a:ext cx="8643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2. _____ Египта обладал неограниченной </a:t>
            </a:r>
            <a:r>
              <a:rPr lang="ru-RU" sz="2400" b="1" i="1" dirty="0" err="1" smtClean="0"/>
              <a:t>властю</a:t>
            </a:r>
            <a:r>
              <a:rPr lang="ru-RU" sz="2400" b="1" i="1" dirty="0" smtClean="0"/>
              <a:t>. Египтяне почитали его как бога, а в более поздние времена – </a:t>
            </a:r>
            <a:r>
              <a:rPr lang="ru-RU" sz="2400" b="1" i="1" dirty="0" err="1" smtClean="0"/>
              <a:t>ка</a:t>
            </a:r>
            <a:r>
              <a:rPr lang="ru-RU" sz="2400" b="1" i="1" dirty="0" smtClean="0"/>
              <a:t> сына бога _____. Он являлся и главным _____. Управлять страной ему помогали образованные люди - _____ и _____.</a:t>
            </a:r>
            <a:endParaRPr lang="ru-RU" sz="2400" b="1" i="1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214290"/>
            <a:ext cx="9144000" cy="1015663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400" b="1" dirty="0">
              <a:solidFill>
                <a:srgbClr val="660033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660033"/>
                </a:solidFill>
              </a:rPr>
              <a:t>Задание Д5</a:t>
            </a:r>
            <a:endParaRPr lang="ru-RU" sz="3200" b="1" dirty="0">
              <a:solidFill>
                <a:srgbClr val="660033"/>
              </a:solidFill>
            </a:endParaRPr>
          </a:p>
          <a:p>
            <a:pPr algn="ctr"/>
            <a:endParaRPr lang="ru-RU" sz="1400" b="1" dirty="0">
              <a:solidFill>
                <a:srgbClr val="660033"/>
              </a:solidFill>
            </a:endParaRPr>
          </a:p>
        </p:txBody>
      </p:sp>
      <p:sp>
        <p:nvSpPr>
          <p:cNvPr id="3" name="Line 20"/>
          <p:cNvSpPr>
            <a:spLocks noChangeShapeType="1"/>
          </p:cNvSpPr>
          <p:nvPr/>
        </p:nvSpPr>
        <p:spPr bwMode="auto">
          <a:xfrm>
            <a:off x="152400" y="152400"/>
            <a:ext cx="0" cy="64008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304800" y="0"/>
            <a:ext cx="0" cy="350520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0" y="500042"/>
            <a:ext cx="89154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0" y="357166"/>
            <a:ext cx="3200400" cy="0"/>
          </a:xfrm>
          <a:prstGeom prst="line">
            <a:avLst/>
          </a:prstGeom>
          <a:noFill/>
          <a:ln w="57150" cmpd="thickThin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8572528" y="6357958"/>
            <a:ext cx="428596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1142976" y="1500174"/>
            <a:ext cx="7000924" cy="4739759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3600" b="1" dirty="0" smtClean="0">
                <a:solidFill>
                  <a:srgbClr val="660033"/>
                </a:solidFill>
              </a:rPr>
              <a:t>Расскажите-ка, ребята,</a:t>
            </a:r>
          </a:p>
          <a:p>
            <a:r>
              <a:rPr lang="ru-RU" sz="3600" b="1" dirty="0" smtClean="0">
                <a:solidFill>
                  <a:srgbClr val="660033"/>
                </a:solidFill>
              </a:rPr>
              <a:t>Где без леса и без гор</a:t>
            </a:r>
          </a:p>
          <a:p>
            <a:r>
              <a:rPr lang="ru-RU" sz="3600" b="1" dirty="0" smtClean="0">
                <a:solidFill>
                  <a:srgbClr val="660033"/>
                </a:solidFill>
              </a:rPr>
              <a:t>Люди в древности росли.</a:t>
            </a:r>
          </a:p>
          <a:p>
            <a:r>
              <a:rPr lang="ru-RU" sz="3600" b="1" dirty="0" smtClean="0">
                <a:solidFill>
                  <a:srgbClr val="660033"/>
                </a:solidFill>
              </a:rPr>
              <a:t>Где покой все обрели.</a:t>
            </a:r>
          </a:p>
          <a:p>
            <a:r>
              <a:rPr lang="ru-RU" sz="3600" b="1" dirty="0" smtClean="0">
                <a:solidFill>
                  <a:srgbClr val="660033"/>
                </a:solidFill>
              </a:rPr>
              <a:t>Где из глины повсеместно</a:t>
            </a:r>
          </a:p>
          <a:p>
            <a:r>
              <a:rPr lang="ru-RU" sz="3600" b="1" dirty="0" smtClean="0">
                <a:solidFill>
                  <a:srgbClr val="660033"/>
                </a:solidFill>
              </a:rPr>
              <a:t>Все лепили мастера.</a:t>
            </a:r>
          </a:p>
          <a:p>
            <a:r>
              <a:rPr lang="ru-RU" sz="3600" b="1" dirty="0" smtClean="0">
                <a:solidFill>
                  <a:srgbClr val="660033"/>
                </a:solidFill>
              </a:rPr>
              <a:t>И работа их до пота </a:t>
            </a:r>
          </a:p>
          <a:p>
            <a:r>
              <a:rPr lang="ru-RU" sz="3600" b="1" dirty="0" smtClean="0">
                <a:solidFill>
                  <a:srgbClr val="660033"/>
                </a:solidFill>
              </a:rPr>
              <a:t>Выручала их всегда</a:t>
            </a:r>
            <a:r>
              <a:rPr lang="ru-RU" sz="2800" b="1" dirty="0" smtClean="0">
                <a:solidFill>
                  <a:srgbClr val="660033"/>
                </a:solidFill>
              </a:rPr>
              <a:t>.</a:t>
            </a:r>
            <a:endParaRPr lang="ru-RU" sz="2800" b="1" dirty="0">
              <a:solidFill>
                <a:srgbClr val="660033"/>
              </a:solidFill>
            </a:endParaRPr>
          </a:p>
          <a:p>
            <a:endParaRPr lang="ru-RU" sz="14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214290"/>
            <a:ext cx="9144000" cy="1015663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400" b="1" dirty="0">
              <a:solidFill>
                <a:srgbClr val="660033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660033"/>
                </a:solidFill>
              </a:rPr>
              <a:t>Задание А1</a:t>
            </a:r>
            <a:endParaRPr lang="ru-RU" sz="3200" b="1" dirty="0">
              <a:solidFill>
                <a:srgbClr val="660033"/>
              </a:solidFill>
            </a:endParaRPr>
          </a:p>
          <a:p>
            <a:pPr algn="ctr"/>
            <a:endParaRPr lang="ru-RU" sz="1400" b="1" dirty="0">
              <a:solidFill>
                <a:srgbClr val="660033"/>
              </a:solidFill>
            </a:endParaRPr>
          </a:p>
        </p:txBody>
      </p:sp>
      <p:sp>
        <p:nvSpPr>
          <p:cNvPr id="3" name="Line 20"/>
          <p:cNvSpPr>
            <a:spLocks noChangeShapeType="1"/>
          </p:cNvSpPr>
          <p:nvPr/>
        </p:nvSpPr>
        <p:spPr bwMode="auto">
          <a:xfrm>
            <a:off x="152400" y="152400"/>
            <a:ext cx="0" cy="64008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304800" y="0"/>
            <a:ext cx="0" cy="350520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0" y="500042"/>
            <a:ext cx="89154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0" y="357166"/>
            <a:ext cx="3200400" cy="0"/>
          </a:xfrm>
          <a:prstGeom prst="line">
            <a:avLst/>
          </a:prstGeom>
          <a:noFill/>
          <a:ln w="57150" cmpd="thickThin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1142976" y="1420974"/>
            <a:ext cx="7358114" cy="4001095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ru-RU" sz="1400" b="1" dirty="0">
              <a:solidFill>
                <a:srgbClr val="660033"/>
              </a:solidFill>
            </a:endParaRPr>
          </a:p>
          <a:p>
            <a:r>
              <a:rPr lang="ru-RU" sz="4000" dirty="0" smtClean="0"/>
              <a:t>У всесильного владыки</a:t>
            </a:r>
          </a:p>
          <a:p>
            <a:r>
              <a:rPr lang="ru-RU" sz="4000" dirty="0" smtClean="0"/>
              <a:t>Слуги есть. Есть и враги.</a:t>
            </a:r>
          </a:p>
          <a:p>
            <a:r>
              <a:rPr lang="ru-RU" sz="4000" dirty="0" smtClean="0"/>
              <a:t>Знати скажет он: «Служи!</a:t>
            </a:r>
          </a:p>
          <a:p>
            <a:r>
              <a:rPr lang="ru-RU" sz="4000" dirty="0" smtClean="0"/>
              <a:t>Местом службы дорожи!»</a:t>
            </a:r>
          </a:p>
          <a:p>
            <a:r>
              <a:rPr lang="ru-RU" sz="4000" dirty="0" smtClean="0"/>
              <a:t>И советников назвали</a:t>
            </a:r>
          </a:p>
          <a:p>
            <a:r>
              <a:rPr lang="ru-RU" sz="4000" dirty="0" smtClean="0"/>
              <a:t>Фараоновы …</a:t>
            </a:r>
          </a:p>
        </p:txBody>
      </p:sp>
      <p:sp>
        <p:nvSpPr>
          <p:cNvPr id="10" name="Управляющая кнопка: далее 9">
            <a:hlinkClick r:id="rId2" action="ppaction://hlinksldjump" highlightClick="1"/>
          </p:cNvPr>
          <p:cNvSpPr/>
          <p:nvPr/>
        </p:nvSpPr>
        <p:spPr>
          <a:xfrm>
            <a:off x="8572528" y="6357958"/>
            <a:ext cx="428596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214290"/>
            <a:ext cx="9144000" cy="1015663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400" b="1" dirty="0">
              <a:solidFill>
                <a:srgbClr val="660033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660033"/>
                </a:solidFill>
              </a:rPr>
              <a:t>Задание А2</a:t>
            </a:r>
            <a:endParaRPr lang="ru-RU" sz="3200" b="1" dirty="0">
              <a:solidFill>
                <a:srgbClr val="660033"/>
              </a:solidFill>
            </a:endParaRPr>
          </a:p>
          <a:p>
            <a:pPr algn="ctr"/>
            <a:endParaRPr lang="ru-RU" sz="1400" b="1" dirty="0">
              <a:solidFill>
                <a:srgbClr val="660033"/>
              </a:solidFill>
            </a:endParaRPr>
          </a:p>
        </p:txBody>
      </p:sp>
      <p:sp>
        <p:nvSpPr>
          <p:cNvPr id="3" name="Line 20"/>
          <p:cNvSpPr>
            <a:spLocks noChangeShapeType="1"/>
          </p:cNvSpPr>
          <p:nvPr/>
        </p:nvSpPr>
        <p:spPr bwMode="auto">
          <a:xfrm>
            <a:off x="152400" y="152400"/>
            <a:ext cx="0" cy="64008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304800" y="0"/>
            <a:ext cx="0" cy="350520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0" y="500042"/>
            <a:ext cx="89154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0" y="357166"/>
            <a:ext cx="3200400" cy="0"/>
          </a:xfrm>
          <a:prstGeom prst="line">
            <a:avLst/>
          </a:prstGeom>
          <a:noFill/>
          <a:ln w="57150" cmpd="thickThin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8572528" y="6357958"/>
            <a:ext cx="428596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1285860"/>
            <a:ext cx="26837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 или нет?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428596" y="1785926"/>
            <a:ext cx="8501122" cy="4493538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sz="2200" dirty="0" smtClean="0"/>
              <a:t>1. Междуречье  располагалось между реками Нил и Евфрат.</a:t>
            </a:r>
          </a:p>
          <a:p>
            <a:pPr algn="just"/>
            <a:r>
              <a:rPr lang="ru-RU" sz="2200" dirty="0" smtClean="0"/>
              <a:t>2. Первыми жителями Междуречья были шумеры.</a:t>
            </a:r>
          </a:p>
          <a:p>
            <a:pPr algn="just"/>
            <a:r>
              <a:rPr lang="ru-RU" sz="2200" dirty="0" smtClean="0"/>
              <a:t>3. Главным занятием жителей Междуречья была торговля.</a:t>
            </a:r>
          </a:p>
          <a:p>
            <a:pPr algn="just"/>
            <a:r>
              <a:rPr lang="ru-RU" sz="2200" dirty="0" smtClean="0"/>
              <a:t>4. Междуречье было богато строительным лесом.</a:t>
            </a:r>
          </a:p>
          <a:p>
            <a:pPr algn="just"/>
            <a:r>
              <a:rPr lang="ru-RU" sz="2200" dirty="0" smtClean="0"/>
              <a:t>5. Одним из крупнейших государств в Междуречье было Вавилонское царство.</a:t>
            </a:r>
          </a:p>
          <a:p>
            <a:pPr algn="just"/>
            <a:r>
              <a:rPr lang="ru-RU" sz="2200" dirty="0" smtClean="0"/>
              <a:t>6. Другое название Междуречья – Месопотамия.</a:t>
            </a:r>
          </a:p>
          <a:p>
            <a:pPr algn="just"/>
            <a:r>
              <a:rPr lang="ru-RU" sz="2200" dirty="0" smtClean="0"/>
              <a:t>7. Жители Междуречья использовали иероглифы для письма.</a:t>
            </a:r>
          </a:p>
          <a:p>
            <a:pPr algn="just"/>
            <a:r>
              <a:rPr lang="ru-RU" sz="2200" dirty="0" smtClean="0"/>
              <a:t>8. Прекрасные мореплаватели, вавилоняне основывали колонии вокруг Средиземного моря.</a:t>
            </a:r>
          </a:p>
          <a:p>
            <a:pPr algn="just"/>
            <a:r>
              <a:rPr lang="ru-RU" sz="2200" dirty="0" smtClean="0"/>
              <a:t>9. Одним из известнейших царей Вавилона был Хаммурапи.</a:t>
            </a:r>
          </a:p>
          <a:p>
            <a:pPr algn="just"/>
            <a:r>
              <a:rPr lang="ru-RU" sz="2200" dirty="0" smtClean="0"/>
              <a:t>10. У жителей </a:t>
            </a:r>
            <a:r>
              <a:rPr lang="ru-RU" sz="2200" dirty="0" err="1" smtClean="0"/>
              <a:t>Двуречья</a:t>
            </a:r>
            <a:r>
              <a:rPr lang="ru-RU" sz="2200" dirty="0" smtClean="0"/>
              <a:t> было принято хоронить умерших в пирамидах.</a:t>
            </a:r>
            <a:endParaRPr lang="ru-RU" sz="14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214290"/>
            <a:ext cx="9144000" cy="1015663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400" b="1" dirty="0">
              <a:solidFill>
                <a:srgbClr val="660033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660033"/>
                </a:solidFill>
              </a:rPr>
              <a:t>Задание А3</a:t>
            </a:r>
            <a:endParaRPr lang="ru-RU" sz="3200" b="1" dirty="0">
              <a:solidFill>
                <a:srgbClr val="660033"/>
              </a:solidFill>
            </a:endParaRPr>
          </a:p>
          <a:p>
            <a:pPr algn="ctr"/>
            <a:endParaRPr lang="ru-RU" sz="1400" b="1" dirty="0">
              <a:solidFill>
                <a:srgbClr val="660033"/>
              </a:solidFill>
            </a:endParaRPr>
          </a:p>
        </p:txBody>
      </p:sp>
      <p:sp>
        <p:nvSpPr>
          <p:cNvPr id="3" name="Line 20"/>
          <p:cNvSpPr>
            <a:spLocks noChangeShapeType="1"/>
          </p:cNvSpPr>
          <p:nvPr/>
        </p:nvSpPr>
        <p:spPr bwMode="auto">
          <a:xfrm>
            <a:off x="152400" y="152400"/>
            <a:ext cx="0" cy="64008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304800" y="0"/>
            <a:ext cx="0" cy="350520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0" y="500042"/>
            <a:ext cx="89154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0" y="357166"/>
            <a:ext cx="3200400" cy="0"/>
          </a:xfrm>
          <a:prstGeom prst="line">
            <a:avLst/>
          </a:prstGeom>
          <a:noFill/>
          <a:ln w="57150" cmpd="thickThin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8572528" y="6357958"/>
            <a:ext cx="428596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design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1214422"/>
            <a:ext cx="8001056" cy="5357142"/>
          </a:xfrm>
          <a:prstGeom prst="rect">
            <a:avLst/>
          </a:prstGeom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214290"/>
            <a:ext cx="9144000" cy="1015663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400" b="1" dirty="0">
              <a:solidFill>
                <a:srgbClr val="660033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660033"/>
                </a:solidFill>
              </a:rPr>
              <a:t>Задание А4</a:t>
            </a:r>
            <a:endParaRPr lang="ru-RU" sz="3200" b="1" dirty="0">
              <a:solidFill>
                <a:srgbClr val="660033"/>
              </a:solidFill>
            </a:endParaRPr>
          </a:p>
          <a:p>
            <a:pPr algn="ctr"/>
            <a:endParaRPr lang="ru-RU" sz="1400" b="1" dirty="0">
              <a:solidFill>
                <a:srgbClr val="660033"/>
              </a:solidFill>
            </a:endParaRPr>
          </a:p>
        </p:txBody>
      </p:sp>
      <p:sp>
        <p:nvSpPr>
          <p:cNvPr id="3" name="Line 20"/>
          <p:cNvSpPr>
            <a:spLocks noChangeShapeType="1"/>
          </p:cNvSpPr>
          <p:nvPr/>
        </p:nvSpPr>
        <p:spPr bwMode="auto">
          <a:xfrm>
            <a:off x="152400" y="152400"/>
            <a:ext cx="0" cy="64008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304800" y="0"/>
            <a:ext cx="0" cy="350520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0" y="500042"/>
            <a:ext cx="89154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0" y="357166"/>
            <a:ext cx="3200400" cy="0"/>
          </a:xfrm>
          <a:prstGeom prst="line">
            <a:avLst/>
          </a:prstGeom>
          <a:noFill/>
          <a:ln w="57150" cmpd="thickThin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8572528" y="6357958"/>
            <a:ext cx="428596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785918" y="1285860"/>
            <a:ext cx="53683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Разгадайте путаницу: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2071678"/>
            <a:ext cx="5831405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>
              <a:buAutoNum type="arabicPeriod"/>
            </a:pP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ШАРИТ</a:t>
            </a:r>
          </a:p>
          <a:p>
            <a:pPr marL="914400" indent="-914400">
              <a:buAutoNum type="arabicPeriod"/>
            </a:pP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ФЕВАРТ</a:t>
            </a:r>
          </a:p>
          <a:p>
            <a:pPr marL="914400" indent="-914400">
              <a:buAutoNum type="arabicPeriod"/>
            </a:pP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КЩОВИТОРС</a:t>
            </a:r>
          </a:p>
          <a:p>
            <a:pPr marL="914400" indent="-914400">
              <a:buAutoNum type="arabicPeriod"/>
            </a:pP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НОЗЫКА</a:t>
            </a:r>
          </a:p>
          <a:p>
            <a:pPr marL="914400" indent="-914400">
              <a:buAutoNum type="arabicPeriod"/>
            </a:pP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МИПУМАРАХ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3500430" y="1500174"/>
            <a:ext cx="5643570" cy="4370427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ru-RU" sz="2200" b="1" dirty="0">
              <a:solidFill>
                <a:srgbClr val="660033"/>
              </a:solidFill>
            </a:endParaRPr>
          </a:p>
          <a:p>
            <a:r>
              <a:rPr lang="ru-RU" sz="2200" dirty="0" smtClean="0"/>
              <a:t>1. Каменное чудовище с телом льва и головою человека, которое охраняло пирамиду.</a:t>
            </a:r>
          </a:p>
          <a:p>
            <a:r>
              <a:rPr lang="ru-RU" sz="2200" dirty="0" smtClean="0"/>
              <a:t>2. Покровительница женщин и их красоты, кошка.</a:t>
            </a:r>
          </a:p>
          <a:p>
            <a:r>
              <a:rPr lang="ru-RU" sz="2200" dirty="0" smtClean="0"/>
              <a:t>3. Сплав меди и олова.</a:t>
            </a:r>
          </a:p>
          <a:p>
            <a:r>
              <a:rPr lang="ru-RU" sz="2200" dirty="0" smtClean="0"/>
              <a:t>4. Значительная часть урожая и приплода скота, которые земледельцы отдавали в казну.</a:t>
            </a:r>
          </a:p>
          <a:p>
            <a:r>
              <a:rPr lang="ru-RU" sz="2200" dirty="0" smtClean="0"/>
              <a:t>5. Опасные каменистые преграды на реке.</a:t>
            </a:r>
          </a:p>
          <a:p>
            <a:r>
              <a:rPr lang="ru-RU" sz="2200" dirty="0" smtClean="0"/>
              <a:t>6. Чудовище с головой шакала, которое приводило умерших на Суд Осириса.</a:t>
            </a:r>
          </a:p>
          <a:p>
            <a:pPr algn="ctr"/>
            <a:endParaRPr lang="ru-RU" sz="1400" b="1" dirty="0">
              <a:solidFill>
                <a:srgbClr val="660033"/>
              </a:solidFill>
            </a:endParaRPr>
          </a:p>
        </p:txBody>
      </p:sp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214290"/>
            <a:ext cx="9144000" cy="1015663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400" b="1" dirty="0">
              <a:solidFill>
                <a:srgbClr val="660033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660033"/>
                </a:solidFill>
              </a:rPr>
              <a:t>Задание А5</a:t>
            </a:r>
            <a:endParaRPr lang="ru-RU" sz="3200" b="1" dirty="0">
              <a:solidFill>
                <a:srgbClr val="660033"/>
              </a:solidFill>
            </a:endParaRPr>
          </a:p>
          <a:p>
            <a:pPr algn="ctr"/>
            <a:endParaRPr lang="ru-RU" sz="1400" b="1" dirty="0">
              <a:solidFill>
                <a:srgbClr val="660033"/>
              </a:solidFill>
            </a:endParaRPr>
          </a:p>
        </p:txBody>
      </p:sp>
      <p:sp>
        <p:nvSpPr>
          <p:cNvPr id="3" name="Line 20"/>
          <p:cNvSpPr>
            <a:spLocks noChangeShapeType="1"/>
          </p:cNvSpPr>
          <p:nvPr/>
        </p:nvSpPr>
        <p:spPr bwMode="auto">
          <a:xfrm>
            <a:off x="152400" y="152400"/>
            <a:ext cx="0" cy="64008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304800" y="0"/>
            <a:ext cx="0" cy="350520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0" y="500042"/>
            <a:ext cx="89154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0" y="357166"/>
            <a:ext cx="3200400" cy="0"/>
          </a:xfrm>
          <a:prstGeom prst="line">
            <a:avLst/>
          </a:prstGeom>
          <a:noFill/>
          <a:ln w="57150" cmpd="thickThin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8501090" y="6357958"/>
            <a:ext cx="428596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6" y="1428736"/>
          <a:ext cx="2928960" cy="5072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8160"/>
                <a:gridCol w="488160"/>
                <a:gridCol w="488160"/>
                <a:gridCol w="488160"/>
                <a:gridCol w="488160"/>
                <a:gridCol w="488160"/>
              </a:tblGrid>
              <a:tr h="845350">
                <a:tc>
                  <a:txBody>
                    <a:bodyPr/>
                    <a:lstStyle/>
                    <a:p>
                      <a:r>
                        <a:rPr lang="ru-RU" dirty="0" smtClean="0">
                          <a:ln w="38100">
                            <a:solidFill>
                              <a:schemeClr val="tx1"/>
                            </a:solidFill>
                          </a:ln>
                          <a:solidFill>
                            <a:srgbClr val="FFCC66"/>
                          </a:solidFill>
                        </a:rPr>
                        <a:t>1</a:t>
                      </a:r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845350">
                <a:tc>
                  <a:txBody>
                    <a:bodyPr/>
                    <a:lstStyle/>
                    <a:p>
                      <a:r>
                        <a:rPr lang="ru-RU" dirty="0" smtClean="0">
                          <a:ln w="38100">
                            <a:solidFill>
                              <a:schemeClr val="tx1"/>
                            </a:solidFill>
                          </a:ln>
                          <a:solidFill>
                            <a:srgbClr val="FFCC66"/>
                          </a:solidFill>
                        </a:rPr>
                        <a:t>2</a:t>
                      </a:r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845350">
                <a:tc>
                  <a:txBody>
                    <a:bodyPr/>
                    <a:lstStyle/>
                    <a:p>
                      <a:r>
                        <a:rPr lang="ru-RU" dirty="0" smtClean="0">
                          <a:ln w="38100">
                            <a:solidFill>
                              <a:schemeClr val="tx1"/>
                            </a:solidFill>
                          </a:ln>
                          <a:solidFill>
                            <a:srgbClr val="FFCC66"/>
                          </a:solidFill>
                        </a:rPr>
                        <a:t>3</a:t>
                      </a:r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845350">
                <a:tc>
                  <a:txBody>
                    <a:bodyPr/>
                    <a:lstStyle/>
                    <a:p>
                      <a:r>
                        <a:rPr lang="ru-RU" dirty="0" smtClean="0">
                          <a:ln w="38100">
                            <a:solidFill>
                              <a:schemeClr val="tx1"/>
                            </a:solidFill>
                          </a:ln>
                          <a:solidFill>
                            <a:srgbClr val="FFCC66"/>
                          </a:solidFill>
                        </a:rPr>
                        <a:t>4</a:t>
                      </a:r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845350">
                <a:tc>
                  <a:txBody>
                    <a:bodyPr/>
                    <a:lstStyle/>
                    <a:p>
                      <a:r>
                        <a:rPr lang="ru-RU" dirty="0" smtClean="0">
                          <a:ln w="38100">
                            <a:solidFill>
                              <a:schemeClr val="tx1"/>
                            </a:solidFill>
                          </a:ln>
                          <a:solidFill>
                            <a:srgbClr val="FFCC66"/>
                          </a:solidFill>
                        </a:rPr>
                        <a:t>5</a:t>
                      </a:r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845350">
                <a:tc>
                  <a:txBody>
                    <a:bodyPr/>
                    <a:lstStyle/>
                    <a:p>
                      <a:r>
                        <a:rPr lang="ru-RU" dirty="0" smtClean="0">
                          <a:ln w="38100">
                            <a:solidFill>
                              <a:schemeClr val="tx1"/>
                            </a:solidFill>
                          </a:ln>
                          <a:solidFill>
                            <a:srgbClr val="FFCC66"/>
                          </a:solidFill>
                        </a:rPr>
                        <a:t>6</a:t>
                      </a:r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FFCC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214290"/>
            <a:ext cx="9144000" cy="1015663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400" b="1" dirty="0">
              <a:solidFill>
                <a:srgbClr val="660033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660033"/>
                </a:solidFill>
              </a:rPr>
              <a:t>Задание Б1</a:t>
            </a:r>
            <a:endParaRPr lang="ru-RU" sz="3200" b="1" dirty="0">
              <a:solidFill>
                <a:srgbClr val="660033"/>
              </a:solidFill>
            </a:endParaRPr>
          </a:p>
          <a:p>
            <a:pPr algn="ctr"/>
            <a:endParaRPr lang="ru-RU" sz="1400" b="1" dirty="0">
              <a:solidFill>
                <a:srgbClr val="660033"/>
              </a:solidFill>
            </a:endParaRPr>
          </a:p>
        </p:txBody>
      </p:sp>
      <p:sp>
        <p:nvSpPr>
          <p:cNvPr id="3" name="Line 20"/>
          <p:cNvSpPr>
            <a:spLocks noChangeShapeType="1"/>
          </p:cNvSpPr>
          <p:nvPr/>
        </p:nvSpPr>
        <p:spPr bwMode="auto">
          <a:xfrm>
            <a:off x="152400" y="152400"/>
            <a:ext cx="0" cy="64008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304800" y="0"/>
            <a:ext cx="0" cy="350520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0" y="500042"/>
            <a:ext cx="89154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0" y="357166"/>
            <a:ext cx="3200400" cy="0"/>
          </a:xfrm>
          <a:prstGeom prst="line">
            <a:avLst/>
          </a:prstGeom>
          <a:noFill/>
          <a:ln w="57150" cmpd="thickThin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8572528" y="6357958"/>
            <a:ext cx="428596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500034" y="2608169"/>
            <a:ext cx="8429684" cy="2523768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3600" b="1" dirty="0" smtClean="0">
                <a:solidFill>
                  <a:srgbClr val="660033"/>
                </a:solidFill>
              </a:rPr>
              <a:t>Царь в </a:t>
            </a:r>
            <a:r>
              <a:rPr lang="ru-RU" sz="3600" b="1" dirty="0" err="1" smtClean="0">
                <a:solidFill>
                  <a:srgbClr val="660033"/>
                </a:solidFill>
              </a:rPr>
              <a:t>Вавилонии</a:t>
            </a:r>
            <a:r>
              <a:rPr lang="ru-RU" sz="3600" b="1" dirty="0" smtClean="0">
                <a:solidFill>
                  <a:srgbClr val="660033"/>
                </a:solidFill>
              </a:rPr>
              <a:t> когда-то был</a:t>
            </a:r>
          </a:p>
          <a:p>
            <a:r>
              <a:rPr lang="ru-RU" sz="3600" b="1" dirty="0" smtClean="0">
                <a:solidFill>
                  <a:srgbClr val="660033"/>
                </a:solidFill>
              </a:rPr>
              <a:t>Могущественным и знаменитым слыл.</a:t>
            </a:r>
          </a:p>
          <a:p>
            <a:r>
              <a:rPr lang="ru-RU" sz="3600" b="1" dirty="0" smtClean="0">
                <a:solidFill>
                  <a:srgbClr val="660033"/>
                </a:solidFill>
              </a:rPr>
              <a:t>От рабства подданных он защитил.</a:t>
            </a:r>
          </a:p>
          <a:p>
            <a:r>
              <a:rPr lang="ru-RU" sz="3600" b="1" dirty="0" smtClean="0">
                <a:solidFill>
                  <a:srgbClr val="660033"/>
                </a:solidFill>
              </a:rPr>
              <a:t>Законы царские он учредил.</a:t>
            </a:r>
          </a:p>
          <a:p>
            <a:endParaRPr lang="ru-RU" sz="14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214290"/>
            <a:ext cx="9144000" cy="1015663"/>
          </a:xfrm>
          <a:prstGeom prst="rect">
            <a:avLst/>
          </a:prstGeom>
          <a:gradFill rotWithShape="0">
            <a:gsLst>
              <a:gs pos="0">
                <a:srgbClr val="FFEFDF"/>
              </a:gs>
              <a:gs pos="100000">
                <a:srgbClr val="FFAD5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400" b="1" dirty="0">
              <a:solidFill>
                <a:srgbClr val="660033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660033"/>
                </a:solidFill>
              </a:rPr>
              <a:t>Задание Б2</a:t>
            </a:r>
            <a:endParaRPr lang="ru-RU" sz="3200" b="1" dirty="0">
              <a:solidFill>
                <a:srgbClr val="660033"/>
              </a:solidFill>
            </a:endParaRPr>
          </a:p>
          <a:p>
            <a:pPr algn="ctr"/>
            <a:endParaRPr lang="ru-RU" sz="1400" b="1" dirty="0">
              <a:solidFill>
                <a:srgbClr val="660033"/>
              </a:solidFill>
            </a:endParaRPr>
          </a:p>
        </p:txBody>
      </p:sp>
      <p:sp>
        <p:nvSpPr>
          <p:cNvPr id="3" name="Line 20"/>
          <p:cNvSpPr>
            <a:spLocks noChangeShapeType="1"/>
          </p:cNvSpPr>
          <p:nvPr/>
        </p:nvSpPr>
        <p:spPr bwMode="auto">
          <a:xfrm>
            <a:off x="152400" y="152400"/>
            <a:ext cx="0" cy="64008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304800" y="0"/>
            <a:ext cx="0" cy="350520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0" y="500042"/>
            <a:ext cx="89154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0" y="357166"/>
            <a:ext cx="3200400" cy="0"/>
          </a:xfrm>
          <a:prstGeom prst="line">
            <a:avLst/>
          </a:prstGeom>
          <a:noFill/>
          <a:ln w="57150" cmpd="thickThin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Управляющая кнопка: далее 6">
            <a:hlinkClick r:id="rId3" action="ppaction://hlinksldjump" highlightClick="1"/>
          </p:cNvPr>
          <p:cNvSpPr/>
          <p:nvPr/>
        </p:nvSpPr>
        <p:spPr>
          <a:xfrm>
            <a:off x="8572528" y="6357958"/>
            <a:ext cx="428596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6" y="1428736"/>
          <a:ext cx="7929620" cy="52149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962"/>
                <a:gridCol w="792962"/>
                <a:gridCol w="792962"/>
                <a:gridCol w="792962"/>
                <a:gridCol w="792962"/>
                <a:gridCol w="792962"/>
                <a:gridCol w="792962"/>
                <a:gridCol w="792962"/>
                <a:gridCol w="792962"/>
                <a:gridCol w="792962"/>
              </a:tblGrid>
              <a:tr h="52149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Д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Ф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Ш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З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Б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Ы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Л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Ж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Т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Ш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Ш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Ш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Ы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Т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Ь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Г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Т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Щ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Л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Ф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Л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Т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Х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Б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Г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Т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Д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Ф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У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Ы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Г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Т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Я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Тема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214</TotalTime>
  <Words>1246</Words>
  <Application>Microsoft Office PowerPoint</Application>
  <PresentationFormat>Экран (4:3)</PresentationFormat>
  <Paragraphs>414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Нютик</cp:lastModifiedBy>
  <cp:revision>23</cp:revision>
  <dcterms:modified xsi:type="dcterms:W3CDTF">2013-12-23T18:58:07Z</dcterms:modified>
</cp:coreProperties>
</file>