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7" r:id="rId7"/>
    <p:sldId id="259" r:id="rId8"/>
    <p:sldId id="268" r:id="rId9"/>
    <p:sldId id="269" r:id="rId10"/>
    <p:sldId id="270" r:id="rId11"/>
    <p:sldId id="271" r:id="rId12"/>
    <p:sldId id="272" r:id="rId13"/>
    <p:sldId id="260" r:id="rId14"/>
    <p:sldId id="261" r:id="rId15"/>
    <p:sldId id="262" r:id="rId16"/>
    <p:sldId id="265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909B8-A514-43E6-8499-19980868B314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5DB2-2ACD-4229-9F5A-9CBA62221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0%B0%D0%BC%D0%B8%D0%BB%D1%8C_%D0%91%D0%B0%D1%81%D0%B0%D0%B5%D0%B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pblogs.ru/2012/08/29/SHturm_Groznogo_1994_1995-2973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8%D0%BD%D0%B8%D1%81%D1%82%D0%B5%D1%80%D1%81%D1%82%D0%B2%D0%BE_%D0%BE%D0%B1%D0%BE%D1%80%D0%BE%D0%BD%D1%8B_%D0%A0%D0%BE%D1%81%D1%81%D0%B8%D0%B9%D1%81%D0%BA%D0%BE%D0%B9_%D0%A4%D0%B5%D0%B4%D0%B5%D1%80%D0%B0%D1%86%D0%B8%D0%B8" TargetMode="External"/><Relationship Id="rId13" Type="http://schemas.openxmlformats.org/officeDocument/2006/relationships/hyperlink" Target="http://ru.wikipedia.org/wiki/%D0%92%D1%82%D0%BE%D1%80%D0%B0%D1%8F_%D1%87%D0%B5%D1%87%D0%B5%D0%BD%D1%81%D0%BA%D0%B0%D1%8F_%D0%B2%D0%BE%D0%B9%D0%BD%D0%B0" TargetMode="External"/><Relationship Id="rId3" Type="http://schemas.openxmlformats.org/officeDocument/2006/relationships/hyperlink" Target="http://ru.wikipedia.org/wiki/%D0%94%D0%B5-%D1%84%D0%B0%D0%BA%D1%82%D0%BE" TargetMode="External"/><Relationship Id="rId7" Type="http://schemas.openxmlformats.org/officeDocument/2006/relationships/hyperlink" Target="http://ru.wikipedia.org/wiki/%D0%92%D0%B7%D1%8F%D1%82%D0%BA%D0%B0" TargetMode="External"/><Relationship Id="rId12" Type="http://schemas.openxmlformats.org/officeDocument/2006/relationships/hyperlink" Target="http://ru.wikipedia.org/wiki/%D0%94%D0%B0%D0%B3%D0%B5%D1%81%D1%82%D0%B0%D0%BD%D1%81%D0%BA%D0%B0%D1%8F_%D0%B2%D0%BE%D0%B9%D0%BD%D0%B0" TargetMode="External"/><Relationship Id="rId2" Type="http://schemas.openxmlformats.org/officeDocument/2006/relationships/hyperlink" Target="http://ru.wikipedia.org/wiki/%D0%A5%D0%B0%D1%81%D0%B0%D0%B2%D1%8E%D1%80%D1%82%D0%BE%D0%B2%D1%81%D0%BA%D0%B8%D0%B5_%D1%81%D0%BE%D0%B3%D0%BB%D0%B0%D1%88%D0%B5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E%D1%80%D0%BE%D0%B2%D0%BE%D0%B9,_%D0%9A%D0%BE%D0%BD%D1%81%D1%82%D0%B0%D0%BD%D1%82%D0%B8%D0%BD_%D0%9D%D0%B0%D1%82%D0%B0%D0%BD%D0%BE%D0%B2%D0%B8%D1%87" TargetMode="External"/><Relationship Id="rId11" Type="http://schemas.openxmlformats.org/officeDocument/2006/relationships/hyperlink" Target="http://ru.wikipedia.org/wiki/%D0%92%D0%B0%D1%85%D1%85%D0%B0%D0%B1%D0%B8%D0%B7%D0%BC" TargetMode="External"/><Relationship Id="rId5" Type="http://schemas.openxmlformats.org/officeDocument/2006/relationships/hyperlink" Target="http://ru.wikipedia.org/wiki/%D0%A0%D0%BE%D1%81%D1%81%D0%B8%D1%8F" TargetMode="External"/><Relationship Id="rId10" Type="http://schemas.openxmlformats.org/officeDocument/2006/relationships/hyperlink" Target="http://ru.wikipedia.org/wiki/%D0%AD%D1%82%D0%BD%D0%B8%D1%87%D0%B5%D1%81%D0%BA%D0%B8%D0%B5_%D1%87%D0%B8%D1%81%D1%82%D0%BA%D0%B8_%D0%B2_%D0%A7%D0%B5%D1%87%D0%BD%D0%B5" TargetMode="External"/><Relationship Id="rId4" Type="http://schemas.openxmlformats.org/officeDocument/2006/relationships/hyperlink" Target="http://ru.wikipedia.org/wiki/%D0%94%D0%B5-%D1%8E%D1%80%D0%B5" TargetMode="External"/><Relationship Id="rId9" Type="http://schemas.openxmlformats.org/officeDocument/2006/relationships/hyperlink" Target="http://ru.wikipedia.org/wiki/%CF%E5%F0%E2%E0%FF_%F7%E5%F7%E5%ED%F1%EA%E0%FF_%E2%EE%E9%ED%E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2;&#1072;&#1083;&#1102;&#1096;&#1072;\Desktop\&#1095;&#1077;&#1095;&#1077;&#1085;&#1089;&#1082;&#1072;&#1103;%20&#1074;&#1086;&#1081;&#1085;&#1072;\&#1052;&#1086;&#1081;%20&#1092;&#1080;&#1083;&#1100;&#1084;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2;&#1072;&#1083;&#1102;&#1096;&#1072;\Desktop\&#1095;&#1077;&#1095;&#1077;&#1085;&#1089;&#1082;&#1072;&#1103;%20&#1074;&#1086;&#1081;&#1085;&#1072;\&#1084;&#1091;&#1079;&#1099;&#1082;&#1072;\Glaza_slepye_u_voyny.mp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2;&#1072;&#1083;&#1102;&#1096;&#1072;\Desktop\&#1095;&#1077;&#1095;&#1077;&#1085;&#1089;&#1082;&#1072;&#1103;%20&#1074;&#1086;&#1081;&#1085;&#1072;\Zloj%20duh%20-%20Ogon'%20vojny.%20(Grozovye%20vorota).360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1%83%D0%B4%D0%B0%D0%B5%D0%B2,_%D0%94%D0%B6%D0%BE%D1%85%D0%B0%D1%80_%D0%9C%D1%83%D1%81%D0%B0%D0%B5%D0%B2%D0%B8%D1%87" TargetMode="External"/><Relationship Id="rId3" Type="http://schemas.openxmlformats.org/officeDocument/2006/relationships/hyperlink" Target="http://ru.wikipedia.org/wiki/%D0%A1%D0%BE%D0%B2%D0%B5%D1%82%D1%81%D0%BA%D0%B8%D0%B9_%D0%A1%D0%BE%D1%8E%D0%B7" TargetMode="External"/><Relationship Id="rId7" Type="http://schemas.openxmlformats.org/officeDocument/2006/relationships/hyperlink" Target="http://ru.wikipedia.org/wiki/%D0%A1%D0%A1%D0%A1%D0%A0" TargetMode="External"/><Relationship Id="rId2" Type="http://schemas.openxmlformats.org/officeDocument/2006/relationships/hyperlink" Target="http://ru.wikipedia.org/wiki/%D0%9F%D0%B5%D1%80%D0%B5%D1%81%D1%82%D1%80%D0%BE%D0%B9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0%B1%D1%89%D0%B5%D0%BD%D0%B0%D1%86%D0%B8%D0%BE%D0%BD%D0%B0%D0%BB%D1%8C%D0%BD%D1%8B%D0%B9_%D0%BA%D0%BE%D0%BD%D0%B3%D1%80%D0%B5%D1%81%D1%81_%D1%87%D0%B5%D1%87%D0%B5%D0%BD%D1%81%D0%BA%D0%BE%D0%B3%D0%BE_%D0%BD%D0%B0%D1%80%D0%BE%D0%B4%D0%B0" TargetMode="External"/><Relationship Id="rId5" Type="http://schemas.openxmlformats.org/officeDocument/2006/relationships/hyperlink" Target="http://ru.wikipedia.org/wiki/1990_%D0%B3%D0%BE%D0%B4" TargetMode="External"/><Relationship Id="rId4" Type="http://schemas.openxmlformats.org/officeDocument/2006/relationships/hyperlink" Target="http://ru.wikipedia.org/wiki/%D0%A7%D0%B5%D1%87%D0%B5%D0%BD%D0%BE-%D0%98%D0%BD%D0%B3%D1%83%D1%88%D1%81%D0%BA%D0%B0%D1%8F_%D0%90%D0%A1%D0%A1%D0%A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5%D0%B7%D0%B8%D0%B4%D0%B5%D0%BD%D1%82%D1%81%D0%BA%D0%B8%D0%B9_%D0%B4%D0%B2%D0%BE%D1%80%D0%B5%D1%86_(%D0%93%D1%80%D0%BE%D0%B7%D0%BD%D1%8B%D0%B9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1995_%D0%B3%D0%BE%D0%B4" TargetMode="External"/><Relationship Id="rId4" Type="http://schemas.openxmlformats.org/officeDocument/2006/relationships/hyperlink" Target="http://ru.wikipedia.org/wiki/%D0%93%D1%80%D0%BE%D0%B7%D0%BD%D1%8B%D0%B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9C%D0%9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3%D1%80%D0%BE%D0%B7%D0%BD%D1%8B%D0%B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653136"/>
            <a:ext cx="6400800" cy="1752600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rgbClr val="FF0000"/>
                </a:solidFill>
              </a:rPr>
              <a:t>Урок </a:t>
            </a:r>
            <a:r>
              <a:rPr lang="ru-RU" b="1" i="1" dirty="0" err="1" smtClean="0">
                <a:solidFill>
                  <a:srgbClr val="FF0000"/>
                </a:solidFill>
              </a:rPr>
              <a:t>истори</a:t>
            </a:r>
            <a:r>
              <a:rPr lang="ru-RU" b="1" i="1" dirty="0" smtClean="0">
                <a:solidFill>
                  <a:srgbClr val="FF0000"/>
                </a:solidFill>
              </a:rPr>
              <a:t> в 9 классе</a:t>
            </a:r>
          </a:p>
          <a:p>
            <a:pPr algn="r"/>
            <a:r>
              <a:rPr lang="ru-RU" b="1" i="1" dirty="0" smtClean="0">
                <a:solidFill>
                  <a:srgbClr val="FF0000"/>
                </a:solidFill>
              </a:rPr>
              <a:t>Учитель: Денисова И.В.</a:t>
            </a:r>
          </a:p>
          <a:p>
            <a:pPr algn="r"/>
            <a:r>
              <a:rPr lang="ru-RU" b="1" i="1" dirty="0" smtClean="0">
                <a:solidFill>
                  <a:srgbClr val="FF0000"/>
                </a:solidFill>
              </a:rPr>
              <a:t>МБОУ СОШ №50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779642">
            <a:off x="541527" y="903017"/>
            <a:ext cx="7976351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Чеченская война</a:t>
            </a:r>
            <a:endParaRPr lang="ru-RU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mil_Basae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332656"/>
            <a:ext cx="6956247" cy="4525963"/>
          </a:xfrm>
        </p:spPr>
      </p:pic>
      <p:sp>
        <p:nvSpPr>
          <p:cNvPr id="5" name="TextBox 4"/>
          <p:cNvSpPr txBox="1"/>
          <p:nvPr/>
        </p:nvSpPr>
        <p:spPr>
          <a:xfrm>
            <a:off x="827584" y="5085184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>
                <a:hlinkClick r:id="rId3" tooltip="Шамиль Басаев"/>
              </a:rPr>
              <a:t>Шамиль Басаев</a:t>
            </a:r>
            <a:r>
              <a:rPr lang="ru-RU" sz="3200" dirty="0"/>
              <a:t> в автобусе с заложниками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Убитые во время </a:t>
            </a:r>
            <a:r>
              <a:rPr lang="ru-RU" b="1" dirty="0"/>
              <a:t>Чеченской</a:t>
            </a:r>
            <a:r>
              <a:rPr lang="ru-RU" dirty="0"/>
              <a:t> </a:t>
            </a:r>
            <a:r>
              <a:rPr lang="ru-RU" b="1" dirty="0"/>
              <a:t>войны</a:t>
            </a:r>
            <a:r>
              <a:rPr lang="ru-RU" dirty="0"/>
              <a:t> духи</a:t>
            </a:r>
          </a:p>
        </p:txBody>
      </p:sp>
      <p:pic>
        <p:nvPicPr>
          <p:cNvPr id="4" name="Содержимое 3" descr="f_72459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1591" y="1600200"/>
            <a:ext cx="68208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sz="3200" dirty="0">
                <a:hlinkClick r:id="rId2"/>
              </a:rPr>
              <a:t>Штурм Грозного 1994/1995 </a:t>
            </a:r>
            <a:r>
              <a:rPr lang="ru-RU" sz="3200" dirty="0" err="1">
                <a:hlinkClick r:id="rId2"/>
              </a:rPr>
              <a:t>popbl</a:t>
            </a:r>
            <a:r>
              <a:rPr lang="ru-RU" sz="3200" dirty="0">
                <a:hlinkClick r:id="rId2"/>
              </a:rPr>
              <a:t>…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... Кавказский поход". Из книги "Окопная </a:t>
            </a:r>
            <a:r>
              <a:rPr lang="ru-RU" sz="3200" dirty="0" err="1"/>
              <a:t>правда</a:t>
            </a:r>
            <a:r>
              <a:rPr lang="ru-RU" sz="3200" b="1" dirty="0" err="1"/>
              <a:t>Чеченской</a:t>
            </a:r>
            <a:r>
              <a:rPr lang="ru-RU" sz="3200" dirty="0"/>
              <a:t> </a:t>
            </a:r>
            <a:r>
              <a:rPr lang="ru-RU" sz="3200" b="1" dirty="0"/>
              <a:t>войны</a:t>
            </a:r>
            <a:r>
              <a:rPr lang="ru-RU" sz="3200" dirty="0"/>
              <a:t>".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Содержимое 3" descr="vXRBISDVEwU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2420888"/>
            <a:ext cx="6350000" cy="4254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Итоги   войны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Итогом войны стало подписание </a:t>
            </a:r>
            <a:r>
              <a:rPr lang="ru-RU" sz="3400" dirty="0">
                <a:hlinkClick r:id="rId2" tooltip="Хасавюртовские соглашения"/>
              </a:rPr>
              <a:t>Хасавюртовских соглашений</a:t>
            </a:r>
            <a:r>
              <a:rPr lang="ru-RU" sz="3400" dirty="0"/>
              <a:t> и вывод российских войск. Чечня </a:t>
            </a:r>
            <a:r>
              <a:rPr lang="ru-RU" sz="3400" dirty="0" smtClean="0"/>
              <a:t>вновь стала </a:t>
            </a:r>
            <a:r>
              <a:rPr lang="ru-RU" sz="3400" dirty="0"/>
              <a:t> </a:t>
            </a:r>
            <a:r>
              <a:rPr lang="ru-RU" sz="3400" dirty="0" err="1" smtClean="0">
                <a:hlinkClick r:id="rId3" tooltip="Де-факто"/>
              </a:rPr>
              <a:t>дефакто</a:t>
            </a:r>
            <a:r>
              <a:rPr lang="ru-RU" sz="3400" dirty="0"/>
              <a:t> </a:t>
            </a:r>
            <a:r>
              <a:rPr lang="ru-RU" sz="3400" dirty="0" smtClean="0"/>
              <a:t> независимым</a:t>
            </a:r>
            <a:r>
              <a:rPr lang="ru-RU" sz="3400" dirty="0"/>
              <a:t>, но </a:t>
            </a:r>
            <a:r>
              <a:rPr lang="ru-RU" sz="3400" dirty="0">
                <a:hlinkClick r:id="rId4" tooltip="Де-юре"/>
              </a:rPr>
              <a:t>де-юре</a:t>
            </a:r>
            <a:r>
              <a:rPr lang="ru-RU" sz="3400" dirty="0"/>
              <a:t> непризнанным ни одной страной мира (в том числе </a:t>
            </a:r>
            <a:r>
              <a:rPr lang="ru-RU" sz="3400" dirty="0">
                <a:hlinkClick r:id="rId5" tooltip="Россия"/>
              </a:rPr>
              <a:t>Россией</a:t>
            </a:r>
            <a:r>
              <a:rPr lang="ru-RU" sz="3400" dirty="0"/>
              <a:t>) государством.</a:t>
            </a:r>
          </a:p>
          <a:p>
            <a:r>
              <a:rPr lang="ru-RU" sz="3400" dirty="0"/>
              <a:t>Разрушенные дома и сёла не восстанавливались, экономика — исключительно криминальная, впрочем, криминальная она была не только в Чечне, так, по утверждению бывшего депутата </a:t>
            </a:r>
            <a:r>
              <a:rPr lang="ru-RU" sz="3400" dirty="0">
                <a:hlinkClick r:id="rId6" tooltip="Боровой, Константин Натанович"/>
              </a:rPr>
              <a:t>Константина Борового</a:t>
            </a:r>
            <a:r>
              <a:rPr lang="ru-RU" sz="3400" dirty="0"/>
              <a:t>, </a:t>
            </a:r>
            <a:r>
              <a:rPr lang="ru-RU" sz="3400" dirty="0">
                <a:hlinkClick r:id="rId7" tooltip="Взятка"/>
              </a:rPr>
              <a:t>взятки</a:t>
            </a:r>
            <a:r>
              <a:rPr lang="ru-RU" sz="3400" dirty="0"/>
              <a:t> в строительном бизнесе по подрядам </a:t>
            </a:r>
            <a:r>
              <a:rPr lang="ru-RU" sz="3400" dirty="0">
                <a:hlinkClick r:id="rId8" tooltip="Министерство обороны Российской Федерации"/>
              </a:rPr>
              <a:t>Министерства обороны</a:t>
            </a:r>
            <a:r>
              <a:rPr lang="ru-RU" sz="3400" dirty="0"/>
              <a:t>, во время Первой чеченской войны, доходили до 80 % от суммы договора</a:t>
            </a:r>
            <a:r>
              <a:rPr lang="ru-RU" sz="3400" baseline="30000" dirty="0">
                <a:hlinkClick r:id="rId9"/>
              </a:rPr>
              <a:t>[48]</a:t>
            </a:r>
            <a:r>
              <a:rPr lang="ru-RU" sz="3400" dirty="0"/>
              <a:t>. Из-за </a:t>
            </a:r>
            <a:r>
              <a:rPr lang="ru-RU" sz="3400" dirty="0">
                <a:hlinkClick r:id="rId10" tooltip="Этнические чистки в Чечне"/>
              </a:rPr>
              <a:t>этнических чисток</a:t>
            </a:r>
            <a:r>
              <a:rPr lang="ru-RU" sz="3400" dirty="0"/>
              <a:t> и боевых действий Чечню покинуло (или было убито) практически всё </a:t>
            </a:r>
            <a:r>
              <a:rPr lang="ru-RU" sz="3400" dirty="0" err="1"/>
              <a:t>нечеченское</a:t>
            </a:r>
            <a:r>
              <a:rPr lang="ru-RU" sz="3400" dirty="0"/>
              <a:t> население. В республике начался </a:t>
            </a:r>
            <a:r>
              <a:rPr lang="ru-RU" sz="3400" dirty="0" err="1"/>
              <a:t>межвоенный</a:t>
            </a:r>
            <a:r>
              <a:rPr lang="ru-RU" sz="3400" dirty="0"/>
              <a:t> кризис и рост </a:t>
            </a:r>
            <a:r>
              <a:rPr lang="ru-RU" sz="3400" dirty="0">
                <a:hlinkClick r:id="rId11" tooltip="Ваххабизм"/>
              </a:rPr>
              <a:t>ваххабизма</a:t>
            </a:r>
            <a:r>
              <a:rPr lang="ru-RU" sz="3400" dirty="0"/>
              <a:t>, в дальнейшем приведший ко </a:t>
            </a:r>
            <a:r>
              <a:rPr lang="ru-RU" sz="3400" dirty="0">
                <a:hlinkClick r:id="rId12" tooltip="Дагестанская война"/>
              </a:rPr>
              <a:t>вторжению в Дагестан</a:t>
            </a:r>
            <a:r>
              <a:rPr lang="ru-RU" sz="3400" dirty="0"/>
              <a:t>, а затем и к началу </a:t>
            </a:r>
            <a:r>
              <a:rPr lang="ru-RU" sz="3400" dirty="0">
                <a:hlinkClick r:id="rId13" tooltip="Вторая чеченская война"/>
              </a:rPr>
              <a:t>Второй чеченской войны</a:t>
            </a:r>
            <a:r>
              <a:rPr lang="ru-RU" sz="34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solidFill>
                  <a:srgbClr val="0070C0"/>
                </a:solidFill>
              </a:rPr>
              <a:t>Потери</a:t>
            </a:r>
            <a:br>
              <a:rPr lang="ru-RU" sz="4800" b="1" dirty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По данным, обнародованным штабом ОГВ</a:t>
            </a:r>
            <a:r>
              <a:rPr lang="ru-RU" u="sng" dirty="0"/>
              <a:t>, потери российских войск </a:t>
            </a:r>
            <a:r>
              <a:rPr lang="ru-RU" dirty="0"/>
              <a:t>составили </a:t>
            </a:r>
            <a:r>
              <a:rPr lang="ru-RU" i="1" dirty="0"/>
              <a:t>4103 человек убитыми</a:t>
            </a:r>
            <a:r>
              <a:rPr lang="ru-RU" dirty="0"/>
              <a:t>, </a:t>
            </a:r>
            <a:r>
              <a:rPr lang="ru-RU" i="1" dirty="0"/>
              <a:t>1231 — пропавших без вести/дезертировавших/пленных, 19 794 </a:t>
            </a:r>
            <a:r>
              <a:rPr lang="ru-RU" i="1" dirty="0" smtClean="0"/>
              <a:t>раненых</a:t>
            </a:r>
            <a:r>
              <a:rPr lang="ru-RU" dirty="0" smtClean="0"/>
              <a:t>. </a:t>
            </a:r>
            <a:r>
              <a:rPr lang="ru-RU" dirty="0"/>
              <a:t>По данным Комитета солдатских матерей, потери составили </a:t>
            </a:r>
            <a:r>
              <a:rPr lang="ru-RU" i="1" dirty="0"/>
              <a:t>не менее 14 000 человек убитыми</a:t>
            </a:r>
            <a:r>
              <a:rPr lang="ru-RU" dirty="0"/>
              <a:t> (</a:t>
            </a:r>
            <a:r>
              <a:rPr lang="ru-RU" dirty="0" err="1"/>
              <a:t>задокументированные</a:t>
            </a:r>
            <a:r>
              <a:rPr lang="ru-RU" dirty="0"/>
              <a:t> случаи гибели по данным матерей погибших военнослужащих). Однако следует учитывать, что данные </a:t>
            </a:r>
            <a:r>
              <a:rPr lang="ru-RU" u="sng" dirty="0"/>
              <a:t>Комитета солдатских матерей включают в себя только потери </a:t>
            </a:r>
            <a:r>
              <a:rPr lang="ru-RU" u="sng" dirty="0" err="1"/>
              <a:t>солдат-срочников</a:t>
            </a:r>
            <a:r>
              <a:rPr lang="ru-RU" dirty="0"/>
              <a:t>, без учета потерь военнослужащих-контрактников, бойцов специальных подразделении и т. д. </a:t>
            </a:r>
            <a:r>
              <a:rPr lang="ru-RU" u="sng" dirty="0"/>
              <a:t>Потери боевиков</a:t>
            </a:r>
            <a:r>
              <a:rPr lang="ru-RU" dirty="0"/>
              <a:t>, согласно данным российской стороны, </a:t>
            </a:r>
            <a:r>
              <a:rPr lang="ru-RU" i="1" dirty="0"/>
              <a:t>составили 17 391 человек</a:t>
            </a:r>
            <a:r>
              <a:rPr lang="ru-RU" dirty="0"/>
              <a:t>. По данным начальника штаба чеченских подразделений (позже Президента ЧРИ) А.Масхадова потери чеченской стороны составили около </a:t>
            </a:r>
            <a:r>
              <a:rPr lang="ru-RU" i="1" dirty="0"/>
              <a:t>3000 человек убитыми</a:t>
            </a:r>
            <a:r>
              <a:rPr lang="ru-RU" dirty="0"/>
              <a:t>. По данным ПЦ «Мемориал» потери боевиков не превышали </a:t>
            </a:r>
            <a:r>
              <a:rPr lang="ru-RU" i="1" dirty="0"/>
              <a:t>2700 человек убитыми</a:t>
            </a:r>
            <a:r>
              <a:rPr lang="ru-RU" dirty="0"/>
              <a:t>. Число потерь </a:t>
            </a:r>
            <a:r>
              <a:rPr lang="ru-RU" u="sng" dirty="0"/>
              <a:t>мирного населения </a:t>
            </a:r>
            <a:r>
              <a:rPr lang="ru-RU" dirty="0"/>
              <a:t>доподлинно неизвестно — по оценке правозащитной организации Мемориал они составляют </a:t>
            </a:r>
            <a:r>
              <a:rPr lang="ru-RU" i="1" dirty="0"/>
              <a:t>до 50 тысяч человек </a:t>
            </a:r>
            <a:r>
              <a:rPr lang="ru-RU" i="1" dirty="0" smtClean="0"/>
              <a:t>убитыми</a:t>
            </a:r>
            <a:r>
              <a:rPr lang="ru-RU" dirty="0" smtClean="0"/>
              <a:t>. </a:t>
            </a:r>
            <a:r>
              <a:rPr lang="ru-RU" dirty="0"/>
              <a:t>Секретарь Совбеза РФ А.Лебедь оценивал потери гражданского населения Чечни в 80 000 человек погибшими.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4" name="Мой фильм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124744"/>
            <a:ext cx="7644341" cy="5733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синквейн</a:t>
            </a:r>
            <a:r>
              <a:rPr lang="ru-RU" dirty="0"/>
              <a:t>       1. 1 сущ.</a:t>
            </a:r>
          </a:p>
          <a:p>
            <a:pPr>
              <a:buNone/>
            </a:pPr>
            <a:r>
              <a:rPr lang="ru-RU" dirty="0"/>
              <a:t>         </a:t>
            </a:r>
            <a:r>
              <a:rPr lang="ru-RU" dirty="0" smtClean="0"/>
              <a:t>                   </a:t>
            </a:r>
            <a:r>
              <a:rPr lang="ru-RU" dirty="0"/>
              <a:t>2. 2-3 глагола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/>
              <a:t>3. 2-3 прилагательных</a:t>
            </a:r>
          </a:p>
          <a:p>
            <a:pPr>
              <a:buNone/>
            </a:pPr>
            <a:r>
              <a:rPr lang="ru-RU" dirty="0"/>
              <a:t>                 </a:t>
            </a:r>
            <a:r>
              <a:rPr lang="ru-RU" dirty="0" smtClean="0"/>
              <a:t>           </a:t>
            </a:r>
            <a:r>
              <a:rPr lang="ru-RU" dirty="0"/>
              <a:t>4.Вывод</a:t>
            </a:r>
          </a:p>
          <a:p>
            <a:endParaRPr lang="ru-RU" dirty="0"/>
          </a:p>
        </p:txBody>
      </p:sp>
      <p:pic>
        <p:nvPicPr>
          <p:cNvPr id="4" name="Glaza_slepye_u_voyn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404664"/>
            <a:ext cx="93610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2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  </a:t>
            </a:r>
            <a:br>
              <a:rPr lang="ru-RU" dirty="0" smtClean="0"/>
            </a:br>
            <a:r>
              <a:rPr lang="ru-RU" dirty="0" smtClean="0"/>
              <a:t>п.54, стр. 364-366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Zloj duh - Ogon' vojny. (Grozovye vorota).36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5797" y="1052736"/>
            <a:ext cx="7740352" cy="5805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b="1" i="1" dirty="0"/>
              <a:t>Цели: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Обучающая - Выяснить причины войны в Чечне, ход военных действий и почему они приняли затяжной характер.</a:t>
            </a:r>
          </a:p>
          <a:p>
            <a:r>
              <a:rPr lang="ru-RU" dirty="0"/>
              <a:t>2. Воспитательная - Какое воздействие война оказала на состояние российского общества.</a:t>
            </a:r>
          </a:p>
          <a:p>
            <a:r>
              <a:rPr lang="ru-RU" dirty="0"/>
              <a:t>3. Развивающая - развитие умения ставить проблемы и умение определять пути их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/>
              <a:t>Проверка домашнего задания: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dirty="0"/>
              <a:t>1. Причины оживления массовых национальных движений</a:t>
            </a:r>
          </a:p>
          <a:p>
            <a:r>
              <a:rPr lang="ru-RU" dirty="0" smtClean="0"/>
              <a:t>   </a:t>
            </a:r>
            <a:r>
              <a:rPr lang="ru-RU" dirty="0"/>
              <a:t>2. Хроника независимости в республиках (парад суверенитетов)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Предыстория конфликта</a:t>
            </a:r>
            <a:br>
              <a:rPr lang="ru-RU" sz="5400" b="1" dirty="0">
                <a:solidFill>
                  <a:srgbClr val="FF0000"/>
                </a:solidFill>
              </a:rPr>
            </a:b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 началом </a:t>
            </a:r>
            <a:r>
              <a:rPr lang="ru-RU" dirty="0">
                <a:hlinkClick r:id="rId2" tooltip="Перестройка"/>
              </a:rPr>
              <a:t>перестройки</a:t>
            </a:r>
            <a:r>
              <a:rPr lang="ru-RU" dirty="0"/>
              <a:t> в различных республиках </a:t>
            </a:r>
            <a:r>
              <a:rPr lang="ru-RU" dirty="0">
                <a:hlinkClick r:id="rId3" tooltip="Советский Союз"/>
              </a:rPr>
              <a:t>Советского Союза</a:t>
            </a:r>
            <a:r>
              <a:rPr lang="ru-RU" dirty="0"/>
              <a:t>, в том числе и в </a:t>
            </a:r>
            <a:r>
              <a:rPr lang="ru-RU" dirty="0">
                <a:hlinkClick r:id="rId4" tooltip="Чечено-Ингушская АССР"/>
              </a:rPr>
              <a:t>Чечено-Ингушетии</a:t>
            </a:r>
            <a:r>
              <a:rPr lang="ru-RU" dirty="0"/>
              <a:t>, активизировались различные националистические движения. Одной из подобных организаций стал созданный в</a:t>
            </a:r>
            <a:r>
              <a:rPr lang="ru-RU" dirty="0">
                <a:hlinkClick r:id="rId5" tooltip="1990 год"/>
              </a:rPr>
              <a:t>1990 году</a:t>
            </a:r>
            <a:r>
              <a:rPr lang="ru-RU" dirty="0"/>
              <a:t> </a:t>
            </a:r>
            <a:r>
              <a:rPr lang="ru-RU" dirty="0">
                <a:hlinkClick r:id="rId6" tooltip="Общенациональный конгресс чеченского народа"/>
              </a:rPr>
              <a:t>Общенациональный конгресс чеченского народа</a:t>
            </a:r>
            <a:r>
              <a:rPr lang="ru-RU" dirty="0"/>
              <a:t> (ОКЧН), ставивший своей целью выход Чечни из состава </a:t>
            </a:r>
            <a:r>
              <a:rPr lang="ru-RU" dirty="0">
                <a:hlinkClick r:id="rId7" tooltip="СССР"/>
              </a:rPr>
              <a:t>СССР</a:t>
            </a:r>
            <a:r>
              <a:rPr lang="ru-RU" dirty="0"/>
              <a:t> и создание независимого чеченского государства. Его возглавил бывший генерал советских Военно-воздушных сил </a:t>
            </a:r>
            <a:r>
              <a:rPr lang="ru-RU" dirty="0">
                <a:hlinkClick r:id="rId8" tooltip="Дудаев, Джохар Мусаевич"/>
              </a:rPr>
              <a:t>Джохар Дудаев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b="1" dirty="0"/>
              <a:t>«Чеченская революция» 1991 года</a:t>
            </a:r>
          </a:p>
          <a:p>
            <a:r>
              <a:rPr lang="ru-RU" b="1" dirty="0"/>
              <a:t>Распад Чечено-Ингушской АССР (1991—1992)</a:t>
            </a:r>
          </a:p>
          <a:p>
            <a:r>
              <a:rPr lang="ru-RU" b="1" dirty="0"/>
              <a:t>Период фактической независимости (1991—1994)</a:t>
            </a:r>
          </a:p>
          <a:p>
            <a:r>
              <a:rPr lang="ru-RU" b="1" dirty="0"/>
              <a:t>Политический кризис 1993 года</a:t>
            </a:r>
          </a:p>
          <a:p>
            <a:r>
              <a:rPr lang="ru-RU" b="1" dirty="0"/>
              <a:t>Формирование </a:t>
            </a:r>
            <a:r>
              <a:rPr lang="ru-RU" b="1" dirty="0" err="1"/>
              <a:t>антидудаевской</a:t>
            </a:r>
            <a:r>
              <a:rPr lang="ru-RU" b="1" dirty="0"/>
              <a:t> оппозиции (1993—1994)</a:t>
            </a:r>
          </a:p>
          <a:p>
            <a:r>
              <a:rPr lang="ru-RU" b="1" dirty="0"/>
              <a:t>Начало гражданской войны (1994)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00px-Evstafiev-chechnya-palace-gun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6943630" cy="4536504"/>
          </a:xfrm>
        </p:spPr>
      </p:pic>
      <p:sp>
        <p:nvSpPr>
          <p:cNvPr id="5" name="TextBox 4"/>
          <p:cNvSpPr txBox="1"/>
          <p:nvPr/>
        </p:nvSpPr>
        <p:spPr>
          <a:xfrm>
            <a:off x="539552" y="5013176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Бои вокруг </a:t>
            </a:r>
            <a:r>
              <a:rPr lang="ru-RU" sz="2800" dirty="0">
                <a:hlinkClick r:id="rId3" tooltip="Президентский дворец (Грозный)"/>
              </a:rPr>
              <a:t>здания бывшего республиканского комитета КПСС («Президентского дворца»)</a:t>
            </a:r>
            <a:r>
              <a:rPr lang="ru-RU" sz="2800" dirty="0"/>
              <a:t> в </a:t>
            </a:r>
            <a:r>
              <a:rPr lang="ru-RU" sz="2800" dirty="0">
                <a:hlinkClick r:id="rId4" tooltip="Грозный"/>
              </a:rPr>
              <a:t>Грозном</a:t>
            </a:r>
            <a:r>
              <a:rPr lang="ru-RU" sz="2800" dirty="0"/>
              <a:t>, январь </a:t>
            </a:r>
            <a:r>
              <a:rPr lang="ru-RU" sz="2800" dirty="0">
                <a:hlinkClick r:id="rId5" tooltip="1995 год"/>
              </a:rPr>
              <a:t>1995 года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Ход войны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Ввод войск (декабрь 1994)</a:t>
            </a:r>
          </a:p>
          <a:p>
            <a:r>
              <a:rPr lang="ru-RU" b="1" dirty="0"/>
              <a:t>Штурм Грозного (декабрь 1994 — март 1995)</a:t>
            </a:r>
          </a:p>
          <a:p>
            <a:r>
              <a:rPr lang="ru-RU" b="1" dirty="0"/>
              <a:t>Установление контроля над равнинными районами Чечни (март — апрель 1995)</a:t>
            </a:r>
          </a:p>
          <a:p>
            <a:r>
              <a:rPr lang="ru-RU" b="1" dirty="0"/>
              <a:t>Установление контроля над горными районами Чечни (май — июнь 1995)</a:t>
            </a:r>
          </a:p>
          <a:p>
            <a:r>
              <a:rPr lang="ru-RU" b="1" dirty="0"/>
              <a:t>Террористический акт в Будённовске (14—19 июня 1995)</a:t>
            </a:r>
          </a:p>
          <a:p>
            <a:r>
              <a:rPr lang="ru-RU" b="1" dirty="0"/>
              <a:t>Положение в республике в июне — декабре 1995</a:t>
            </a:r>
          </a:p>
          <a:p>
            <a:r>
              <a:rPr lang="ru-RU" b="1" dirty="0"/>
              <a:t>Террористический акт в Кизляре (9—18 января 1996)</a:t>
            </a:r>
          </a:p>
          <a:p>
            <a:r>
              <a:rPr lang="ru-RU" b="1" dirty="0"/>
              <a:t>Нападение боевиков на Грозный (6—8 марта 1996)</a:t>
            </a:r>
          </a:p>
          <a:p>
            <a:r>
              <a:rPr lang="ru-RU" b="1" dirty="0"/>
              <a:t>Бой у села </a:t>
            </a:r>
            <a:r>
              <a:rPr lang="ru-RU" b="1" dirty="0" err="1"/>
              <a:t>Ярышмарды</a:t>
            </a:r>
            <a:r>
              <a:rPr lang="ru-RU" b="1" dirty="0"/>
              <a:t> (16 апреля 1996</a:t>
            </a:r>
            <a:r>
              <a:rPr lang="ru-RU" b="1" dirty="0" smtClean="0"/>
              <a:t>)</a:t>
            </a:r>
          </a:p>
          <a:p>
            <a:r>
              <a:rPr lang="ru-RU" b="1" dirty="0"/>
              <a:t>Ликвидация Джохара Дудаева (21 апреля 1996)</a:t>
            </a:r>
          </a:p>
          <a:p>
            <a:r>
              <a:rPr lang="ru-RU" b="1" dirty="0"/>
              <a:t>Переговоры с сепаратистами (май — июль 1996)</a:t>
            </a:r>
          </a:p>
          <a:p>
            <a:r>
              <a:rPr lang="ru-RU" b="1" dirty="0"/>
              <a:t>Операция «Джихад» (6—22 августа 1996)</a:t>
            </a:r>
          </a:p>
          <a:p>
            <a:r>
              <a:rPr lang="ru-RU" b="1" dirty="0"/>
              <a:t>Хасавюртовские соглашения (31 августа 1996)</a:t>
            </a: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0px-Evstafiev-Chechnya-BURN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60648"/>
            <a:ext cx="6408712" cy="4165663"/>
          </a:xfrm>
        </p:spPr>
      </p:pic>
      <p:sp>
        <p:nvSpPr>
          <p:cNvPr id="5" name="TextBox 4"/>
          <p:cNvSpPr txBox="1"/>
          <p:nvPr/>
        </p:nvSpPr>
        <p:spPr>
          <a:xfrm>
            <a:off x="251520" y="479715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Уничтоженный российский </a:t>
            </a:r>
            <a:r>
              <a:rPr lang="ru-RU" sz="3200" dirty="0">
                <a:hlinkClick r:id="rId3" tooltip="БМП"/>
              </a:rPr>
              <a:t>БМП</a:t>
            </a:r>
            <a:r>
              <a:rPr lang="ru-RU" sz="3200" dirty="0"/>
              <a:t> </a:t>
            </a:r>
            <a:r>
              <a:rPr lang="ru-RU" sz="3200" dirty="0" err="1"/>
              <a:t>в</a:t>
            </a:r>
            <a:r>
              <a:rPr lang="ru-RU" sz="3200" dirty="0" err="1">
                <a:hlinkClick r:id="rId4" tooltip="Грозный"/>
              </a:rPr>
              <a:t>Грозном</a:t>
            </a:r>
            <a:r>
              <a:rPr lang="ru-RU" sz="3200" dirty="0"/>
              <a:t>, январь 1995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vstafiev-checnnya-soldier-f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60648"/>
            <a:ext cx="6548915" cy="4303573"/>
          </a:xfrm>
        </p:spPr>
      </p:pic>
      <p:sp>
        <p:nvSpPr>
          <p:cNvPr id="5" name="TextBox 4"/>
          <p:cNvSpPr txBox="1"/>
          <p:nvPr/>
        </p:nvSpPr>
        <p:spPr>
          <a:xfrm>
            <a:off x="539552" y="5013176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Чеченский боевик в Грозном, январь 1995 г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207</Words>
  <Application>Microsoft Office PowerPoint</Application>
  <PresentationFormat>Экран (4:3)</PresentationFormat>
  <Paragraphs>51</Paragraphs>
  <Slides>17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Цели: </vt:lpstr>
      <vt:lpstr>Проверка домашнего задания:  </vt:lpstr>
      <vt:lpstr>Предыстория конфликта </vt:lpstr>
      <vt:lpstr>Слайд 5</vt:lpstr>
      <vt:lpstr>Слайд 6</vt:lpstr>
      <vt:lpstr>Ход войны</vt:lpstr>
      <vt:lpstr>Слайд 8</vt:lpstr>
      <vt:lpstr>Слайд 9</vt:lpstr>
      <vt:lpstr>Слайд 10</vt:lpstr>
      <vt:lpstr>Убитые во время Чеченской войны духи</vt:lpstr>
      <vt:lpstr>Штурм Грозного 1994/1995 popbl… ... Кавказский поход". Из книги "Окопная правдаЧеченской войны". </vt:lpstr>
      <vt:lpstr>Итоги   войны</vt:lpstr>
      <vt:lpstr>Потери </vt:lpstr>
      <vt:lpstr>физминутка</vt:lpstr>
      <vt:lpstr>Итоги урока</vt:lpstr>
      <vt:lpstr>Домашнее задание   п.54, стр. 364-366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Чеченская война</dc:title>
  <dc:creator>Валюша</dc:creator>
  <cp:lastModifiedBy>Валюша</cp:lastModifiedBy>
  <cp:revision>21</cp:revision>
  <dcterms:created xsi:type="dcterms:W3CDTF">2013-04-15T16:47:27Z</dcterms:created>
  <dcterms:modified xsi:type="dcterms:W3CDTF">2013-04-16T12:57:26Z</dcterms:modified>
</cp:coreProperties>
</file>