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A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019867308253134"/>
          <c:y val="0.17500999875015624"/>
          <c:w val="0.68769593904928772"/>
          <c:h val="0.6960976752905909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0.65000000000000113</c:v>
                </c:pt>
                <c:pt idx="1">
                  <c:v>0.65000000000000113</c:v>
                </c:pt>
                <c:pt idx="2">
                  <c:v>0.72000000000000064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74733440"/>
        <c:axId val="92162304"/>
      </c:barChart>
      <c:catAx>
        <c:axId val="74733440"/>
        <c:scaling>
          <c:orientation val="minMax"/>
        </c:scaling>
        <c:axPos val="l"/>
        <c:tickLblPos val="nextTo"/>
        <c:crossAx val="92162304"/>
        <c:crosses val="autoZero"/>
        <c:auto val="1"/>
        <c:lblAlgn val="ctr"/>
        <c:lblOffset val="100"/>
      </c:catAx>
      <c:valAx>
        <c:axId val="92162304"/>
        <c:scaling>
          <c:orientation val="minMax"/>
        </c:scaling>
        <c:axPos val="b"/>
        <c:majorGridlines/>
        <c:numFmt formatCode="0%" sourceLinked="1"/>
        <c:tickLblPos val="nextTo"/>
        <c:crossAx val="747334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448958614013581"/>
          <c:y val="0"/>
          <c:w val="0.57806472860093949"/>
          <c:h val="0.7752076389224356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0.8</c:v>
                </c:pt>
                <c:pt idx="1">
                  <c:v>0.73000000000000065</c:v>
                </c:pt>
                <c:pt idx="2">
                  <c:v>0.73000000000000065</c:v>
                </c:pt>
                <c:pt idx="3">
                  <c:v>0.71000000000000063</c:v>
                </c:pt>
                <c:pt idx="4">
                  <c:v>0.73000000000000065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axId val="103532416"/>
        <c:axId val="103541376"/>
      </c:barChart>
      <c:catAx>
        <c:axId val="103532416"/>
        <c:scaling>
          <c:orientation val="minMax"/>
        </c:scaling>
        <c:axPos val="l"/>
        <c:tickLblPos val="nextTo"/>
        <c:crossAx val="103541376"/>
        <c:crosses val="autoZero"/>
        <c:auto val="1"/>
        <c:lblAlgn val="ctr"/>
        <c:lblOffset val="100"/>
      </c:catAx>
      <c:valAx>
        <c:axId val="103541376"/>
        <c:scaling>
          <c:orientation val="minMax"/>
        </c:scaling>
        <c:axPos val="b"/>
        <c:majorGridlines/>
        <c:numFmt formatCode="0%" sourceLinked="1"/>
        <c:tickLblPos val="nextTo"/>
        <c:crossAx val="10353241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0640990749942686"/>
          <c:y val="0.10370370370370376"/>
          <c:w val="0.57872395076829064"/>
          <c:h val="0.6779195100612426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0.66000000000000114</c:v>
                </c:pt>
                <c:pt idx="1">
                  <c:v>0.67000000000000115</c:v>
                </c:pt>
                <c:pt idx="2">
                  <c:v>0.69000000000000061</c:v>
                </c:pt>
                <c:pt idx="3">
                  <c:v>0.70000000000000062</c:v>
                </c:pt>
                <c:pt idx="4">
                  <c:v>0.67000000000000115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axId val="103818752"/>
        <c:axId val="103847808"/>
      </c:barChart>
      <c:catAx>
        <c:axId val="103818752"/>
        <c:scaling>
          <c:orientation val="minMax"/>
        </c:scaling>
        <c:axPos val="l"/>
        <c:tickLblPos val="nextTo"/>
        <c:crossAx val="103847808"/>
        <c:crosses val="autoZero"/>
        <c:auto val="1"/>
        <c:lblAlgn val="ctr"/>
        <c:lblOffset val="100"/>
      </c:catAx>
      <c:valAx>
        <c:axId val="103847808"/>
        <c:scaling>
          <c:orientation val="minMax"/>
        </c:scaling>
        <c:axPos val="b"/>
        <c:majorGridlines/>
        <c:numFmt formatCode="0%" sourceLinked="1"/>
        <c:tickLblPos val="nextTo"/>
        <c:crossAx val="1038187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4982830271216147"/>
          <c:y val="3.1746031746031744E-2"/>
          <c:w val="0.65806047681539936"/>
          <c:h val="0.8274568803899505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0.68</c:v>
                </c:pt>
                <c:pt idx="1">
                  <c:v>0.75000000000000122</c:v>
                </c:pt>
                <c:pt idx="2">
                  <c:v>0.70000000000000062</c:v>
                </c:pt>
                <c:pt idx="3">
                  <c:v>0.71000000000000063</c:v>
                </c:pt>
                <c:pt idx="4">
                  <c:v>0.75000000000000122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 четверть</c:v>
                </c:pt>
                <c:pt idx="1">
                  <c:v>2 четверть</c:v>
                </c:pt>
                <c:pt idx="2">
                  <c:v>3 четверть</c:v>
                </c:pt>
                <c:pt idx="3">
                  <c:v>4 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axId val="104075264"/>
        <c:axId val="104077568"/>
      </c:barChart>
      <c:catAx>
        <c:axId val="104075264"/>
        <c:scaling>
          <c:orientation val="minMax"/>
        </c:scaling>
        <c:axPos val="l"/>
        <c:tickLblPos val="nextTo"/>
        <c:crossAx val="104077568"/>
        <c:crosses val="autoZero"/>
        <c:auto val="1"/>
        <c:lblAlgn val="ctr"/>
        <c:lblOffset val="100"/>
      </c:catAx>
      <c:valAx>
        <c:axId val="104077568"/>
        <c:scaling>
          <c:orientation val="minMax"/>
        </c:scaling>
        <c:axPos val="b"/>
        <c:majorGridlines/>
        <c:numFmt formatCode="0%" sourceLinked="1"/>
        <c:tickLblPos val="nextTo"/>
        <c:crossAx val="1040752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2326713044364599"/>
          <c:y val="0"/>
          <c:w val="0.55711112809927887"/>
          <c:h val="0.7681020472440955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1четверть</c:v>
                </c:pt>
                <c:pt idx="1">
                  <c:v>2четверть</c:v>
                </c:pt>
                <c:pt idx="2">
                  <c:v>3четверть</c:v>
                </c:pt>
                <c:pt idx="3">
                  <c:v>4четверть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0.73000000000000065</c:v>
                </c:pt>
                <c:pt idx="1">
                  <c:v>0.66000000000000136</c:v>
                </c:pt>
                <c:pt idx="2">
                  <c:v>0.78</c:v>
                </c:pt>
                <c:pt idx="3">
                  <c:v>0.71000000000000063</c:v>
                </c:pt>
                <c:pt idx="4">
                  <c:v>0.71000000000000063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1четверть</c:v>
                </c:pt>
                <c:pt idx="1">
                  <c:v>2четверть</c:v>
                </c:pt>
                <c:pt idx="2">
                  <c:v>3четверть</c:v>
                </c:pt>
                <c:pt idx="3">
                  <c:v>4четверть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1четверть</c:v>
                </c:pt>
                <c:pt idx="1">
                  <c:v>2четверть</c:v>
                </c:pt>
                <c:pt idx="2">
                  <c:v>3четверть</c:v>
                </c:pt>
                <c:pt idx="3">
                  <c:v>4четверть</c:v>
                </c:pt>
                <c:pt idx="4">
                  <c:v>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axId val="104223104"/>
        <c:axId val="104225408"/>
      </c:barChart>
      <c:catAx>
        <c:axId val="104223104"/>
        <c:scaling>
          <c:orientation val="minMax"/>
        </c:scaling>
        <c:axPos val="l"/>
        <c:tickLblPos val="nextTo"/>
        <c:crossAx val="104225408"/>
        <c:crosses val="autoZero"/>
        <c:auto val="1"/>
        <c:lblAlgn val="ctr"/>
        <c:lblOffset val="100"/>
      </c:catAx>
      <c:valAx>
        <c:axId val="104225408"/>
        <c:scaling>
          <c:orientation val="minMax"/>
        </c:scaling>
        <c:axPos val="b"/>
        <c:majorGridlines/>
        <c:numFmt formatCode="0%" sourceLinked="1"/>
        <c:tickLblPos val="nextTo"/>
        <c:crossAx val="1042231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1381658405425641"/>
          <c:y val="8.6082913188740312E-2"/>
          <c:w val="0.55701385738930254"/>
          <c:h val="0.69885954004488449"/>
        </c:manualLayout>
      </c:layout>
      <c:barChart>
        <c:barDir val="bar"/>
        <c:grouping val="clustered"/>
        <c:ser>
          <c:idx val="1"/>
          <c:order val="1"/>
          <c:tx>
            <c:strRef>
              <c:f>Лист1!$C$1</c:f>
              <c:strCache>
                <c:ptCount val="1"/>
                <c:pt idx="0">
                  <c:v>Обученность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Вводный</c:v>
                </c:pt>
                <c:pt idx="1">
                  <c:v>Промежуточный</c:v>
                </c:pt>
                <c:pt idx="2">
                  <c:v>Итоговый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0.95000000000000062</c:v>
                </c:pt>
                <c:pt idx="1">
                  <c:v>0.97000000000000064</c:v>
                </c:pt>
                <c:pt idx="2">
                  <c:v>0.95000000000000062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Вводный</c:v>
                </c:pt>
                <c:pt idx="1">
                  <c:v>Промежуточный</c:v>
                </c:pt>
                <c:pt idx="2">
                  <c:v>Итоговый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Вводный</c:v>
                </c:pt>
                <c:pt idx="1">
                  <c:v>Промежуточный</c:v>
                </c:pt>
                <c:pt idx="2">
                  <c:v>Итоговый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0.60000000000000064</c:v>
                </c:pt>
                <c:pt idx="1">
                  <c:v>0.60000000000000064</c:v>
                </c:pt>
                <c:pt idx="2">
                  <c:v>0.68</c:v>
                </c:pt>
              </c:numCache>
            </c:numRef>
          </c:val>
        </c:ser>
        <c:axId val="104430976"/>
        <c:axId val="104535936"/>
      </c:barChart>
      <c:catAx>
        <c:axId val="104430976"/>
        <c:scaling>
          <c:orientation val="minMax"/>
        </c:scaling>
        <c:axPos val="l"/>
        <c:tickLblPos val="nextTo"/>
        <c:crossAx val="104535936"/>
        <c:crosses val="autoZero"/>
        <c:auto val="1"/>
        <c:lblAlgn val="ctr"/>
        <c:lblOffset val="100"/>
      </c:catAx>
      <c:valAx>
        <c:axId val="104535936"/>
        <c:scaling>
          <c:orientation val="minMax"/>
        </c:scaling>
        <c:axPos val="b"/>
        <c:majorGridlines/>
        <c:numFmt formatCode="0%" sourceLinked="1"/>
        <c:tickLblPos val="nextTo"/>
        <c:crossAx val="104430976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2744753278957131"/>
          <c:y val="8.1111241425839239E-2"/>
          <c:w val="0.57815000873943245"/>
          <c:h val="0.716178933942341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Качество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Вводный</c:v>
                </c:pt>
                <c:pt idx="1">
                  <c:v>Промежуточный</c:v>
                </c:pt>
                <c:pt idx="2">
                  <c:v>Итоговый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0.55000000000000004</c:v>
                </c:pt>
                <c:pt idx="1">
                  <c:v>0.630000000000001</c:v>
                </c:pt>
                <c:pt idx="2">
                  <c:v>0.64000000000000101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Обученность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Вводный</c:v>
                </c:pt>
                <c:pt idx="1">
                  <c:v>Промежуточный</c:v>
                </c:pt>
                <c:pt idx="2">
                  <c:v>Итоговый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0.98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Вводный</c:v>
                </c:pt>
                <c:pt idx="1">
                  <c:v>Промежуточный</c:v>
                </c:pt>
                <c:pt idx="2">
                  <c:v>Итоговый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104907904"/>
        <c:axId val="105095936"/>
      </c:barChart>
      <c:catAx>
        <c:axId val="104907904"/>
        <c:scaling>
          <c:orientation val="minMax"/>
        </c:scaling>
        <c:axPos val="l"/>
        <c:tickLblPos val="nextTo"/>
        <c:crossAx val="105095936"/>
        <c:crosses val="autoZero"/>
        <c:auto val="1"/>
        <c:lblAlgn val="ctr"/>
        <c:lblOffset val="100"/>
      </c:catAx>
      <c:valAx>
        <c:axId val="105095936"/>
        <c:scaling>
          <c:orientation val="minMax"/>
        </c:scaling>
        <c:axPos val="b"/>
        <c:majorGridlines/>
        <c:numFmt formatCode="0%" sourceLinked="1"/>
        <c:tickLblPos val="nextTo"/>
        <c:crossAx val="10490790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65432-80F0-482C-A4F1-77C379669352}" type="datetimeFigureOut">
              <a:rPr lang="ru-RU" smtClean="0"/>
              <a:t>01.08.2010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7A953-F3C3-40DF-8B53-BFF7C7BF38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57A953-F3C3-40DF-8B53-BFF7C7BF3847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D0FF7-AF9D-4E7B-80A3-6E539D1174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F8CBC-BEF9-4CA5-ADBC-E7DEC1DC3D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8CAA6-4F82-428C-9724-851D93D455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37E42-6D29-475D-BF9E-1114BF0F50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957D8-C04C-4E9E-B65B-9D991B3D8D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E7819-F7A1-4345-8B19-DD05C973C9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9E3A8-A574-4074-86BE-E8FBFACE16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C8EF2-E46F-495F-A44C-078165CB84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5963A-3A4D-4EFF-832D-9F98C556D2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A9A72-2EC7-42BE-A6C2-BF0AFB88FB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05CC3-3564-4B1D-B71C-7046934B81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D2B5BB-706A-45AD-8873-101EDD84072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71481"/>
            <a:ext cx="7772400" cy="2500329"/>
          </a:xfrm>
        </p:spPr>
        <p:txBody>
          <a:bodyPr/>
          <a:lstStyle/>
          <a:p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Тема деятельности МО учителей английского языка на </a:t>
            </a:r>
            <a:r>
              <a:rPr lang="ru-RU" sz="2800" dirty="0" smtClean="0"/>
              <a:t>2010-2011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учебный год: </a:t>
            </a:r>
            <a:r>
              <a:rPr lang="ru-RU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Овладение технологиями реализации </a:t>
            </a:r>
            <a:r>
              <a:rPr lang="ru-RU" sz="28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компетентностно-ориентированного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подхода в образовании».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3643314"/>
            <a:ext cx="6400800" cy="2811461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Цель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деятельности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МО: 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повышение методической и профессиональной компетентности педагогов в области английского языка.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>
              <a:solidFill>
                <a:srgbClr val="B0AC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/>
          <a:lstStyle/>
          <a:p>
            <a:r>
              <a:rPr lang="ru-RU" sz="2800" u="sng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Результаты работы учителей в динамике выглядят следующим образом: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1357298"/>
          <a:ext cx="7929617" cy="4143406"/>
        </p:xfrm>
        <a:graphic>
          <a:graphicData uri="http://schemas.openxmlformats.org/drawingml/2006/table">
            <a:tbl>
              <a:tblPr/>
              <a:tblGrid>
                <a:gridCol w="388612"/>
                <a:gridCol w="3160338"/>
                <a:gridCol w="1401987"/>
                <a:gridCol w="1564524"/>
                <a:gridCol w="1414156"/>
              </a:tblGrid>
              <a:tr h="1142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F24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 smtClean="0">
                        <a:solidFill>
                          <a:srgbClr val="0F243E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Ф.И.О.учителя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18745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           2007-2008у.г</a:t>
                      </a:r>
                      <a:r>
                        <a:rPr lang="ru-RU" sz="2000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37490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            2008-2009у.г</a:t>
                      </a:r>
                      <a:r>
                        <a:rPr lang="ru-RU" sz="2000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8270">
                        <a:lnSpc>
                          <a:spcPts val="1655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            2009-2010у.г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0358">
                <a:tc>
                  <a:txBody>
                    <a:bodyPr/>
                    <a:lstStyle/>
                    <a:p>
                      <a:pPr marL="22860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Лисова Е.А.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65%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65%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73%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8879"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Сумбаева О.Ф.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72%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72%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75%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8879"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Кодинцева Н.И.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71%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74%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67%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6436"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Литвинова Н.В.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56%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63%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66%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6436"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Щеглов А.С.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71%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24793" marR="247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Лисова</a:t>
            </a:r>
            <a:r>
              <a:rPr lang="ru-RU" dirty="0" smtClean="0">
                <a:solidFill>
                  <a:srgbClr val="FFFF00"/>
                </a:solidFill>
              </a:rPr>
              <a:t> Е.А.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57224" y="1571612"/>
          <a:ext cx="714380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Кодинцева</a:t>
            </a:r>
            <a:r>
              <a:rPr lang="ru-RU" dirty="0" smtClean="0">
                <a:solidFill>
                  <a:srgbClr val="FFFF00"/>
                </a:solidFill>
              </a:rPr>
              <a:t> Н.И.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Сумбаева</a:t>
            </a:r>
            <a:r>
              <a:rPr lang="ru-RU" dirty="0" smtClean="0">
                <a:solidFill>
                  <a:srgbClr val="FFFF00"/>
                </a:solidFill>
              </a:rPr>
              <a:t> О.Ф.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Щеглов А.С.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Результаты итоговых контрольных работ </a:t>
            </a: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намного выше в 6а  (</a:t>
            </a:r>
            <a:r>
              <a:rPr lang="ru-RU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Кодинцева</a:t>
            </a: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Н.И., Щеглов А.С.), 6 «Б» (</a:t>
            </a:r>
            <a:r>
              <a:rPr lang="ru-RU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Сумбаева</a:t>
            </a: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О.Ф.), 7 «А» ( </a:t>
            </a:r>
            <a:r>
              <a:rPr lang="ru-RU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Лисова</a:t>
            </a: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Е,А., </a:t>
            </a:r>
            <a:r>
              <a:rPr lang="ru-RU" sz="20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ЩегловА.С</a:t>
            </a: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.)  Качество вводных срезов ниже на 5 % по сравнению с прошлым годом, промежуточных –выше </a:t>
            </a:r>
            <a:b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ru-RU" sz="2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 3 % , однако  итоговые срезы ниже на 4 %. Необходимо провести тщательный анализ ошибок и добиваться исправления положения.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2" y="2714620"/>
          <a:ext cx="8001056" cy="3214710"/>
        </p:xfrm>
        <a:graphic>
          <a:graphicData uri="http://schemas.openxmlformats.org/drawingml/2006/table">
            <a:tbl>
              <a:tblPr/>
              <a:tblGrid>
                <a:gridCol w="1163713"/>
                <a:gridCol w="1481090"/>
                <a:gridCol w="1169546"/>
                <a:gridCol w="1481090"/>
                <a:gridCol w="1187873"/>
                <a:gridCol w="1517744"/>
              </a:tblGrid>
              <a:tr h="34883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             Вводный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     Промежуточный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          Итоговый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15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Качество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15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Обученность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1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Качество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15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Обученность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15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Качество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15" dirty="0" err="1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Обученность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7125"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2008- 60%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marL="444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2009         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               95%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           60%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               </a:t>
                      </a: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97%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68%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                95%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90676">
                <a:tc>
                  <a:txBody>
                    <a:bodyPr/>
                    <a:lstStyle/>
                    <a:p>
                      <a:pPr marL="444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2009- 55%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marL="4445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2010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             </a:t>
                      </a:r>
                      <a:r>
                        <a:rPr lang="ru-RU" sz="180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98%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63%                       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              </a:t>
                      </a: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           </a:t>
                      </a: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64%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             </a:t>
                      </a:r>
                      <a:r>
                        <a:rPr lang="ru-RU" sz="1800" dirty="0">
                          <a:solidFill>
                            <a:srgbClr val="0F243E"/>
                          </a:solidFill>
                          <a:latin typeface="Times New Roman"/>
                          <a:ea typeface="Times New Roman"/>
                        </a:rPr>
                        <a:t>100%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25387" marR="25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71472" y="5857892"/>
            <a:ext cx="89296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0" algn="l"/>
                <a:tab pos="2409825" algn="l"/>
                <a:tab pos="3562350" algn="l"/>
                <a:tab pos="45339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-5%	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+3%	         +3%	           +3%	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</a:rPr>
              <a:t>-4%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+5%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28750" algn="l"/>
                <a:tab pos="2409825" algn="l"/>
                <a:tab pos="3562350" algn="l"/>
                <a:tab pos="45339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5750"/>
            <a:ext cx="7901014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</a:t>
            </a:r>
            <a:r>
              <a:rPr kumimoji="0" lang="ru-RU" sz="4000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2008-2009 </a:t>
            </a:r>
            <a:endParaRPr kumimoji="0" lang="ru-RU" sz="4000" b="0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2009-2010</a:t>
            </a:r>
            <a:r>
              <a:rPr lang="ru-RU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r>
              <a:rPr lang="ru-RU" sz="2000" u="sng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ЦЕЛИ И ЗАДАЧИ </a:t>
            </a:r>
            <a:r>
              <a:rPr lang="ru-RU" sz="2800" u="sng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МО на </a:t>
            </a:r>
            <a:r>
              <a:rPr lang="ru-RU" sz="2800" u="sng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2010-2011 </a:t>
            </a:r>
            <a:r>
              <a:rPr lang="ru-RU" sz="2800" u="sng" dirty="0" err="1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уч</a:t>
            </a:r>
            <a:r>
              <a:rPr lang="ru-RU" sz="2800" u="sng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. год</a:t>
            </a:r>
            <a:r>
              <a:rPr lang="ru-RU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 lvl="0"/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Наряду с дальнейшей оптимизацией коммуникативной направленности, как определяющей </a:t>
            </a:r>
            <a:r>
              <a:rPr lang="ru-RU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учебно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воспитательного процесса по иностранному языку, усилить направление научно- исследовательской деятельности учащихся.</a:t>
            </a:r>
          </a:p>
          <a:p>
            <a:pPr>
              <a:buNone/>
            </a:pP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Оптимизировать работу по развитию мотивации к обучению, в частности, через организацию проектной, конкурсной и научно- исследовательской деятельности, а также использование современных технических средств обучения</a:t>
            </a:r>
            <a:r>
              <a:rPr lang="ru-RU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Организовать методико-консультативную помощь молодому педагогу, профессиональный рост всех членов МО, повысить уровень </a:t>
            </a:r>
            <a:r>
              <a:rPr lang="ru-RU" sz="1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сформированности</a:t>
            </a: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умений самообразования и самовоспитания педагогов.</a:t>
            </a:r>
          </a:p>
          <a:p>
            <a:pPr>
              <a:buNone/>
            </a:pP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Сохранять здоровье учащихся, в частности путем коррекции форм контроля и повышать престиж здорового образа жизни на уроках иностранного языка.</a:t>
            </a:r>
          </a:p>
          <a:p>
            <a:pPr>
              <a:buNone/>
            </a:pPr>
            <a:r>
              <a:rPr lang="ru-RU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advTm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28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Учителями  МО  на 2009-2010 учебный год были определены следующие задачи: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Систематизировать работу с одаренными детьми, с целью повышения результативности учебных достижений по предмету иностранного языка.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Шире внедрять в практику работы ИКТ при бучении иностранному языку.</a:t>
            </a: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Изучить наиболее эффективнее методы, приемы, технологии для организации дифференцированного обучения учащихся на всех этапах урока и для более эффективной подготовки учащихся к сдаче ЕГЭ по иностранному языку.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Развивать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творческие способности на уроках .</a:t>
            </a:r>
            <a:b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24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/>
          <a:lstStyle/>
          <a:p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В течение учебного года методическим объединением были проведены следующие заседания, на которых рассматривались вопросы: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Процесс обновления содержания обучения иностранным языкам и совершенствование работы учителя.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Актуализация ситуации успеха при обучении иностранному языку младших школьников.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Рефлексивный компонент деятельности как необходимое условие развития учителя и учащихся.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Использование современных методик и инновационных технологий в обучении.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Формы реализации страноведческого и лингвострановедческого компонентов на уроке английского языка.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Игра как средство развития интереса к изучаемому языку.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Роль индивидуальных особенностей учащихся при обучении иноязычному общению.</a:t>
            </a:r>
          </a:p>
          <a:p>
            <a:endParaRPr lang="ru-RU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Качественный состав МО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3174" y="2000240"/>
            <a:ext cx="6043626" cy="4125923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Образование -высшее,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1883 ПГПИИЯ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Стаж-            - с1984, 26 лет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Нагрузка        -9 часов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         -49 лет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Курсы              -2005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Аттестация-2005,  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высшая категория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135732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14282" y="4071942"/>
            <a:ext cx="26432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Лисова</a:t>
            </a:r>
            <a:r>
              <a:rPr lang="ru-RU" sz="2400" b="1" dirty="0"/>
              <a:t> </a:t>
            </a:r>
            <a:r>
              <a:rPr lang="ru-RU" sz="2400" dirty="0"/>
              <a:t>Елена Александровна</a:t>
            </a:r>
            <a:endParaRPr lang="ru-RU" sz="2400" dirty="0">
              <a:solidFill>
                <a:schemeClr val="folHlin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1214422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Тема </a:t>
            </a:r>
            <a:r>
              <a:rPr lang="ru-RU" dirty="0" smtClean="0">
                <a:solidFill>
                  <a:srgbClr val="FFFF00"/>
                </a:solidFill>
              </a:rPr>
              <a:t>самообразования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86116" y="1214422"/>
            <a:ext cx="54292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2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</a:rPr>
              <a:t>Сотрудничество учитель-ученик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</a:rPr>
              <a:t>на</a:t>
            </a:r>
          </a:p>
          <a:p>
            <a:pPr marL="0" marR="0" lvl="0" indent="523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</a:rPr>
              <a:t>уроках иностранного языка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Тема </a:t>
            </a:r>
            <a:r>
              <a:rPr lang="ru-RU" sz="2400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самообразования</a:t>
            </a:r>
            <a:r>
              <a:rPr lang="ru-RU" sz="2400" dirty="0" err="1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:Совершенствование</a:t>
            </a:r>
            <a:r>
              <a:rPr lang="ru-RU" sz="24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коммуникативных</a:t>
            </a:r>
            <a:br>
              <a:rPr lang="ru-RU" sz="24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</a:br>
            <a:r>
              <a:rPr lang="ru-RU" sz="24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навыков учащихся на уроках иностранного языка.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Образование      - </a:t>
            </a:r>
            <a:r>
              <a:rPr lang="ru-RU" sz="2800" i="1" dirty="0" smtClean="0"/>
              <a:t>в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ысшее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1988,ПГПИИЯ </a:t>
            </a:r>
          </a:p>
          <a:p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Стаж                   - </a:t>
            </a:r>
            <a:r>
              <a:rPr lang="ru-RU" sz="2800" i="1" dirty="0" smtClean="0"/>
              <a:t>с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1988,22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года</a:t>
            </a:r>
          </a:p>
          <a:p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Нагрузка             - 12 часов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              -  44 года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Курсы                   - 2006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Аттестация      -  2007,</a:t>
            </a:r>
          </a:p>
          <a:p>
            <a:pPr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высшая категория</a:t>
            </a: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folHlink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157163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00034" y="4643446"/>
            <a:ext cx="25003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</a:rPr>
              <a:t>Кодинцева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</a:rPr>
              <a:t>  Наталья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</a:rPr>
              <a:t>Ивановна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Тема самообразования: </a:t>
            </a:r>
            <a:r>
              <a:rPr lang="ru-RU" sz="24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Межкультурное </a:t>
            </a:r>
            <a:r>
              <a:rPr lang="ru-RU" sz="24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обучение на уроках иностранного языка.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64" y="1600200"/>
            <a:ext cx="5686436" cy="4525963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Образование -</a:t>
            </a:r>
            <a:r>
              <a:rPr lang="ru-RU" i="1" dirty="0" smtClean="0"/>
              <a:t>в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ысшее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1988,ПГПИИЯ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Стаж -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С1985,25 лет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Нагрузка -28 часов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 </a:t>
            </a:r>
            <a:r>
              <a:rPr lang="ru-RU" i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- 45 </a:t>
            </a: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лет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Курсы -2008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Аттестация – 2008, 1 категория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folHlink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28596" y="5214950"/>
            <a:ext cx="27860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</a:rPr>
              <a:t>Сумбаева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</a:rPr>
              <a:t>Ольга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</a:rPr>
              <a:t>Федоровна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2209811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Тема самообразования</a:t>
            </a: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24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Развитие </a:t>
            </a:r>
            <a:r>
              <a:rPr lang="ru-RU" sz="24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познавательной активности учащихся</a:t>
            </a:r>
            <a:r>
              <a:rPr lang="ru-RU" sz="24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4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на уроках иностранного языка</a:t>
            </a:r>
            <a:r>
              <a:rPr lang="ru-RU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12" y="1600200"/>
            <a:ext cx="5972188" cy="4525963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Образование –</a:t>
            </a:r>
            <a:r>
              <a:rPr lang="ru-RU" i="1" dirty="0" smtClean="0"/>
              <a:t>в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ысшее</a:t>
            </a:r>
            <a:r>
              <a:rPr lang="ru-RU" dirty="0" smtClean="0"/>
              <a:t>.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1974,ПГПИИЯ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Стаж - </a:t>
            </a:r>
            <a:r>
              <a:rPr lang="ru-RU" i="1" dirty="0" smtClean="0"/>
              <a:t>с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1974,36 лет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Нагрузка – 4 часа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 – 58 лет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Курсы - 2006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Аттестация – 2007, </a:t>
            </a: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1 категория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folHlink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5000636"/>
            <a:ext cx="30003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</a:rPr>
              <a:t>Литвинова Надежда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</a:rPr>
              <a:t>Васильевна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Тема самообразования: </a:t>
            </a:r>
            <a:r>
              <a:rPr lang="ru-RU" sz="2400" dirty="0" smtClean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Ознакомление </a:t>
            </a:r>
            <a:r>
              <a:rPr lang="ru-RU" sz="2400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с педагогическими технологиями обучения иностранным языкам.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488" y="1600200"/>
            <a:ext cx="5829312" cy="4525963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Образование -</a:t>
            </a:r>
            <a:r>
              <a:rPr lang="ru-RU" i="1" dirty="0" smtClean="0"/>
              <a:t>с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реднее- 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специальное,г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Светлоград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Стаж –</a:t>
            </a:r>
            <a:r>
              <a:rPr lang="ru-RU" i="1" dirty="0" smtClean="0"/>
              <a:t>с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2009,1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год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Нагрузка -24 часа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Возраст -22 года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Курсы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Аттестация</a:t>
            </a: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chemeClr val="folHlink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7158" y="5000636"/>
            <a:ext cx="25717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</a:rPr>
              <a:t>Щеглов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</a:rPr>
              <a:t>Александр Сергеевич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2009-2010 </a:t>
            </a:r>
            <a:r>
              <a:rPr lang="ru-RU" sz="28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год: </a:t>
            </a:r>
            <a:r>
              <a:rPr lang="ru-RU" sz="28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успеваемость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ru-RU" sz="2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100%, </a:t>
            </a:r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ru-RU" sz="28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качество </a:t>
            </a:r>
            <a:r>
              <a:rPr lang="ru-RU" sz="28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знаний </a:t>
            </a:r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ru-RU" sz="2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72</a:t>
            </a:r>
            <a:r>
              <a:rPr lang="ru-RU" sz="28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%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928662" y="2786058"/>
          <a:ext cx="7143800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28596" y="1571612"/>
            <a:ext cx="821537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Итоги года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F243E"/>
                </a:solidFill>
                <a:effectLst/>
                <a:latin typeface="Arial" pitchFamily="34" charset="0"/>
                <a:ea typeface="Times New Roman" pitchFamily="18" charset="0"/>
              </a:rPr>
              <a:t>Результаты года стабилизировались в результате слаженных действий учителей и применение дифференцированного подхода к проблемным учащимся. Качество знаний повысилось на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7 %.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нтакт">
  <a:themeElements>
    <a:clrScheme name="Общ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бщ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щ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щ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щ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Контакт</Template>
  <TotalTime>175</TotalTime>
  <Words>653</Words>
  <Application>Microsoft Office PowerPoint</Application>
  <PresentationFormat>Экран (4:3)</PresentationFormat>
  <Paragraphs>148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Arial</vt:lpstr>
      <vt:lpstr>Контакт</vt:lpstr>
      <vt:lpstr>Тема деятельности МО учителей английского языка на 2010-2011 учебный год: «Овладение технологиями реализации компетентностно-ориентированного подхода в образовании». </vt:lpstr>
      <vt:lpstr>Учителями  МО  на 2009-2010 учебный год были определены следующие задачи: </vt:lpstr>
      <vt:lpstr> В течение учебного года методическим объединением были проведены следующие заседания, на которых рассматривались вопросы:</vt:lpstr>
      <vt:lpstr>Качественный состав МО.</vt:lpstr>
      <vt:lpstr>Тема самообразования:Совершенствование коммуникативных навыков учащихся на уроках иностранного языка.</vt:lpstr>
      <vt:lpstr>Тема самообразования: Межкультурное обучение на уроках иностранного языка.</vt:lpstr>
      <vt:lpstr>Тема самообразования: Развитие познавательной активности учащихся на уроках иностранного языка.</vt:lpstr>
      <vt:lpstr>Тема самообразования: Ознакомление с педагогическими технологиями обучения иностранным языкам.</vt:lpstr>
      <vt:lpstr>2009-2010 год: успеваемость – 100%,  качество знаний – 72%</vt:lpstr>
      <vt:lpstr>Результаты работы учителей в динамике выглядят следующим образом: </vt:lpstr>
      <vt:lpstr>Лисова Е.А.</vt:lpstr>
      <vt:lpstr>Кодинцева Н.И.</vt:lpstr>
      <vt:lpstr>Сумбаева О.Ф.</vt:lpstr>
      <vt:lpstr>Щеглов А.С.</vt:lpstr>
      <vt:lpstr> Результаты итоговых контрольных работ намного выше в 6а  (Кодинцева Н.И., Щеглов А.С.), 6 «Б» (Сумбаева О.Ф.), 7 «А» ( Лисова Е,А., ЩегловА.С.)  Качество вводных срезов ниже на 5 % по сравнению с прошлым годом, промежуточных –выше  на 3 % , однако  итоговые срезы ниже на 4 %. Необходимо провести тщательный анализ ошибок и добиваться исправления положения.</vt:lpstr>
      <vt:lpstr>                    2008-2009  </vt:lpstr>
      <vt:lpstr>2009-2010 </vt:lpstr>
      <vt:lpstr>ЦЕЛИ И ЗАДАЧИ МО на 2010-2011 уч. год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деятельности МО учителей английского языка на данный учебный год: «Овладение технологиями реализации компетентностно-ориентированного подхода в образовании». </dc:title>
  <dc:creator>1-ПК</dc:creator>
  <cp:lastModifiedBy>1-ПК</cp:lastModifiedBy>
  <cp:revision>25</cp:revision>
  <dcterms:created xsi:type="dcterms:W3CDTF">2010-08-01T14:17:08Z</dcterms:created>
  <dcterms:modified xsi:type="dcterms:W3CDTF">2010-08-01T17:12:26Z</dcterms:modified>
</cp:coreProperties>
</file>