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7" r:id="rId3"/>
    <p:sldMasterId id="2147483712" r:id="rId4"/>
  </p:sldMasterIdLst>
  <p:sldIdLst>
    <p:sldId id="270" r:id="rId5"/>
    <p:sldId id="274" r:id="rId6"/>
    <p:sldId id="275" r:id="rId7"/>
    <p:sldId id="261" r:id="rId8"/>
    <p:sldId id="276" r:id="rId9"/>
    <p:sldId id="277" r:id="rId10"/>
    <p:sldId id="257" r:id="rId11"/>
    <p:sldId id="278" r:id="rId12"/>
    <p:sldId id="273" r:id="rId13"/>
    <p:sldId id="279" r:id="rId14"/>
    <p:sldId id="271" r:id="rId15"/>
    <p:sldId id="280" r:id="rId16"/>
    <p:sldId id="272" r:id="rId17"/>
    <p:sldId id="262" r:id="rId18"/>
    <p:sldId id="281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94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552D4-70DC-4C4A-854F-450876A0D5E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0F9A3-BE4B-43A4-9E88-998AD118E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F456-B5E8-4123-8D5C-B41FE967EA69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1D222-71DB-4162-8F84-B15C0C371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25F22-3BD3-461A-BE19-9AF1CA135DC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13E53-1C50-431E-8F21-1530EFC27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2680C-C064-434C-A57C-FDDCC0E18B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549C1-CAD6-4DBC-995C-61C5204336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995A6-E4B8-49AE-8704-5A0CB8397B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E691A-DF1E-4F05-9D66-AC101C812C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BDFB4-C624-463D-8AEF-2819DECAAE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09544-70F5-4180-B3F4-4B185ED73D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D8B76-4753-477E-8E77-93946F792F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C0727-C043-43D0-A551-FCA865A5A5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3F7C2-469F-4538-9BB4-4F57E03C8C48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2BAC4-E44B-4B33-9D68-44ED66EEC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8DE93-AA44-4B93-9F74-90F36431EA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59101-10C9-4DF1-A7D1-90EFB51CC3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9483C-0158-4515-AAF7-DCD9FE0DD3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22C6D8-09E3-40EF-B3F8-A244790D42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fld id="{1C7C5D41-FE86-426E-A257-06BDEF5359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5B817-63BF-48BA-84D0-5F8723046D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7B3EF-FBC3-4016-802F-A0A5E1AB0F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9E2BB-8AA4-424F-A398-1964277AD3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55BDD-2D49-4296-85B9-A8ABFF58DA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FDBA0-6B9C-4B6E-BF29-4A79B13B32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960FC-8164-4F2C-9561-969F5D64F7C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6620C-9889-4C26-9813-BFAEA7BD7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99123-DB49-4895-8863-A68DBDA9EB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D879E-970A-4872-92E1-0CA56108B5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50B1F-6F5B-4A91-8238-0E7398B08D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FD1160-3EA4-46F2-B850-DD1F463B68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BAC1C-E8D2-4570-A7E0-654B8D1FF8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1600" y="1981200"/>
            <a:ext cx="762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3429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AB07305-EC5D-4B2B-AAB1-BC2781CADA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371600" y="1981200"/>
            <a:ext cx="762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3429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C279144-9F3B-48C5-8316-9790F96090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371600" y="1981200"/>
            <a:ext cx="762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3429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6243831-6D43-4353-9573-E558A1E6C1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639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D4626-F5D0-40FB-B546-A5EF9EA49DC5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3CAB5-0A62-4DD5-9B0F-066FD3DD1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7286-9A4B-4E63-8FF5-2B1BE04BCC0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5CB2E-E61D-4EF4-8D13-9F5379344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688E4-417E-4C90-8B9D-F53D09816D3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7DE8B-B92B-4733-9C63-FF82A1E03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CDCB7-EFB9-4CD8-8F9B-605457D4ADBE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F8242-E6A3-438A-B391-CFCEA6E74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4732-882E-458D-BC1B-28351B61321E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FFC5A-752B-4AB1-B09C-487FFCA2D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B9DC0-1EFC-41BE-990E-7425D32ACB9F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9E9F4-58DA-4158-8FD3-D20E13B11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B3484-6BF7-4E98-BB2D-33D0648FB3F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6FD39-411D-4E86-9024-CFD0C09FD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9590D-8C49-4874-8B2E-476EA4F9ACD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D1A78-4D01-42C1-91A8-4091C87C2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394C-6976-4E78-AC31-B3DFA4A0F5EF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32AAC-8AE2-4BF8-8114-1C4724BF9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BEC83-FF6B-4B15-A768-CEB68989CAC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91162-C338-4487-988C-649FEBEF0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F9075-4759-4C66-964B-C26F7685E965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39CD5-1358-4571-976E-50293AE31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FA477-F3E7-44E9-878D-20D073EB2FE5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F2F35-B298-4F83-BF55-98922378A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63E5A-06FC-4322-8BCE-6C4D43F5E935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0B799-9D47-487C-AA67-457A981E0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0F920-A0F2-49B9-95BA-9421A22CF614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00C37-47EF-48F3-AB80-0DE232721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4BC2-24C9-4FBD-A62B-8F097CA135A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2A16F-3BD8-4C4E-800C-921E2FC06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5ADEE-0D5C-4862-952F-89BC579E6E6B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547EA-5E69-443A-99C9-B2CD2B00E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D84BD-9416-4D5C-9FCB-A1A38C359524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6C474-1A91-4C98-A579-11B22A7C4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BBC8-6AD6-4116-B5BB-350B07408F18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FE507-7CEA-4CA5-956A-C95D0E5F9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C9275-712C-435F-88DC-C1847ED28C6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443A-5DB8-4A7E-906D-E2782715F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54877-DA33-4766-8185-F72FCC60BB5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ED4C2-F2AA-4FD9-8576-4C7DD6BBC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48B1E-0E3A-4B06-B903-F02941482AF9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20AC-3308-49AF-A25A-12FA842AE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20B4CB-975F-4AAB-95CB-86DB194845CE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ECFF1F-5245-4ABD-B4E4-AE22CA3B5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ОбластьДляЗаголовка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6" name="ОбластьДляТекста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7" name="ОбластьВремениДаты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8" name="ОбластьНижнегоКолонтитула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9" name="ОбластьНомераСлайда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127A08D-5B91-41E4-B2F3-5F0F00EB6E7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AA042BB5-4049-4A3A-BB52-3F655D37DBC0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12294" name="Picture 6" descr="C:\WINNT\Profiles\rebeccal\Personal\pics\strtegic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</p:spPr>
      </p:pic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</p:sldLayoutIdLst>
  <p:transition>
    <p:checker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536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36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0483C865-4B2F-45B8-AA89-812C7853BC06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13507F3-BDB1-424E-B337-7FFAB4FD5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53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 build="p">
        <p:tmplLst>
          <p:tmpl lvl="1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36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5%D1%81%D1%82%D1%8C%D1%8F%D0%BD%D0%B8%D0%BD" TargetMode="External"/><Relationship Id="rId2" Type="http://schemas.openxmlformats.org/officeDocument/2006/relationships/hyperlink" Target="https://ru.wikipedia.org/wiki/%D0%A4%D0%B5%D0%BE%D0%B4%D0%B0%D0%BB%D0%B8%D0%B7%D0%BC" TargetMode="External"/><Relationship Id="rId1" Type="http://schemas.openxmlformats.org/officeDocument/2006/relationships/slideLayout" Target="../slideLayouts/slideLayout35.xml"/><Relationship Id="rId4" Type="http://schemas.openxmlformats.org/officeDocument/2006/relationships/hyperlink" Target="https://ru.wikipedia.org/wiki/%D0%A4%D0%B5%D0%BE%D0%B4%D0%B0%D0%BB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57620" y="1066800"/>
            <a:ext cx="5286380" cy="3505200"/>
          </a:xfrm>
        </p:spPr>
        <p:txBody>
          <a:bodyPr/>
          <a:lstStyle/>
          <a:p>
            <a:pPr algn="l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«Ты и убогая,</a:t>
            </a:r>
          </a:p>
          <a:p>
            <a:pPr algn="l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Ты и обильная,</a:t>
            </a:r>
          </a:p>
          <a:p>
            <a:pPr algn="l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Ты и могучая,</a:t>
            </a:r>
          </a:p>
          <a:p>
            <a:pPr algn="l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Ты и бессильная,</a:t>
            </a:r>
          </a:p>
          <a:p>
            <a:pPr algn="l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Матушка – Русь</a:t>
            </a:r>
          </a:p>
          <a:p>
            <a:pPr algn="r"/>
            <a:r>
              <a:rPr lang="ru-RU" b="1" dirty="0">
                <a:solidFill>
                  <a:schemeClr val="tx2"/>
                </a:solidFill>
              </a:rPr>
              <a:t>               </a:t>
            </a:r>
            <a:r>
              <a:rPr lang="ru-RU" sz="2000" b="1" dirty="0">
                <a:solidFill>
                  <a:schemeClr val="tx2"/>
                </a:solidFill>
              </a:rPr>
              <a:t>Н.А. </a:t>
            </a:r>
            <a:r>
              <a:rPr lang="ru-RU" sz="2000" b="1" dirty="0" smtClean="0">
                <a:solidFill>
                  <a:schemeClr val="tx2"/>
                </a:solidFill>
              </a:rPr>
              <a:t>Некрасов (</a:t>
            </a:r>
            <a:r>
              <a:rPr lang="ru-RU" sz="2000" b="1" dirty="0">
                <a:solidFill>
                  <a:schemeClr val="tx2"/>
                </a:solidFill>
              </a:rPr>
              <a:t>1877)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AutoShape 5"/>
          <p:cNvSpPr>
            <a:spLocks noChangeArrowheads="1"/>
          </p:cNvSpPr>
          <p:nvPr/>
        </p:nvSpPr>
        <p:spPr bwMode="auto">
          <a:xfrm>
            <a:off x="1785918" y="714357"/>
            <a:ext cx="3352800" cy="114300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Дворяне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Духовенство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00" name="AutoShape 4"/>
          <p:cNvSpPr>
            <a:spLocks noChangeArrowheads="1"/>
          </p:cNvSpPr>
          <p:nvPr/>
        </p:nvSpPr>
        <p:spPr bwMode="auto">
          <a:xfrm>
            <a:off x="1142976" y="1857364"/>
            <a:ext cx="4419600" cy="1000132"/>
          </a:xfrm>
          <a:prstGeom prst="roundRect">
            <a:avLst>
              <a:gd name="adj" fmla="val 1669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Купцы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99" name="AutoShape 3"/>
          <p:cNvSpPr>
            <a:spLocks noChangeArrowheads="1"/>
          </p:cNvSpPr>
          <p:nvPr/>
        </p:nvSpPr>
        <p:spPr bwMode="auto">
          <a:xfrm>
            <a:off x="0" y="3714753"/>
            <a:ext cx="7543800" cy="7858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Крестьяне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98" name="AutoShape 2"/>
          <p:cNvSpPr>
            <a:spLocks noChangeArrowheads="1"/>
          </p:cNvSpPr>
          <p:nvPr/>
        </p:nvSpPr>
        <p:spPr bwMode="auto">
          <a:xfrm>
            <a:off x="857224" y="2857497"/>
            <a:ext cx="5038725" cy="857256"/>
          </a:xfrm>
          <a:prstGeom prst="roundRect">
            <a:avLst>
              <a:gd name="adj" fmla="val 1669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Мещане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97" name="AutoShape 1"/>
          <p:cNvSpPr>
            <a:spLocks noChangeArrowheads="1"/>
          </p:cNvSpPr>
          <p:nvPr/>
        </p:nvSpPr>
        <p:spPr bwMode="auto">
          <a:xfrm>
            <a:off x="5500694" y="3214686"/>
            <a:ext cx="3114675" cy="7143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Казачество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08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106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14646" y="0"/>
            <a:ext cx="592935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42852"/>
            <a:ext cx="43130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hlinkClick r:id="" action="ppaction://noaction"/>
              </a:rPr>
              <a:t>Сословия </a:t>
            </a:r>
            <a:r>
              <a:rPr lang="ru-RU" b="1" dirty="0" smtClean="0">
                <a:solidFill>
                  <a:schemeClr val="hlink"/>
                </a:solidFill>
              </a:rPr>
              <a:t>РОССИИ в начале</a:t>
            </a:r>
            <a:r>
              <a:rPr lang="en-US" b="1" dirty="0" smtClean="0">
                <a:solidFill>
                  <a:schemeClr val="hlink"/>
                </a:solidFill>
              </a:rPr>
              <a:t> XIX</a:t>
            </a:r>
            <a:r>
              <a:rPr lang="ru-RU" b="1" dirty="0" smtClean="0">
                <a:solidFill>
                  <a:schemeClr val="hlink"/>
                </a:solidFill>
              </a:rPr>
              <a:t> в.</a:t>
            </a: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0" y="4714884"/>
          <a:ext cx="9144000" cy="1857388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857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Господство сословного строя </a:t>
                      </a: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России: привилегированные и податные слои населения.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543800" cy="381000"/>
          </a:xfrm>
        </p:spPr>
        <p:txBody>
          <a:bodyPr/>
          <a:lstStyle/>
          <a:p>
            <a:r>
              <a:rPr lang="ru-RU" sz="4000">
                <a:latin typeface="Monotype Corsiva" pitchFamily="66" charset="0"/>
              </a:rPr>
              <a:t>Религиозный состав населения</a:t>
            </a:r>
          </a:p>
        </p:txBody>
      </p:sp>
      <p:graphicFrame>
        <p:nvGraphicFramePr>
          <p:cNvPr id="15435" name="Group 75"/>
          <p:cNvGraphicFramePr>
            <a:graphicFrameLocks noGrp="1"/>
          </p:cNvGraphicFramePr>
          <p:nvPr>
            <p:ph type="tbl" idx="1"/>
          </p:nvPr>
        </p:nvGraphicFramePr>
        <p:xfrm>
          <a:off x="1371600" y="762000"/>
          <a:ext cx="7620000" cy="5867401"/>
        </p:xfrm>
        <a:graphic>
          <a:graphicData uri="http://schemas.openxmlformats.org/drawingml/2006/table">
            <a:tbl>
              <a:tblPr/>
              <a:tblGrid>
                <a:gridCol w="2286000"/>
                <a:gridCol w="2133600"/>
                <a:gridCol w="3200400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Конфессия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Народы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Район проживания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Католики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Поляки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территории Белоруссии и Украины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Униаты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Украинцы и белорусы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западных землях Украины и Белоруссии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Иудеи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Евреи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территории Украины и Белоруссии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Мусульмане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Татары,башкиры, горцы Кавказа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Поволжье, Предуралье, Северный Кавказ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Буддисты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Калмыки и буряты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Низовья Волги и Забайкалье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Язычники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Народы Сибири, Поволжья, Севера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Православные, в том числе старообрядцы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Русские и русскоязычное население России, украинцы и белорусы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Вся территория России, территория Украины и Белоруссии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7" name="AutoShape 13"/>
          <p:cNvSpPr>
            <a:spLocks noChangeArrowheads="1"/>
          </p:cNvSpPr>
          <p:nvPr/>
        </p:nvSpPr>
        <p:spPr bwMode="auto">
          <a:xfrm>
            <a:off x="2786050" y="214290"/>
            <a:ext cx="4581525" cy="4857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РЕЛИГИИ В РОССИИ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56" name="AutoShape 12"/>
          <p:cNvSpPr>
            <a:spLocks noChangeArrowheads="1"/>
          </p:cNvSpPr>
          <p:nvPr/>
        </p:nvSpPr>
        <p:spPr bwMode="auto">
          <a:xfrm>
            <a:off x="357158" y="1785926"/>
            <a:ext cx="1219230" cy="28575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Православие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55" name="AutoShape 11"/>
          <p:cNvSpPr>
            <a:spLocks noChangeArrowheads="1"/>
          </p:cNvSpPr>
          <p:nvPr/>
        </p:nvSpPr>
        <p:spPr bwMode="auto">
          <a:xfrm>
            <a:off x="1857356" y="1785926"/>
            <a:ext cx="1285875" cy="2928958"/>
          </a:xfrm>
          <a:prstGeom prst="roundRect">
            <a:avLst>
              <a:gd name="adj" fmla="val 1669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Католицизм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46" name="AutoShape 2"/>
          <p:cNvSpPr>
            <a:spLocks noChangeArrowheads="1"/>
          </p:cNvSpPr>
          <p:nvPr/>
        </p:nvSpPr>
        <p:spPr bwMode="auto">
          <a:xfrm>
            <a:off x="3500430" y="1785926"/>
            <a:ext cx="1071570" cy="29289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Буддизм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52" name="AutoShape 8"/>
          <p:cNvSpPr>
            <a:spLocks noChangeArrowheads="1"/>
          </p:cNvSpPr>
          <p:nvPr/>
        </p:nvSpPr>
        <p:spPr bwMode="auto">
          <a:xfrm>
            <a:off x="5072066" y="1643050"/>
            <a:ext cx="1200150" cy="3286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Протестантизм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50" name="AutoShape 6"/>
          <p:cNvSpPr>
            <a:spLocks noChangeArrowheads="1"/>
          </p:cNvSpPr>
          <p:nvPr/>
        </p:nvSpPr>
        <p:spPr bwMode="auto">
          <a:xfrm>
            <a:off x="6500827" y="1714489"/>
            <a:ext cx="1071570" cy="3000395"/>
          </a:xfrm>
          <a:prstGeom prst="roundRect">
            <a:avLst>
              <a:gd name="adj" fmla="val 16644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Ислам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49" name="AutoShape 5"/>
          <p:cNvSpPr>
            <a:spLocks noChangeArrowheads="1"/>
          </p:cNvSpPr>
          <p:nvPr/>
        </p:nvSpPr>
        <p:spPr bwMode="auto">
          <a:xfrm>
            <a:off x="8039100" y="1643050"/>
            <a:ext cx="890618" cy="40195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Прочие религии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54" name="AutoShape 10"/>
          <p:cNvSpPr>
            <a:spLocks noChangeArrowheads="1"/>
          </p:cNvSpPr>
          <p:nvPr/>
        </p:nvSpPr>
        <p:spPr bwMode="auto">
          <a:xfrm rot="3406161">
            <a:off x="1554163" y="26988"/>
            <a:ext cx="563562" cy="2036762"/>
          </a:xfrm>
          <a:prstGeom prst="downArrow">
            <a:avLst>
              <a:gd name="adj1" fmla="val 50000"/>
              <a:gd name="adj2" fmla="val 9035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553" name="AutoShape 9"/>
          <p:cNvSpPr>
            <a:spLocks noChangeArrowheads="1"/>
          </p:cNvSpPr>
          <p:nvPr/>
        </p:nvSpPr>
        <p:spPr bwMode="auto">
          <a:xfrm rot="1420096">
            <a:off x="2769764" y="714146"/>
            <a:ext cx="587375" cy="1109662"/>
          </a:xfrm>
          <a:prstGeom prst="downArrow">
            <a:avLst>
              <a:gd name="adj1" fmla="val 50000"/>
              <a:gd name="adj2" fmla="val 4723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545" name="AutoShape 1"/>
          <p:cNvSpPr>
            <a:spLocks noChangeArrowheads="1"/>
          </p:cNvSpPr>
          <p:nvPr/>
        </p:nvSpPr>
        <p:spPr bwMode="auto">
          <a:xfrm>
            <a:off x="3786182" y="714356"/>
            <a:ext cx="587375" cy="1066801"/>
          </a:xfrm>
          <a:prstGeom prst="downArrow">
            <a:avLst>
              <a:gd name="adj1" fmla="val 50000"/>
              <a:gd name="adj2" fmla="val 3932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551" name="AutoShape 7"/>
          <p:cNvSpPr>
            <a:spLocks noChangeArrowheads="1"/>
          </p:cNvSpPr>
          <p:nvPr/>
        </p:nvSpPr>
        <p:spPr bwMode="auto">
          <a:xfrm>
            <a:off x="5572132" y="714356"/>
            <a:ext cx="587375" cy="1012825"/>
          </a:xfrm>
          <a:prstGeom prst="downArrow">
            <a:avLst>
              <a:gd name="adj1" fmla="val 50000"/>
              <a:gd name="adj2" fmla="val 4310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548" name="AutoShape 4"/>
          <p:cNvSpPr>
            <a:spLocks noChangeArrowheads="1"/>
          </p:cNvSpPr>
          <p:nvPr/>
        </p:nvSpPr>
        <p:spPr bwMode="auto">
          <a:xfrm rot="-1052639">
            <a:off x="6627355" y="698567"/>
            <a:ext cx="587375" cy="1095509"/>
          </a:xfrm>
          <a:prstGeom prst="downArrow">
            <a:avLst>
              <a:gd name="adj1" fmla="val 50000"/>
              <a:gd name="adj2" fmla="val 4310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547" name="AutoShape 3"/>
          <p:cNvSpPr>
            <a:spLocks noChangeArrowheads="1"/>
          </p:cNvSpPr>
          <p:nvPr/>
        </p:nvSpPr>
        <p:spPr bwMode="auto">
          <a:xfrm rot="18850468">
            <a:off x="7906089" y="84227"/>
            <a:ext cx="587375" cy="1776412"/>
          </a:xfrm>
          <a:prstGeom prst="downArrow">
            <a:avLst>
              <a:gd name="adj1" fmla="val 50000"/>
              <a:gd name="adj2" fmla="val 7560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560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67" name="Rectangle 2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0034" y="4857760"/>
          <a:ext cx="7500990" cy="981456"/>
        </p:xfrm>
        <a:graphic>
          <a:graphicData uri="http://schemas.openxmlformats.org/drawingml/2006/table">
            <a:tbl>
              <a:tblPr/>
              <a:tblGrid>
                <a:gridCol w="750099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Народы России исповедовали все основные мировые религии.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0" y="5857892"/>
            <a:ext cx="9001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Национальный состав населения был неоднородным.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214290"/>
            <a:ext cx="7543800" cy="762000"/>
          </a:xfrm>
        </p:spPr>
        <p:txBody>
          <a:bodyPr/>
          <a:lstStyle/>
          <a:p>
            <a:r>
              <a:rPr lang="ru-RU" dirty="0"/>
              <a:t>Политический строй России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7290" y="928670"/>
            <a:ext cx="7620000" cy="4724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/>
              <a:t>Россия – самодержавная монархия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/>
              <a:t>Во главе государства – император (царь)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/>
              <a:t>В руках царя законодательная и распорядительная власть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/>
              <a:t>Государственный Совет – совещательный орган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/>
              <a:t>Комитет министров – исполнительный орган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dirty="0"/>
              <a:t>Сенат – высший судебный орган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Основой политического строя в России является САМОДЕРЖАВИЕ (абсолютизм)</a:t>
            </a:r>
            <a:endParaRPr lang="ru-RU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3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uiExpand="1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Слайда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en-US" b="1" dirty="0" err="1"/>
              <a:t>Россия</a:t>
            </a:r>
            <a:r>
              <a:rPr lang="en-US" b="1" dirty="0"/>
              <a:t> – </a:t>
            </a:r>
            <a:r>
              <a:rPr lang="en-US" b="1" dirty="0" err="1"/>
              <a:t>аграрная</a:t>
            </a:r>
            <a:r>
              <a:rPr lang="en-US" b="1" dirty="0"/>
              <a:t> </a:t>
            </a:r>
            <a:r>
              <a:rPr lang="en-US" b="1" dirty="0" err="1"/>
              <a:t>страна</a:t>
            </a:r>
            <a:endParaRPr lang="en-US" b="1" dirty="0"/>
          </a:p>
        </p:txBody>
      </p:sp>
      <p:sp>
        <p:nvSpPr>
          <p:cNvPr id="16386" name="ТекстСлайда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Господство </a:t>
            </a:r>
            <a:r>
              <a:rPr lang="ru-RU" sz="2800" b="1" dirty="0" err="1" smtClean="0">
                <a:solidFill>
                  <a:srgbClr val="C00000"/>
                </a:solidFill>
              </a:rPr>
              <a:t>феодально</a:t>
            </a:r>
            <a:r>
              <a:rPr lang="ru-RU" sz="2800" b="1" dirty="0" smtClean="0">
                <a:solidFill>
                  <a:srgbClr val="C00000"/>
                </a:solidFill>
              </a:rPr>
              <a:t> – крепостнической системы в экономике России.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16387" name="Picture 2"/>
          <p:cNvPicPr>
            <a:picLocks noRot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850112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Ampir Deco" pitchFamily="64" charset="-52"/>
              </a:rPr>
              <a:t>Российская</a:t>
            </a:r>
            <a:r>
              <a:rPr lang="en-US" sz="3200" b="1" dirty="0" smtClean="0">
                <a:solidFill>
                  <a:schemeClr val="tx1"/>
                </a:solidFill>
                <a:latin typeface="Ampir Deco" pitchFamily="64" charset="-52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Ampir Deco" pitchFamily="64" charset="-52"/>
              </a:rPr>
              <a:t>империя</a:t>
            </a:r>
            <a:r>
              <a:rPr lang="en-US" sz="3200" b="1" dirty="0" smtClean="0">
                <a:solidFill>
                  <a:schemeClr val="tx1"/>
                </a:solidFill>
                <a:latin typeface="Ampir Deco" pitchFamily="64" charset="-52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mpir Deco" pitchFamily="64" charset="-52"/>
              </a:rPr>
            </a:br>
            <a:r>
              <a:rPr lang="en-US" sz="3200" b="1" dirty="0" smtClean="0">
                <a:solidFill>
                  <a:schemeClr val="tx1"/>
                </a:solidFill>
                <a:latin typeface="Ampir Deco" pitchFamily="64" charset="-52"/>
              </a:rPr>
              <a:t>в </a:t>
            </a:r>
            <a:r>
              <a:rPr lang="en-US" sz="3200" b="1" dirty="0" err="1" smtClean="0">
                <a:solidFill>
                  <a:schemeClr val="tx1"/>
                </a:solidFill>
                <a:latin typeface="Ampir Deco" pitchFamily="64" charset="-52"/>
              </a:rPr>
              <a:t>начале</a:t>
            </a:r>
            <a:r>
              <a:rPr lang="en-US" sz="3200" b="1" dirty="0" smtClean="0">
                <a:solidFill>
                  <a:schemeClr val="tx1"/>
                </a:solidFill>
                <a:latin typeface="Ampir Deco" pitchFamily="64" charset="-52"/>
              </a:rPr>
              <a:t> 19 </a:t>
            </a:r>
            <a:r>
              <a:rPr lang="en-US" sz="3200" b="1" dirty="0" err="1" smtClean="0">
                <a:solidFill>
                  <a:schemeClr val="tx1"/>
                </a:solidFill>
                <a:latin typeface="Ampir Deco" pitchFamily="64" charset="-52"/>
              </a:rPr>
              <a:t>века</a:t>
            </a:r>
            <a:r>
              <a:rPr lang="ru-RU" sz="3200" b="1" dirty="0" smtClean="0">
                <a:solidFill>
                  <a:schemeClr val="tx1"/>
                </a:solidFill>
                <a:latin typeface="Ampir Deco" pitchFamily="64" charset="-52"/>
              </a:rPr>
              <a:t>: особенности развития.</a:t>
            </a:r>
            <a:br>
              <a:rPr lang="ru-RU" sz="3200" b="1" dirty="0" smtClean="0">
                <a:solidFill>
                  <a:schemeClr val="tx1"/>
                </a:solidFill>
                <a:latin typeface="Ampir Deco" pitchFamily="64" charset="-52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3"/>
            <a:ext cx="8229600" cy="42862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Российская империя  - крупнейшая по территории держава мира.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Господство сословного строя в России: привилегированные и податные слои населения.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Народы России исповедовали все основные мировые религии.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Национальный состав населения был неоднородным.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Основой политического строя в России является САМОДЕРЖАВИЕ (абсолютизм)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Господство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феодально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крепостнической системы в экономике России.</a:t>
            </a:r>
            <a:endParaRPr lang="en-U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857892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Во всех сферах общественной жизни требовались перемены: РЕФОРМЫ!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moodle.herzen.spb.ru/pluginfile.php/12541/course/summary/%D0%90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52765" cy="3571876"/>
          </a:xfrm>
          <a:prstGeom prst="rect">
            <a:avLst/>
          </a:prstGeom>
          <a:noFill/>
        </p:spPr>
      </p:pic>
      <p:pic>
        <p:nvPicPr>
          <p:cNvPr id="39940" name="Picture 4" descr="http://img-fotki.yandex.ru/get/4404/history-14.0/0_62f04_fea819fd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357562"/>
            <a:ext cx="2598898" cy="3500438"/>
          </a:xfrm>
          <a:prstGeom prst="rect">
            <a:avLst/>
          </a:prstGeom>
          <a:noFill/>
        </p:spPr>
      </p:pic>
      <p:pic>
        <p:nvPicPr>
          <p:cNvPr id="39942" name="Picture 6" descr="http://www.sovetmo-spb.ru/images/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04" y="0"/>
            <a:ext cx="3000396" cy="3571876"/>
          </a:xfrm>
          <a:prstGeom prst="rect">
            <a:avLst/>
          </a:prstGeom>
          <a:noFill/>
        </p:spPr>
      </p:pic>
      <p:sp>
        <p:nvSpPr>
          <p:cNvPr id="39944" name="AutoShape 8" descr="http://www.territa.ru/_ph/221/2/809012226.jpg"/>
          <p:cNvSpPr>
            <a:spLocks noChangeAspect="1" noChangeArrowheads="1"/>
          </p:cNvSpPr>
          <p:nvPr/>
        </p:nvSpPr>
        <p:spPr bwMode="auto">
          <a:xfrm>
            <a:off x="155575" y="-2765425"/>
            <a:ext cx="4924425" cy="5762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6" name="Picture 10" descr="http://www.territa.ru/_ph/221/2/8090122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286124"/>
            <a:ext cx="3209913" cy="3571876"/>
          </a:xfrm>
          <a:prstGeom prst="rect">
            <a:avLst/>
          </a:prstGeom>
          <a:noFill/>
        </p:spPr>
      </p:pic>
      <p:pic>
        <p:nvPicPr>
          <p:cNvPr id="39948" name="Picture 12" descr="http://s39.radikal.ru/i085/1005/a8/7f62dfef9213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-29927"/>
            <a:ext cx="2880995" cy="3601803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 bwMode="auto">
          <a:xfrm>
            <a:off x="285720" y="3786190"/>
            <a:ext cx="642942" cy="278608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ИМПЕРАТОРЫ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8501058" y="3786190"/>
            <a:ext cx="642942" cy="2786082"/>
          </a:xfrm>
          <a:prstGeom prst="roundRect">
            <a:avLst>
              <a:gd name="adj" fmla="val 1832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  ВЕКА</a:t>
            </a: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4143372" y="3857628"/>
            <a:ext cx="642942" cy="278608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5357826"/>
            <a:ext cx="75438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6"/>
                </a:solidFill>
                <a:latin typeface="Monotype Corsiva" pitchFamily="66" charset="0"/>
              </a:rPr>
              <a:t>В России много неразрешенных противоречий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04" y="142852"/>
          <a:ext cx="7358114" cy="4714908"/>
        </p:xfrm>
        <a:graphic>
          <a:graphicData uri="http://schemas.openxmlformats.org/drawingml/2006/table">
            <a:tbl>
              <a:tblPr/>
              <a:tblGrid>
                <a:gridCol w="7358114"/>
              </a:tblGrid>
              <a:tr h="471490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Россия – сильное государство.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Россия имеет много  природных ресурсов.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Россия обладает большой территорией.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 </a:t>
                      </a: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России слабая армия по сравнению с европейскими государствами.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 России  медленно внедряются новшества.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/>
                        <a:buChar char=""/>
                      </a:pP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России большое население, но у </a:t>
                      </a:r>
                      <a:r>
                        <a:rPr lang="ru-RU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него </a:t>
                      </a: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нет прав и свобод.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Стрелка вниз 4"/>
          <p:cNvSpPr/>
          <p:nvPr/>
        </p:nvSpPr>
        <p:spPr bwMode="auto">
          <a:xfrm>
            <a:off x="3214678" y="4500570"/>
            <a:ext cx="4572032" cy="85725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543800" cy="857256"/>
          </a:xfrm>
        </p:spPr>
        <p:txBody>
          <a:bodyPr/>
          <a:lstStyle/>
          <a:p>
            <a:r>
              <a:rPr lang="ru-RU" dirty="0" smtClean="0"/>
              <a:t>Цели и 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000108"/>
            <a:ext cx="7620000" cy="5429288"/>
          </a:xfrm>
        </p:spPr>
        <p:txBody>
          <a:bodyPr/>
          <a:lstStyle/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Необходимо выяснить особенности положения России на начало 19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века.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Дать характеристику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основным событиям по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сферам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общественной жизни.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Определить какие есть проблемы в развитии государства, что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замедляет </a:t>
            </a:r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темпы модернизации.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Наметить возможные перспективы развития России в 19 веке.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ЗаголовокСлайда1"/>
          <p:cNvSpPr>
            <a:spLocks noGrp="1" noChangeArrowheads="1"/>
          </p:cNvSpPr>
          <p:nvPr>
            <p:ph type="ctrTitle"/>
          </p:nvPr>
        </p:nvSpPr>
        <p:spPr>
          <a:xfrm>
            <a:off x="428596" y="285728"/>
            <a:ext cx="8077200" cy="2736849"/>
          </a:xfrm>
        </p:spPr>
        <p:txBody>
          <a:bodyPr/>
          <a:lstStyle/>
          <a:p>
            <a:r>
              <a:rPr lang="en-US" sz="5200" b="1" dirty="0" err="1">
                <a:solidFill>
                  <a:schemeClr val="tx1"/>
                </a:solidFill>
                <a:latin typeface="Ampir Deco" pitchFamily="64" charset="-52"/>
              </a:rPr>
              <a:t>Российская</a:t>
            </a:r>
            <a:r>
              <a:rPr lang="en-US" sz="5200" b="1" dirty="0">
                <a:solidFill>
                  <a:schemeClr val="tx1"/>
                </a:solidFill>
                <a:latin typeface="Ampir Deco" pitchFamily="64" charset="-52"/>
              </a:rPr>
              <a:t> </a:t>
            </a:r>
            <a:r>
              <a:rPr lang="en-US" sz="5200" b="1" dirty="0" err="1">
                <a:solidFill>
                  <a:schemeClr val="tx1"/>
                </a:solidFill>
                <a:latin typeface="Ampir Deco" pitchFamily="64" charset="-52"/>
              </a:rPr>
              <a:t>империя</a:t>
            </a:r>
            <a:r>
              <a:rPr lang="en-US" sz="5200" b="1" dirty="0">
                <a:solidFill>
                  <a:schemeClr val="tx1"/>
                </a:solidFill>
                <a:latin typeface="Ampir Deco" pitchFamily="64" charset="-52"/>
              </a:rPr>
              <a:t/>
            </a:r>
            <a:br>
              <a:rPr lang="en-US" sz="5200" b="1" dirty="0">
                <a:solidFill>
                  <a:schemeClr val="tx1"/>
                </a:solidFill>
                <a:latin typeface="Ampir Deco" pitchFamily="64" charset="-52"/>
              </a:rPr>
            </a:br>
            <a:r>
              <a:rPr lang="en-US" sz="5200" b="1" dirty="0">
                <a:solidFill>
                  <a:schemeClr val="tx1"/>
                </a:solidFill>
                <a:latin typeface="Ampir Deco" pitchFamily="64" charset="-52"/>
              </a:rPr>
              <a:t>в </a:t>
            </a:r>
            <a:r>
              <a:rPr lang="en-US" sz="5200" b="1" dirty="0" err="1">
                <a:solidFill>
                  <a:schemeClr val="tx1"/>
                </a:solidFill>
                <a:latin typeface="Ampir Deco" pitchFamily="64" charset="-52"/>
              </a:rPr>
              <a:t>начале</a:t>
            </a:r>
            <a:r>
              <a:rPr lang="en-US" sz="5200" b="1" dirty="0">
                <a:solidFill>
                  <a:schemeClr val="tx1"/>
                </a:solidFill>
                <a:latin typeface="Ampir Deco" pitchFamily="64" charset="-52"/>
              </a:rPr>
              <a:t> 19 </a:t>
            </a:r>
            <a:r>
              <a:rPr lang="en-US" sz="5200" b="1" dirty="0" err="1" smtClean="0">
                <a:solidFill>
                  <a:schemeClr val="tx1"/>
                </a:solidFill>
                <a:latin typeface="Ampir Deco" pitchFamily="64" charset="-52"/>
              </a:rPr>
              <a:t>века</a:t>
            </a:r>
            <a:r>
              <a:rPr lang="ru-RU" sz="5200" b="1" dirty="0" smtClean="0">
                <a:solidFill>
                  <a:schemeClr val="tx1"/>
                </a:solidFill>
                <a:latin typeface="Ampir Deco" pitchFamily="64" charset="-52"/>
              </a:rPr>
              <a:t>: особенности развития.</a:t>
            </a:r>
            <a:br>
              <a:rPr lang="ru-RU" sz="5200" b="1" dirty="0" smtClean="0">
                <a:solidFill>
                  <a:schemeClr val="tx1"/>
                </a:solidFill>
                <a:latin typeface="Ampir Deco" pitchFamily="64" charset="-52"/>
              </a:rPr>
            </a:br>
            <a:endParaRPr lang="en-US" sz="5200" b="1" dirty="0">
              <a:solidFill>
                <a:schemeClr val="tx1"/>
              </a:solidFill>
              <a:latin typeface="Ampir Deco" pitchFamily="64" charset="-52"/>
            </a:endParaRPr>
          </a:p>
        </p:txBody>
      </p:sp>
      <p:pic>
        <p:nvPicPr>
          <p:cNvPr id="3074" name="Picture 2"/>
          <p:cNvPicPr>
            <a:picLocks noRot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428868"/>
            <a:ext cx="7786742" cy="4143404"/>
          </a:xfrm>
          <a:prstGeom prst="rect">
            <a:avLst/>
          </a:prstGeom>
          <a:noFill/>
          <a:ln w="9525" cmpd="sng">
            <a:solidFill>
              <a:srgbClr val="C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Проблемы в развитии России из 18 века в век 19: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8829708" cy="4525963"/>
          </a:xfrm>
        </p:spPr>
        <p:txBody>
          <a:bodyPr/>
          <a:lstStyle/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Господство </a:t>
            </a:r>
            <a:r>
              <a:rPr lang="ru-RU" b="1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абсолютизма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в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политической сфере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ru-RU" b="1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Феодальные отношения</a:t>
            </a:r>
            <a:r>
              <a:rPr lang="ru-RU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 экономике.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Сохранение </a:t>
            </a:r>
            <a:r>
              <a:rPr lang="ru-RU" b="1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крепостного права</a:t>
            </a:r>
            <a:r>
              <a:rPr lang="ru-RU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b="1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сословного строя</a:t>
            </a:r>
            <a:r>
              <a:rPr lang="ru-RU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 социальной сфере.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Недоступность общего образования и культурных достижений для основной массы населения.</a:t>
            </a:r>
          </a:p>
          <a:p>
            <a:pPr lvl="0"/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Уязвимость обороноспособности страны.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0"/>
            <a:ext cx="7543800" cy="71438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Словарь урока: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1428728" y="907861"/>
          <a:ext cx="7174888" cy="5724138"/>
        </p:xfrm>
        <a:graphic>
          <a:graphicData uri="http://schemas.openxmlformats.org/drawingml/2006/table">
            <a:tbl>
              <a:tblPr/>
              <a:tblGrid>
                <a:gridCol w="1571636"/>
                <a:gridCol w="5603252"/>
              </a:tblGrid>
              <a:tr h="240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ТЕРМИН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ОПРЕДЕЛЕНИЕ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1.Абсолютизм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Форма правления, государственное устройство, при котором глава государства пользуется неограниченной властью.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3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2. Феодальные отношения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+mj-lt"/>
                          <a:ea typeface="Calibri"/>
                          <a:cs typeface="Times New Roman"/>
                        </a:rPr>
                        <a:t>Общественный строй, при котором главным собственником на землю являлся феодал, а крестьяне за пользование землей были обязаны нести феодальные повинности: барщину и оброк.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6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3.Крепостное право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Нормы  </a:t>
                      </a:r>
                      <a:r>
                        <a:rPr lang="ru-RU" sz="1600" b="1" u="sng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hlinkClick r:id="rId2" tooltip="Феодализм"/>
                        </a:rPr>
                        <a:t>феодального государства</a:t>
                      </a:r>
                      <a:r>
                        <a:rPr lang="ru-RU" sz="16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, закреплявшие наиболее полную и суровую форму крестьянской зависимости, что включало: запрет </a:t>
                      </a:r>
                      <a:r>
                        <a:rPr lang="ru-RU" sz="1600" b="1" u="sng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hlinkClick r:id="rId3" tooltip="Крестьянин"/>
                        </a:rPr>
                        <a:t>крестьянам</a:t>
                      </a:r>
                      <a:r>
                        <a:rPr lang="ru-RU" sz="16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уходить со своих земельных наделов, наследственное подчинение административной и судебной власти определённого </a:t>
                      </a:r>
                      <a:r>
                        <a:rPr lang="ru-RU" sz="1600" b="1" u="sng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hlinkClick r:id="rId4" tooltip="Феодал"/>
                        </a:rPr>
                        <a:t>феодала</a:t>
                      </a:r>
                      <a:r>
                        <a:rPr lang="ru-RU" sz="16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, лишение крестьян личных прав .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4.Сословный строй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Общественный строй, при котором существуют группы людей, признанные государством, имеющие определенные права и обязанности, передаваемые по наследству</a:t>
                      </a:r>
                      <a:r>
                        <a:rPr lang="ru-RU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Содержимое 3" descr="67_map_max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0814050" cy="6858000"/>
          </a:xfr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Решение задачи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142984"/>
            <a:ext cx="8501122" cy="4525963"/>
          </a:xfrm>
        </p:spPr>
        <p:txBody>
          <a:bodyPr/>
          <a:lstStyle/>
          <a:p>
            <a:pPr>
              <a:buNone/>
            </a:pP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ЗАДАЧА:  К концу 18 века Российская империя считалась крупнейшей по территории державой мира. Она  была настолько  обширной, что посланный после смерти императрицы Екатерины 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гонец, который преодолевал </a:t>
            </a:r>
            <a:r>
              <a:rPr lang="ru-RU" sz="2000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180 верст в день ( верста равна 1, 06 км)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привез известие об этом событии в город Иркутск в Восточной Сибири спустя 34 дня, а на Камчатку через 90 дней.</a:t>
            </a:r>
          </a:p>
          <a:p>
            <a:pPr>
              <a:buNone/>
            </a:pP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РЕШЕНИЕ: (180* 1,06)*90= 17172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км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примерная протяженность с запада на восток  территории России.</a:t>
            </a:r>
          </a:p>
          <a:p>
            <a:pPr>
              <a:buNone/>
            </a:pP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(Протяженность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современной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России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севера на юг составляет примерно 4000 км,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запада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восток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более 10 000).</a:t>
            </a:r>
          </a:p>
          <a:p>
            <a:endParaRPr lang="en-US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Российская империя  - крупнейшая по территории держава мира.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144000" cy="285750"/>
          </a:xfrm>
        </p:spPr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hlinkClick r:id="rId2" action="ppaction://hlinksldjump"/>
              </a:rPr>
              <a:t>    Сословия </a:t>
            </a:r>
            <a:r>
              <a:rPr lang="ru-RU" sz="2000" b="1" dirty="0" smtClean="0">
                <a:solidFill>
                  <a:schemeClr val="hlink"/>
                </a:solidFill>
              </a:rPr>
              <a:t>РОССИИ в начале</a:t>
            </a:r>
            <a:r>
              <a:rPr lang="en-US" sz="2000" b="1" dirty="0" smtClean="0">
                <a:solidFill>
                  <a:schemeClr val="hlink"/>
                </a:solidFill>
              </a:rPr>
              <a:t> XIX</a:t>
            </a:r>
            <a:r>
              <a:rPr lang="ru-RU" sz="2000" b="1" dirty="0" smtClean="0">
                <a:solidFill>
                  <a:schemeClr val="hlink"/>
                </a:solidFill>
              </a:rPr>
              <a:t> В.</a:t>
            </a:r>
            <a:endParaRPr lang="ru-RU" sz="2400" b="1" dirty="0" smtClean="0">
              <a:solidFill>
                <a:schemeClr val="hlink"/>
              </a:solidFill>
            </a:endParaRPr>
          </a:p>
        </p:txBody>
      </p:sp>
      <p:graphicFrame>
        <p:nvGraphicFramePr>
          <p:cNvPr id="26663" name="Group 39"/>
          <p:cNvGraphicFramePr>
            <a:graphicFrameLocks noGrp="1"/>
          </p:cNvGraphicFramePr>
          <p:nvPr>
            <p:ph idx="1"/>
          </p:nvPr>
        </p:nvGraphicFramePr>
        <p:xfrm>
          <a:off x="0" y="785813"/>
          <a:ext cx="9144000" cy="5987118"/>
        </p:xfrm>
        <a:graphic>
          <a:graphicData uri="http://schemas.openxmlformats.org/drawingml/2006/table">
            <a:tbl>
              <a:tblPr/>
              <a:tblGrid>
                <a:gridCol w="1690688"/>
                <a:gridCol w="5686425"/>
                <a:gridCol w="1766887"/>
              </a:tblGrid>
              <a:tr h="1330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ДВОРЯНСТВО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sng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225 тыс.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( 1,07 %)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ДУХОВЕНСТВО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КУПЕЧЕСТВО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215 тыс.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( 1 %)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119 тыс.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(0,6 %)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1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МЕЩАНСТВО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КРЕСТЬЯНСТВО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750 тыс.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( 3.6 %)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17950 тыс. (85,5 %)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казачество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49" name="Line 78"/>
          <p:cNvSpPr>
            <a:spLocks noChangeShapeType="1"/>
          </p:cNvSpPr>
          <p:nvPr/>
        </p:nvSpPr>
        <p:spPr bwMode="auto">
          <a:xfrm>
            <a:off x="0" y="2924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50" name="Line 84"/>
          <p:cNvSpPr>
            <a:spLocks noChangeShapeType="1"/>
          </p:cNvSpPr>
          <p:nvPr/>
        </p:nvSpPr>
        <p:spPr bwMode="auto">
          <a:xfrm>
            <a:off x="0" y="4929188"/>
            <a:ext cx="91440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4500" y="785813"/>
            <a:ext cx="564356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>
                <a:solidFill>
                  <a:srgbClr val="C00000"/>
                </a:solidFill>
              </a:rPr>
              <a:t>Привилегированное сословие </a:t>
            </a:r>
            <a:r>
              <a:rPr lang="ru-RU" sz="1600" b="1"/>
              <a:t>владело землей и крепостными крестьянами, занимало гос. должности, освобождено от обязательной </a:t>
            </a:r>
            <a:r>
              <a:rPr lang="ru-RU" sz="1400" b="1"/>
              <a:t>службы. ПРАВО НА САМОУПРАВЛЕНИЕ. БЫЛИ- ПОТОМСТВЕННЫМИ И ЛИЧНЫМИ.</a:t>
            </a:r>
            <a:endParaRPr lang="ru-RU" sz="1600" b="1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14500" y="2000250"/>
            <a:ext cx="5643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>
                <a:solidFill>
                  <a:srgbClr val="C00000"/>
                </a:solidFill>
              </a:rPr>
              <a:t>Привилегированное сословие</a:t>
            </a:r>
            <a:r>
              <a:rPr lang="ru-RU" b="1"/>
              <a:t>; освобождалось от рекрутчины и телесных наказаний. Черное- монахи,Белое духовенство.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43063" y="2857500"/>
            <a:ext cx="571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>
                <a:solidFill>
                  <a:srgbClr val="C00000"/>
                </a:solidFill>
              </a:rPr>
              <a:t>Привилегированное сословие </a:t>
            </a:r>
            <a:r>
              <a:rPr lang="ru-RU" b="1"/>
              <a:t>; имели право вести торговлю .Купцы 1-й гильдии- крупную внутреннюю и внешнюю. 2-й гильдии- крупную внутреннюю3-й гильдии- мелкую торговлю.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43063" y="4143375"/>
            <a:ext cx="5857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>
                <a:solidFill>
                  <a:srgbClr val="002060"/>
                </a:solidFill>
              </a:rPr>
              <a:t>Непривилегированное сословие</a:t>
            </a:r>
            <a:r>
              <a:rPr lang="ru-RU" b="1"/>
              <a:t>; платило подати, несло рекрутскую повинность.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43063" y="4857750"/>
            <a:ext cx="5786437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/>
              <a:t>Наиболее </a:t>
            </a:r>
            <a:r>
              <a:rPr lang="ru-RU" b="1">
                <a:solidFill>
                  <a:srgbClr val="002060"/>
                </a:solidFill>
              </a:rPr>
              <a:t>угнетаемое непривилегированное сословие </a:t>
            </a:r>
            <a:r>
              <a:rPr lang="ru-RU" b="1"/>
              <a:t>; делилось на государственных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90000"/>
            </a:pPr>
            <a:r>
              <a:rPr lang="ru-RU" b="1"/>
              <a:t>(19 млн.) , удельных (1,7 млн.), крепостных (23,1 млн.).</a:t>
            </a: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92275" y="6211888"/>
            <a:ext cx="5572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Владение землей. Освобождение от податей. Воинская служба со своим снаряжением.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4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7" grpId="0"/>
      <p:bldP spid="8" grpId="0"/>
      <p:bldP spid="9" grpId="0"/>
      <p:bldP spid="10" grpId="0"/>
      <p:bldP spid="11" grpId="0"/>
      <p:bldP spid="15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тратегия">
  <a:themeElements>
    <a:clrScheme name="Стратегия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Стратег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тратегия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D8C8D7"/>
    </a:lt1>
    <a:dk2>
      <a:srgbClr val="996600"/>
    </a:dk2>
    <a:lt2>
      <a:srgbClr val="786950"/>
    </a:lt2>
    <a:accent1>
      <a:srgbClr val="727DE0"/>
    </a:accent1>
    <a:accent2>
      <a:srgbClr val="D54F41"/>
    </a:accent2>
    <a:accent3>
      <a:srgbClr val="E9E0E8"/>
    </a:accent3>
    <a:accent4>
      <a:srgbClr val="000000"/>
    </a:accent4>
    <a:accent5>
      <a:srgbClr val="BCBFED"/>
    </a:accent5>
    <a:accent6>
      <a:srgbClr val="C1473A"/>
    </a:accent6>
    <a:hlink>
      <a:srgbClr val="003300"/>
    </a:hlink>
    <a:folHlink>
      <a:srgbClr val="33993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818</Words>
  <PresentationFormat>Экран (4:3)</PresentationFormat>
  <Paragraphs>154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1_Тема Office</vt:lpstr>
      <vt:lpstr>Оформление по умолчанию</vt:lpstr>
      <vt:lpstr>Стратегия</vt:lpstr>
      <vt:lpstr>Слои</vt:lpstr>
      <vt:lpstr>Слайд 1</vt:lpstr>
      <vt:lpstr>В России много неразрешенных противоречий.</vt:lpstr>
      <vt:lpstr>Цели и задачи урока:</vt:lpstr>
      <vt:lpstr>Российская империя в начале 19 века: особенности развития. </vt:lpstr>
      <vt:lpstr>Проблемы в развитии России из 18 века в век 19:</vt:lpstr>
      <vt:lpstr>Словарь урока:</vt:lpstr>
      <vt:lpstr>Слайд 7</vt:lpstr>
      <vt:lpstr>Решение задачи</vt:lpstr>
      <vt:lpstr>    Сословия РОССИИ в начале XIX В.</vt:lpstr>
      <vt:lpstr>Слайд 10</vt:lpstr>
      <vt:lpstr>Религиозный состав населения</vt:lpstr>
      <vt:lpstr>Слайд 12</vt:lpstr>
      <vt:lpstr>Политический строй России</vt:lpstr>
      <vt:lpstr>Россия – аграрная страна</vt:lpstr>
      <vt:lpstr>Российская империя в начале 19 века: особенности развития.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</dc:creator>
  <cp:lastModifiedBy>Инна</cp:lastModifiedBy>
  <cp:revision>47</cp:revision>
  <dcterms:created xsi:type="dcterms:W3CDTF">2012-12-01T15:42:40Z</dcterms:created>
  <dcterms:modified xsi:type="dcterms:W3CDTF">2014-01-12T11:49:56Z</dcterms:modified>
</cp:coreProperties>
</file>