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A974-0022-4DE0-BD7D-9016BEB3CE5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A54F8-7006-49E8-820B-9FCF4ED07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54F8-7006-49E8-820B-9FCF4ED070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688184"/>
          </a:xfrm>
        </p:spPr>
        <p:txBody>
          <a:bodyPr>
            <a:normAutofit/>
          </a:bodyPr>
          <a:lstStyle/>
          <a:p>
            <a:r>
              <a:rPr lang="ru-RU" dirty="0" smtClean="0"/>
              <a:t>Урок обобщения и систематизации изученного</a:t>
            </a:r>
          </a:p>
          <a:p>
            <a:r>
              <a:rPr lang="ru-RU" dirty="0" smtClean="0"/>
              <a:t>Учитель математики </a:t>
            </a:r>
          </a:p>
          <a:p>
            <a:r>
              <a:rPr lang="ru-RU" dirty="0" smtClean="0"/>
              <a:t>МБОУ  СОШ №36 г. Томска</a:t>
            </a:r>
          </a:p>
          <a:p>
            <a:r>
              <a:rPr lang="ru-RU" dirty="0" smtClean="0"/>
              <a:t> Демчук  И.В.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Площадь многоугольников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Запись и комментирование домашнего задания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В равнобокой трапеции основания 6 см и 10 см. Диагональ 10 см. Найти площадь трапеции.  </a:t>
            </a:r>
          </a:p>
          <a:p>
            <a:pPr lvl="0"/>
            <a:r>
              <a:rPr lang="ru-RU" dirty="0" smtClean="0"/>
              <a:t> Найдите площадь параллелограмма, периметр которого равен 42 см, а высоты равны 8 см и 6 см </a:t>
            </a:r>
            <a:r>
              <a:rPr lang="ru-RU" i="1" dirty="0" smtClean="0"/>
              <a:t>      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Подведение итогов урока, рефлексия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записывается все, что понравилось на уроке, информация и формы работы,  которые вызвали положительные эмоции, либо по мнению ученика могут быть ему полезны для достижения каких-то целей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записывается все, что понравилось на уроке, информация и формы работы,  которые вызвали положительные эмоции, либо по мнению ученика могут быть ему полезны для достижения каких-то целей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интересно» учащиеся вписывают все любопытные факты, о которых узнали на уроке, и что бы еще хотелось узнать по данной проблеме, вопросы к учителю.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484784"/>
            <a:ext cx="7532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Спасибо за урок!</a:t>
            </a:r>
            <a:endParaRPr lang="ru-RU" sz="72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6" descr="18m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Цели урока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Обучающие</a:t>
            </a:r>
            <a:r>
              <a:rPr lang="ru-RU" b="1" dirty="0" smtClean="0"/>
              <a:t>: </a:t>
            </a:r>
            <a:endParaRPr lang="ru-RU" dirty="0" smtClean="0"/>
          </a:p>
          <a:p>
            <a:pPr lvl="0"/>
            <a:r>
              <a:rPr lang="ru-RU" dirty="0" smtClean="0"/>
              <a:t>обобщить  знания по теме, используя  разнообразные  способы осмысления и оценки информации, </a:t>
            </a:r>
          </a:p>
          <a:p>
            <a:pPr lvl="0"/>
            <a:r>
              <a:rPr lang="ru-RU" dirty="0" smtClean="0"/>
              <a:t>развитие умений и навыков применения формул для решения задач</a:t>
            </a:r>
          </a:p>
          <a:p>
            <a:pPr>
              <a:buNone/>
            </a:pPr>
            <a:r>
              <a:rPr lang="ru-RU" b="1" i="1" dirty="0" smtClean="0"/>
              <a:t>Воспитательные</a:t>
            </a:r>
            <a:r>
              <a:rPr lang="ru-RU" b="1" dirty="0" smtClean="0"/>
              <a:t>: </a:t>
            </a:r>
            <a:endParaRPr lang="ru-RU" dirty="0" smtClean="0"/>
          </a:p>
          <a:p>
            <a:pPr lvl="0"/>
            <a:r>
              <a:rPr lang="ru-RU" dirty="0" smtClean="0"/>
              <a:t>воспитывать коммуникативные умения; </a:t>
            </a:r>
          </a:p>
          <a:p>
            <a:pPr lvl="0"/>
            <a:r>
              <a:rPr lang="ru-RU" dirty="0" smtClean="0"/>
              <a:t>формировать умение аргументировать свою точку зрения, опираясь не только на свои знания, но и на мнение собеседника.</a:t>
            </a:r>
          </a:p>
          <a:p>
            <a:pPr>
              <a:buNone/>
            </a:pPr>
            <a:r>
              <a:rPr lang="ru-RU" b="1" i="1" dirty="0" smtClean="0"/>
              <a:t>Развивающие</a:t>
            </a:r>
            <a:r>
              <a:rPr lang="ru-RU" b="1" dirty="0" smtClean="0"/>
              <a:t>: </a:t>
            </a:r>
            <a:endParaRPr lang="ru-RU" dirty="0" smtClean="0"/>
          </a:p>
          <a:p>
            <a:pPr lvl="0"/>
            <a:r>
              <a:rPr lang="ru-RU" dirty="0" smtClean="0"/>
              <a:t>развивать мыслительные навыки учащихся, необходимые не только в учёбе, но и в обычной жизни; </a:t>
            </a:r>
          </a:p>
          <a:p>
            <a:pPr lvl="0"/>
            <a:r>
              <a:rPr lang="ru-RU" dirty="0" smtClean="0"/>
              <a:t>умение принимать взвешенные решения, работать с информацией.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00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Найдите соответствие между формулой  нахождения площади многоугольника и названием фигуры , если </a:t>
            </a:r>
            <a:r>
              <a:rPr lang="ru-RU" sz="2000" dirty="0" err="1" smtClean="0"/>
              <a:t>а,в</a:t>
            </a:r>
            <a:r>
              <a:rPr lang="ru-RU" sz="2000" dirty="0" smtClean="0"/>
              <a:t>- стороны , </a:t>
            </a:r>
            <a:r>
              <a:rPr lang="en-US" sz="2000" dirty="0" smtClean="0"/>
              <a:t>h</a:t>
            </a:r>
            <a:r>
              <a:rPr lang="ru-RU" sz="2000" dirty="0" smtClean="0"/>
              <a:t>-высота, с,</a:t>
            </a:r>
            <a:r>
              <a:rPr lang="en-US" sz="2000" dirty="0" smtClean="0"/>
              <a:t>d</a:t>
            </a:r>
            <a:r>
              <a:rPr lang="ru-RU" sz="2000" dirty="0" smtClean="0"/>
              <a:t>-диагонали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3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991"/>
                <a:gridCol w="2664296"/>
                <a:gridCol w="1008112"/>
                <a:gridCol w="4017841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S=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(с*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Треугольник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S=ah/2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Трапеция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S=(a+b)*h/2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Прямоугольник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S=ah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Квадрат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S=ab/2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Ромб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=(a²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)/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Прямоугольный треугольник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S=ab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Параллелограмм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S=a²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Равносторонний треугольник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63688" y="4077072"/>
          <a:ext cx="228600" cy="228600"/>
        </p:xfrm>
        <a:graphic>
          <a:graphicData uri="http://schemas.openxmlformats.org/presentationml/2006/ole">
            <p:oleObj spid="_x0000_s1026" name="Формула" r:id="rId3" imgW="2286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Проверка соответствия 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844824"/>
          <a:ext cx="8504240" cy="207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30"/>
                <a:gridCol w="1063030"/>
                <a:gridCol w="1063030"/>
                <a:gridCol w="1063030"/>
                <a:gridCol w="1063030"/>
                <a:gridCol w="1063030"/>
                <a:gridCol w="1063030"/>
                <a:gridCol w="1063030"/>
              </a:tblGrid>
              <a:tr h="10361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</a:t>
                      </a:r>
                      <a:endParaRPr lang="ru-RU" sz="2800" dirty="0"/>
                    </a:p>
                  </a:txBody>
                  <a:tcPr/>
                </a:tc>
              </a:tr>
              <a:tr h="1036124">
                <a:tc>
                  <a:txBody>
                    <a:bodyPr/>
                    <a:lstStyle/>
                    <a:p>
                      <a:pPr algn="ctr"/>
                      <a:r>
                        <a:rPr lang="ru-RU" sz="4000" i="1" dirty="0" smtClean="0"/>
                        <a:t>5</a:t>
                      </a:r>
                      <a:endParaRPr lang="ru-RU" sz="4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Проверка домашнего задания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19048" cy="165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3888432" cy="15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0576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3888432" cy="15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37112"/>
            <a:ext cx="3672408" cy="182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797152"/>
            <a:ext cx="4620425" cy="156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270892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263691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3861048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594928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6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Выполнение практической работы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1527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2615712" cy="179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33056"/>
            <a:ext cx="2952328" cy="21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350100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1 и 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356992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2 и 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609329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3 и 6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Тест, вариант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dirty="0" smtClean="0"/>
              <a:t>            1. Выберите </a:t>
            </a:r>
            <a:r>
              <a:rPr lang="ru-RU" dirty="0" smtClean="0"/>
              <a:t>верные утверждения: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Площадь прямоугольника равна произведению двух его сторон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Площадь квадрата равна квадрату его стороны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Площадь прямоугольника равна удвоенному произведению двух его соседних сторон</a:t>
            </a:r>
          </a:p>
          <a:p>
            <a:pPr lvl="0">
              <a:buNone/>
            </a:pPr>
            <a:r>
              <a:rPr lang="ru-RU" dirty="0" smtClean="0"/>
              <a:t>           2.Закончите </a:t>
            </a:r>
            <a:r>
              <a:rPr lang="ru-RU" dirty="0" smtClean="0"/>
              <a:t>фразу: «Площадь ромба равна половине произведения …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Его сторон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Его стороны и высоты, проведенной к этой стороне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Его диагоналей</a:t>
            </a:r>
          </a:p>
          <a:p>
            <a:pPr lvl="0">
              <a:buNone/>
            </a:pPr>
            <a:r>
              <a:rPr lang="ru-RU" dirty="0" smtClean="0"/>
              <a:t>            3.По </a:t>
            </a:r>
            <a:r>
              <a:rPr lang="ru-RU" dirty="0" smtClean="0"/>
              <a:t>формуле </a:t>
            </a:r>
            <a:r>
              <a:rPr lang="en-US" dirty="0" smtClean="0"/>
              <a:t>S</a:t>
            </a:r>
            <a:r>
              <a:rPr lang="ru-RU" dirty="0" smtClean="0"/>
              <a:t>=</a:t>
            </a:r>
            <a:r>
              <a:rPr lang="en-US" dirty="0" smtClean="0"/>
              <a:t>ah</a:t>
            </a:r>
            <a:r>
              <a:rPr lang="ru-RU" dirty="0" smtClean="0"/>
              <a:t> можно вычислять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Параллелограмма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Треугольника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Прямоугольника</a:t>
            </a:r>
          </a:p>
          <a:p>
            <a:pPr lvl="0">
              <a:buNone/>
            </a:pPr>
            <a:r>
              <a:rPr lang="ru-RU" dirty="0" smtClean="0"/>
              <a:t>        4. Площадь </a:t>
            </a:r>
            <a:r>
              <a:rPr lang="ru-RU" dirty="0" smtClean="0"/>
              <a:t>трапеции АВСД с основаниями АВ и СД и высотой ВН  вычисляется по формуле: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S=</a:t>
            </a:r>
            <a:r>
              <a:rPr lang="ru-RU" dirty="0" smtClean="0"/>
              <a:t>АВ:2*СД*ВН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S=</a:t>
            </a:r>
            <a:r>
              <a:rPr lang="ru-RU" dirty="0" smtClean="0"/>
              <a:t>(АВ+ВС):2*ВН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S=</a:t>
            </a:r>
            <a:r>
              <a:rPr lang="ru-RU" dirty="0" smtClean="0"/>
              <a:t>(АВ+СД):2*ВН</a:t>
            </a:r>
          </a:p>
          <a:p>
            <a:pPr lvl="0">
              <a:buNone/>
            </a:pPr>
            <a:r>
              <a:rPr lang="ru-RU" dirty="0" smtClean="0"/>
              <a:t>       5.Выберите </a:t>
            </a:r>
            <a:r>
              <a:rPr lang="ru-RU" dirty="0" smtClean="0"/>
              <a:t>верное утверждение: «Площадь прямоугольного треугольника равна…»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Половине произведения его стороны на какую либо высоту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Половине произведения его катетов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Произведению его стороны на проведенную к ней высоту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Тест, вариант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dirty="0" smtClean="0"/>
              <a:t>            1.Выберите </a:t>
            </a:r>
            <a:r>
              <a:rPr lang="ru-RU" dirty="0" smtClean="0"/>
              <a:t>верные утверждения: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Площадь квадрата равна произведению его сторон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Площадь прямоугольника равна произведению его противолежащих сторон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Площадь прямоугольника равна произведению двух его соседних сторон</a:t>
            </a:r>
          </a:p>
          <a:p>
            <a:pPr lvl="0">
              <a:buNone/>
            </a:pPr>
            <a:r>
              <a:rPr lang="ru-RU" dirty="0" smtClean="0"/>
              <a:t>           2.Закончите </a:t>
            </a:r>
            <a:r>
              <a:rPr lang="ru-RU" dirty="0" smtClean="0"/>
              <a:t>фразу: «Площадь параллелограмма равна произведению….»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Двух его соседних сторон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Его стороны на высоту, проведенную к этой стороне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Двух его сторон</a:t>
            </a:r>
          </a:p>
          <a:p>
            <a:pPr lvl="0">
              <a:buNone/>
            </a:pPr>
            <a:r>
              <a:rPr lang="ru-RU" dirty="0" smtClean="0"/>
              <a:t>           3.По </a:t>
            </a:r>
            <a:r>
              <a:rPr lang="ru-RU" dirty="0" smtClean="0"/>
              <a:t>формуле </a:t>
            </a:r>
            <a:r>
              <a:rPr lang="en-US" dirty="0" smtClean="0"/>
              <a:t>S</a:t>
            </a:r>
            <a:r>
              <a:rPr lang="ru-RU" dirty="0" smtClean="0"/>
              <a:t>=(</a:t>
            </a:r>
            <a:r>
              <a:rPr lang="en-US" dirty="0" smtClean="0"/>
              <a:t>c</a:t>
            </a:r>
            <a:r>
              <a:rPr lang="ru-RU" dirty="0" smtClean="0"/>
              <a:t>*</a:t>
            </a:r>
            <a:r>
              <a:rPr lang="en-US" dirty="0" smtClean="0"/>
              <a:t>d</a:t>
            </a:r>
            <a:r>
              <a:rPr lang="ru-RU" dirty="0" smtClean="0"/>
              <a:t>):2, где </a:t>
            </a:r>
            <a:r>
              <a:rPr lang="en-US" dirty="0" smtClean="0"/>
              <a:t>c</a:t>
            </a:r>
            <a:r>
              <a:rPr lang="ru-RU" dirty="0" smtClean="0"/>
              <a:t>,</a:t>
            </a:r>
            <a:r>
              <a:rPr lang="en-US" dirty="0" smtClean="0"/>
              <a:t>d</a:t>
            </a:r>
            <a:r>
              <a:rPr lang="ru-RU" dirty="0" smtClean="0"/>
              <a:t>-диагонали можно вычислить площадь: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Параллелограмма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Треугольника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Ромба</a:t>
            </a:r>
          </a:p>
          <a:p>
            <a:pPr lvl="0">
              <a:buNone/>
            </a:pPr>
            <a:r>
              <a:rPr lang="ru-RU" dirty="0" smtClean="0"/>
              <a:t>           4.Площадь </a:t>
            </a:r>
            <a:r>
              <a:rPr lang="ru-RU" dirty="0" smtClean="0"/>
              <a:t>трапеции АВСД с основаниями ВС и АД и высотой СН вычисляется по формуле 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S=</a:t>
            </a:r>
            <a:r>
              <a:rPr lang="ru-RU" dirty="0" smtClean="0"/>
              <a:t>СН*(ВС+АД):2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S=</a:t>
            </a:r>
            <a:r>
              <a:rPr lang="ru-RU" dirty="0" smtClean="0"/>
              <a:t>(АВ+ВС)*СН:2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 smtClean="0"/>
              <a:t>S=</a:t>
            </a:r>
            <a:r>
              <a:rPr lang="ru-RU" dirty="0" smtClean="0"/>
              <a:t>(ВС+СД)*СН:2</a:t>
            </a:r>
          </a:p>
          <a:p>
            <a:pPr lvl="0">
              <a:buNone/>
            </a:pPr>
            <a:r>
              <a:rPr lang="ru-RU" dirty="0" smtClean="0"/>
              <a:t>           5.Выберите </a:t>
            </a:r>
            <a:r>
              <a:rPr lang="ru-RU" dirty="0" smtClean="0"/>
              <a:t>верное утверждение: «Площадь треугольника равна…»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Половине произведения его сторон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Половине произведения двух его сторон</a:t>
            </a:r>
          </a:p>
          <a:p>
            <a:pPr marL="514350" lvl="0" indent="-514350">
              <a:buFont typeface="+mj-lt"/>
              <a:buAutoNum type="alphaLcPeriod"/>
            </a:pPr>
            <a:r>
              <a:rPr lang="ru-RU" dirty="0" smtClean="0"/>
              <a:t>Произведению его стороны на какую – либо высоту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Проверка  теста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23528" y="1628800"/>
          <a:ext cx="8504238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73"/>
                <a:gridCol w="1417373"/>
                <a:gridCol w="1417373"/>
                <a:gridCol w="1417373"/>
                <a:gridCol w="1417373"/>
                <a:gridCol w="1417373"/>
              </a:tblGrid>
              <a:tr h="696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Б 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653</Words>
  <Application>Microsoft Office PowerPoint</Application>
  <PresentationFormat>Экран (4:3)</PresentationFormat>
  <Paragraphs>148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Официальная</vt:lpstr>
      <vt:lpstr>Формула</vt:lpstr>
      <vt:lpstr>Площадь многоугольников</vt:lpstr>
      <vt:lpstr>Цели урока</vt:lpstr>
      <vt:lpstr>Найдите соответствие между формулой  нахождения площади многоугольника и названием фигуры , если а,в- стороны , h-высота, с,d-диагонали </vt:lpstr>
      <vt:lpstr>Проверка соответствия </vt:lpstr>
      <vt:lpstr>Проверка домашнего задания</vt:lpstr>
      <vt:lpstr>Выполнение практической работы</vt:lpstr>
      <vt:lpstr>Тест, вариант 1</vt:lpstr>
      <vt:lpstr>Тест, вариант 2</vt:lpstr>
      <vt:lpstr> Проверка  теста</vt:lpstr>
      <vt:lpstr>Запись и комментирование домашнего задания</vt:lpstr>
      <vt:lpstr>Подведение итогов урока, рефлексия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многоугольников</dc:title>
  <dc:creator>кс</dc:creator>
  <cp:lastModifiedBy>кс</cp:lastModifiedBy>
  <cp:revision>13</cp:revision>
  <dcterms:created xsi:type="dcterms:W3CDTF">2012-11-20T16:06:18Z</dcterms:created>
  <dcterms:modified xsi:type="dcterms:W3CDTF">2012-12-02T06:51:59Z</dcterms:modified>
</cp:coreProperties>
</file>