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93" r:id="rId3"/>
    <p:sldId id="406" r:id="rId4"/>
    <p:sldId id="394" r:id="rId5"/>
    <p:sldId id="422" r:id="rId6"/>
    <p:sldId id="395" r:id="rId7"/>
    <p:sldId id="409" r:id="rId8"/>
    <p:sldId id="411" r:id="rId9"/>
    <p:sldId id="396" r:id="rId10"/>
    <p:sldId id="412" r:id="rId11"/>
    <p:sldId id="399" r:id="rId12"/>
    <p:sldId id="413" r:id="rId13"/>
    <p:sldId id="414" r:id="rId14"/>
    <p:sldId id="400" r:id="rId15"/>
    <p:sldId id="391" r:id="rId16"/>
    <p:sldId id="410" r:id="rId17"/>
    <p:sldId id="424" r:id="rId18"/>
    <p:sldId id="425" r:id="rId19"/>
    <p:sldId id="426" r:id="rId20"/>
    <p:sldId id="415" r:id="rId21"/>
    <p:sldId id="280" r:id="rId22"/>
    <p:sldId id="258" r:id="rId23"/>
    <p:sldId id="402" r:id="rId24"/>
    <p:sldId id="403" r:id="rId25"/>
    <p:sldId id="281" r:id="rId26"/>
    <p:sldId id="423" r:id="rId27"/>
    <p:sldId id="282" r:id="rId28"/>
    <p:sldId id="417" r:id="rId29"/>
    <p:sldId id="418" r:id="rId30"/>
    <p:sldId id="419" r:id="rId31"/>
    <p:sldId id="421" r:id="rId32"/>
    <p:sldId id="283" r:id="rId33"/>
    <p:sldId id="405" r:id="rId34"/>
    <p:sldId id="427" r:id="rId35"/>
    <p:sldId id="38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9D7"/>
    <a:srgbClr val="808080"/>
    <a:srgbClr val="969696"/>
    <a:srgbClr val="FF7F00"/>
    <a:srgbClr val="000000"/>
    <a:srgbClr val="333333"/>
    <a:srgbClr val="EC2C0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3729A9-E143-4338-BF64-8B8B649737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593AEF-96A5-4111-88C5-03667E82ED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73763-9097-4B8D-BFED-D3D5BF4EF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5934B-9AC1-44DE-9683-BA7B63F14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2B51A91E-50CF-43AA-BEFD-9F31B6ECC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F6221-185C-4C05-AA03-5FFA70E7F0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3AAE-50EE-4EF7-9968-A87B7A74A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3344C-AB83-4090-A3C8-972917783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1ED32-A14A-47C4-85CB-DCA72AC485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93DD-6287-4A20-99C0-E0E423AB3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7F01E-E339-413F-9E94-FD8AF4B41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FD10C-A0EE-4AD6-A9E6-E72DB127D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66CC1-AC6B-4E01-88BB-825001542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C91777-3C5E-4912-B2F6-38FCC8703E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finereader.abbyyonline.com/" TargetMode="External"/><Relationship Id="rId7" Type="http://schemas.openxmlformats.org/officeDocument/2006/relationships/image" Target="../media/image43.jpeg"/><Relationship Id="rId2" Type="http://schemas.openxmlformats.org/officeDocument/2006/relationships/hyperlink" Target="http://www.onlineoc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hyperlink" Target="http://www.liveocr.com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78" y="2636838"/>
            <a:ext cx="5600710" cy="885825"/>
          </a:xfrm>
        </p:spPr>
        <p:txBody>
          <a:bodyPr/>
          <a:lstStyle/>
          <a:p>
            <a:pPr algn="ctr"/>
            <a:r>
              <a:rPr lang="ru-RU" sz="3800" dirty="0"/>
              <a:t>Системы оптического распознавания документов</a:t>
            </a:r>
            <a:endParaRPr lang="en-US" sz="3800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516688" y="5300663"/>
            <a:ext cx="2232025" cy="792162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http://www.5byte.ru/8/images/text27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89560" y="4614879"/>
            <a:ext cx="3774352" cy="13144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Плохое качество текста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Структурный метод распознавания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214438"/>
            <a:ext cx="8501092" cy="3571884"/>
          </a:xfrm>
        </p:spPr>
        <p:txBody>
          <a:bodyPr>
            <a:normAutofit fontScale="85000" lnSpcReduction="20000"/>
          </a:bodyPr>
          <a:lstStyle/>
          <a:p>
            <a:pPr marL="0" indent="531813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При pacпознавании структурным методом в искаженном символьном изображении выделяются характерные детали и сравниваются со структурными шаблонами символов. </a:t>
            </a:r>
          </a:p>
          <a:p>
            <a:pPr marL="0" indent="531813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Times New Roman" pitchFamily="18" charset="0"/>
              </a:rPr>
              <a:t>В результате выбирается тот символ, для которого совокупность всех структурных элементов и их расположение больше всего coответствуют распознаваемому символу.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92933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Например, распознаваемый символ "Б" накладывается на векторные шаблоны символов (А, Б, В и т. д.)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28587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Системы оптического распознавания форм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8129590" cy="4857784"/>
          </a:xfrm>
        </p:spPr>
        <p:txBody>
          <a:bodyPr>
            <a:normAutofit fontScale="77500" lnSpcReduction="20000"/>
          </a:bodyPr>
          <a:lstStyle/>
          <a:p>
            <a:pPr marL="0" indent="531813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Times New Roman" pitchFamily="18" charset="0"/>
              </a:rPr>
              <a:t>При проведении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Единого государственного экзамена</a:t>
            </a:r>
            <a:r>
              <a:rPr lang="ru-RU" dirty="0" smtClean="0">
                <a:cs typeface="Times New Roman" pitchFamily="18" charset="0"/>
              </a:rPr>
              <a:t>, при заполнении налоговых деклараций и т. д. используются различного вида бланки с полями. Рукописные тексты (данные вводятся в поля печатными буквами от руки) распознаются с помощью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систем оптического распознавания форм </a:t>
            </a:r>
            <a:r>
              <a:rPr lang="ru-RU" dirty="0" smtClean="0">
                <a:cs typeface="Times New Roman" pitchFamily="18" charset="0"/>
              </a:rPr>
              <a:t>и вносятся в компьютерные базы данных. </a:t>
            </a:r>
          </a:p>
          <a:p>
            <a:pPr marL="0" indent="531813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Times New Roman" pitchFamily="18" charset="0"/>
              </a:rPr>
              <a:t>Сложность состоит в том, что необходимо распознавать символы, написанные от руки, а они довольно сильно различаются у разных людей. Кроме того, система должна определить, к какому полю относится распознаваемый текст.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Бланки-ЕГЭ-2005-рег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438"/>
            <a:ext cx="3095625" cy="2688944"/>
          </a:xfrm>
          <a:noFill/>
        </p:spPr>
      </p:pic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4071942"/>
            <a:ext cx="8964612" cy="257176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200" b="1" i="1" dirty="0" smtClean="0">
                <a:solidFill>
                  <a:schemeClr val="tx2"/>
                </a:solidFill>
              </a:rPr>
              <a:t>Бланком</a:t>
            </a:r>
            <a:r>
              <a:rPr lang="ru-RU" sz="2200" dirty="0" smtClean="0"/>
              <a:t> называется стандартный лист бумаги, на котором размещается постоянная информация и отведено место для переменной.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dirty="0" smtClean="0"/>
              <a:t> Сложность состоит в том, что необходимо распознать написанные от руки символы, довольно сильно различающиеся у разных людей.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dirty="0" smtClean="0"/>
              <a:t>Кроме того система  должна определить, к какому полю относится распознаваемый текст.</a:t>
            </a:r>
          </a:p>
        </p:txBody>
      </p:sp>
      <p:pic>
        <p:nvPicPr>
          <p:cNvPr id="12293" name="Picture 5" descr="Бланки-ЕГЭ-2005-ответов-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3925" y="1428736"/>
            <a:ext cx="3017726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779838" y="21336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FineReader </a:t>
            </a:r>
            <a:r>
              <a:rPr lang="en-US" b="1"/>
              <a:t>Forms</a:t>
            </a:r>
            <a:r>
              <a:rPr lang="ru-RU"/>
              <a:t>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28587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Системы оптического распознавания форм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Для обработки бланков предназначено специальное приложение </a:t>
            </a:r>
            <a:r>
              <a:rPr lang="ru-RU" sz="2400" smtClean="0">
                <a:solidFill>
                  <a:schemeClr val="tx2"/>
                </a:solidFill>
              </a:rPr>
              <a:t>FineReader </a:t>
            </a:r>
            <a:r>
              <a:rPr lang="en-US" sz="2400" smtClean="0">
                <a:solidFill>
                  <a:schemeClr val="tx2"/>
                </a:solidFill>
              </a:rPr>
              <a:t>Forms</a:t>
            </a:r>
            <a:r>
              <a:rPr lang="ru-RU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Для распознавания содержимого бланка необходимо предварительно создать шаблон формы</a:t>
            </a:r>
            <a:r>
              <a:rPr lang="ru-RU" sz="2400" b="1" smtClean="0"/>
              <a:t>. </a:t>
            </a:r>
            <a:endParaRPr lang="en-US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Сервис</a:t>
            </a:r>
            <a:r>
              <a:rPr lang="en-US" sz="2400" b="1" smtClean="0"/>
              <a:t>/</a:t>
            </a:r>
            <a:r>
              <a:rPr lang="ru-RU" sz="2400" b="1" smtClean="0"/>
              <a:t> Шаблоны</a:t>
            </a:r>
            <a:endParaRPr lang="en-US" sz="24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Шаблон используют на этапе сегментации. Сегментация в данном случае состоит в наложении шаблона. </a:t>
            </a: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Положение шаблона корректируется в соответствии с тем, насколько ровно был размещён бланк при сканировании.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Заключительный этап состоит в распознавании содержимого бланка.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28587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Системы оптического распознавания форм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http://www.pcweek.ru/images/pcweek/archive_mobile/2006_4/mo03_0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05477" y="4559300"/>
            <a:ext cx="356164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57250" y="428604"/>
            <a:ext cx="7772400" cy="857256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Системы распознавания рукописного текста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1"/>
            <a:ext cx="8715404" cy="3571891"/>
          </a:xfrm>
        </p:spPr>
        <p:txBody>
          <a:bodyPr/>
          <a:lstStyle/>
          <a:p>
            <a:pPr marL="0" indent="531813" eaLnBrk="1" hangingPunct="1">
              <a:buFont typeface="Wingdings 2" pitchFamily="18" charset="2"/>
              <a:buNone/>
            </a:pPr>
            <a:r>
              <a:rPr lang="ru-RU" sz="2800" dirty="0" smtClean="0">
                <a:cs typeface="Times New Roman" pitchFamily="18" charset="0"/>
              </a:rPr>
              <a:t>С появлением первого карманного компьютера </a:t>
            </a:r>
            <a:r>
              <a:rPr lang="ru-RU" sz="2800" dirty="0" err="1" smtClean="0">
                <a:cs typeface="Times New Roman" pitchFamily="18" charset="0"/>
              </a:rPr>
              <a:t>Newton</a:t>
            </a:r>
            <a:r>
              <a:rPr lang="ru-RU" sz="2800" dirty="0" smtClean="0">
                <a:cs typeface="Times New Roman" pitchFamily="18" charset="0"/>
              </a:rPr>
              <a:t> фирмы </a:t>
            </a:r>
            <a:r>
              <a:rPr lang="ru-RU" sz="2800" dirty="0" err="1" smtClean="0">
                <a:cs typeface="Times New Roman" pitchFamily="18" charset="0"/>
              </a:rPr>
              <a:t>Apple</a:t>
            </a:r>
            <a:r>
              <a:rPr lang="ru-RU" sz="2800" dirty="0" smtClean="0">
                <a:cs typeface="Times New Roman" pitchFamily="18" charset="0"/>
              </a:rPr>
              <a:t> в 1990 году начали создаваться системы распознавания рукописного текста. Такие системы преобразуют текст, написанный на экране карманного компьютера специальной ручкой, в текстовый компьютерный документ.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2149180"/>
            <a:ext cx="2619375" cy="391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1575" y="2071678"/>
            <a:ext cx="4284091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3288" y="500042"/>
            <a:ext cx="7454926" cy="841396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Системы распознавания рукописного текста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516688" y="5300663"/>
            <a:ext cx="2232025" cy="792162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gray">
          <a:xfrm>
            <a:off x="3286116" y="1714488"/>
            <a:ext cx="55435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Программы оптического распознавания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2"/>
          <p:cNvSpPr>
            <a:spLocks/>
          </p:cNvSpPr>
          <p:nvPr/>
        </p:nvSpPr>
        <p:spPr bwMode="auto">
          <a:xfrm>
            <a:off x="1042988" y="188913"/>
            <a:ext cx="76438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000" b="1">
                <a:solidFill>
                  <a:schemeClr val="tx2"/>
                </a:solidFill>
              </a:rPr>
              <a:t>Программы оптического распознавания документов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16013" y="1125538"/>
            <a:ext cx="78486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2200"/>
              <a:t>Для ввода текстов в память компьютера с бумажных носителей используют </a:t>
            </a:r>
            <a:r>
              <a:rPr lang="ru-RU" sz="2200" b="1"/>
              <a:t>сканеры</a:t>
            </a:r>
            <a:r>
              <a:rPr lang="ru-RU" sz="2200"/>
              <a:t> и </a:t>
            </a:r>
            <a:r>
              <a:rPr lang="ru-RU" sz="2200" b="1"/>
              <a:t>программы</a:t>
            </a:r>
            <a:r>
              <a:rPr lang="ru-RU" sz="2200"/>
              <a:t> </a:t>
            </a:r>
            <a:r>
              <a:rPr lang="ru-RU" sz="2200" b="1"/>
              <a:t>распознавания символов</a:t>
            </a:r>
            <a:r>
              <a:rPr lang="ru-RU" sz="2200"/>
              <a:t>. </a:t>
            </a:r>
          </a:p>
          <a:p>
            <a:pPr indent="266700" algn="just"/>
            <a:r>
              <a:rPr lang="ru-RU" sz="2200"/>
              <a:t>Одной из наиболее известных программ такого типа является ABBYY FineReader.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2555875" y="3573463"/>
            <a:ext cx="0" cy="259238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779838" y="4005263"/>
            <a:ext cx="4968875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Arial" charset="0"/>
                <a:cs typeface="Arial" charset="0"/>
              </a:rPr>
              <a:t>Бумажный носитель </a:t>
            </a:r>
          </a:p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Arial" charset="0"/>
                <a:cs typeface="Arial" charset="0"/>
              </a:rPr>
              <a:t>помещается под крышку сканера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79838" y="4940300"/>
            <a:ext cx="4968875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Arial" charset="0"/>
                <a:cs typeface="Arial" charset="0"/>
              </a:rPr>
              <a:t>В программе отдаётся команда </a:t>
            </a:r>
          </a:p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latin typeface="Arial" charset="0"/>
                <a:cs typeface="Arial" charset="0"/>
              </a:rPr>
              <a:t>Сканировать и распознать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79838" y="5876925"/>
            <a:ext cx="4968875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Arial" charset="0"/>
                <a:cs typeface="Arial" charset="0"/>
              </a:rPr>
              <a:t>Распознанный текст переносится</a:t>
            </a:r>
          </a:p>
          <a:p>
            <a:pPr algn="ctr">
              <a:defRPr/>
            </a:pPr>
            <a:r>
              <a:rPr lang="ru-RU" sz="2000">
                <a:solidFill>
                  <a:schemeClr val="bg1"/>
                </a:solidFill>
                <a:latin typeface="Arial" charset="0"/>
                <a:cs typeface="Arial" charset="0"/>
              </a:rPr>
              <a:t>в окно текстового редактора </a:t>
            </a:r>
            <a:endParaRPr lang="ru-RU" sz="20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16013" y="3068638"/>
            <a:ext cx="7777162" cy="576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>
                <a:solidFill>
                  <a:srgbClr val="FFFFFF"/>
                </a:solidFill>
                <a:latin typeface="Arial" charset="0"/>
                <a:cs typeface="Arial" charset="0"/>
              </a:rPr>
              <a:t>Работа с программой распознавания текста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rot="5400000" flipV="1">
            <a:off x="3168650" y="3679825"/>
            <a:ext cx="0" cy="122555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rot="5400000" flipV="1">
            <a:off x="3168650" y="4616450"/>
            <a:ext cx="0" cy="122555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5400000" flipV="1">
            <a:off x="3168650" y="5553075"/>
            <a:ext cx="0" cy="122555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116013" y="1125538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2200"/>
              <a:t>Вместо сканера можно использовать цифровой фотоаппарат или камеру мобильного телефона.</a:t>
            </a:r>
            <a:r>
              <a:rPr lang="ru-RU"/>
              <a:t>  </a:t>
            </a:r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3284538"/>
            <a:ext cx="192087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1989138"/>
            <a:ext cx="21590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644900"/>
            <a:ext cx="5572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013325"/>
            <a:ext cx="11096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6926263" y="3357563"/>
            <a:ext cx="2217737" cy="1652587"/>
            <a:chOff x="666" y="1118"/>
            <a:chExt cx="2976" cy="1992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666" y="1118"/>
              <a:ext cx="2976" cy="1992"/>
              <a:chOff x="666" y="1118"/>
              <a:chExt cx="2976" cy="1992"/>
            </a:xfrm>
          </p:grpSpPr>
          <p:pic>
            <p:nvPicPr>
              <p:cNvPr id="1055" name="Picture 2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66" y="1118"/>
                <a:ext cx="2976" cy="1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56" name="Rectangle 23"/>
              <p:cNvSpPr>
                <a:spLocks noChangeArrowheads="1"/>
              </p:cNvSpPr>
              <p:nvPr/>
            </p:nvSpPr>
            <p:spPr bwMode="auto">
              <a:xfrm>
                <a:off x="1156" y="1344"/>
                <a:ext cx="2087" cy="117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054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56" y="1344"/>
              <a:ext cx="2087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09" name="AutoShape 25"/>
          <p:cNvSpPr>
            <a:spLocks noChangeArrowheads="1"/>
          </p:cNvSpPr>
          <p:nvPr/>
        </p:nvSpPr>
        <p:spPr bwMode="auto">
          <a:xfrm rot="2840196">
            <a:off x="3746501" y="2878137"/>
            <a:ext cx="215900" cy="936625"/>
          </a:xfrm>
          <a:prstGeom prst="upArrow">
            <a:avLst>
              <a:gd name="adj1" fmla="val 50000"/>
              <a:gd name="adj2" fmla="val 10845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 rot="5400000">
            <a:off x="3960813" y="3536950"/>
            <a:ext cx="215900" cy="1009650"/>
          </a:xfrm>
          <a:prstGeom prst="upArrow">
            <a:avLst>
              <a:gd name="adj1" fmla="val 50000"/>
              <a:gd name="adj2" fmla="val 1169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 rot="7910171">
            <a:off x="3898106" y="4223544"/>
            <a:ext cx="225425" cy="1081088"/>
          </a:xfrm>
          <a:prstGeom prst="upArrow">
            <a:avLst>
              <a:gd name="adj1" fmla="val 50000"/>
              <a:gd name="adj2" fmla="val 1198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 rot="6838967">
            <a:off x="6300787" y="2420938"/>
            <a:ext cx="144463" cy="1296988"/>
          </a:xfrm>
          <a:prstGeom prst="upArrow">
            <a:avLst>
              <a:gd name="adj1" fmla="val 50000"/>
              <a:gd name="adj2" fmla="val 2244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 rot="3951208">
            <a:off x="6140450" y="4452938"/>
            <a:ext cx="247650" cy="1079500"/>
          </a:xfrm>
          <a:prstGeom prst="upArrow">
            <a:avLst>
              <a:gd name="adj1" fmla="val 50000"/>
              <a:gd name="adj2" fmla="val 1089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 rot="5400000">
            <a:off x="6156325" y="3213100"/>
            <a:ext cx="215900" cy="10795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 rot="1670715">
            <a:off x="5889625" y="2713038"/>
            <a:ext cx="2089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/>
              <a:t>Отсканированные документы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5508625" y="4076700"/>
            <a:ext cx="151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Фотографии текстов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2195513" y="6165850"/>
            <a:ext cx="532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Оптическое распознавание документов</a:t>
            </a:r>
          </a:p>
        </p:txBody>
      </p:sp>
      <p:graphicFrame>
        <p:nvGraphicFramePr>
          <p:cNvPr id="16418" name="Object 3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47000" y="5856288"/>
          <a:ext cx="958850" cy="582612"/>
        </p:xfrm>
        <a:graphic>
          <a:graphicData uri="http://schemas.openxmlformats.org/presentationml/2006/ole">
            <p:oleObj spid="_x0000_s203778" name="Пакет" showAsIcon="1" r:id="rId9" imgW="959040" imgH="582120" progId="Package">
              <p:embed/>
            </p:oleObj>
          </a:graphicData>
        </a:graphic>
      </p:graphicFrame>
      <p:pic>
        <p:nvPicPr>
          <p:cNvPr id="16449" name="Picture 6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288" y="3141663"/>
            <a:ext cx="14192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8" grpId="1"/>
      <p:bldP spid="29700" grpId="0" animBg="1"/>
      <p:bldP spid="29700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6399" grpId="0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/>
      <p:bldP spid="16416" grpId="0"/>
      <p:bldP spid="164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100"/>
              <a:t>       </a:t>
            </a:r>
            <a:r>
              <a:rPr lang="ru-RU" sz="2400"/>
              <a:t>Принцип работы сканера состоит в следующем: в результате преобразования света получается электрический сигнал, содержащий информацию об активности цвета в исходной точке сканируемого изображения. После оцифровки аналогового сигнала в АЦП цифровой сигнал через аппаратный интерфейс сканера идет в компьютер, где его получает и анализирует программа для работы со сканером. После окончания одного такого цикла (освещение оригинала — получение сигнала — преобразование сигнала — получение его программой) источник света  и приемник светового отражения перемещается относительно оригинала.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619250" y="404813"/>
            <a:ext cx="684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66"/>
                </a:solidFill>
              </a:rPr>
              <a:t>Принцип работы сканера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принцип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658" y="785794"/>
            <a:ext cx="8280943" cy="537688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313"/>
            <a:ext cx="7777186" cy="10810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оптического распознавания символов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625475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coздании электронных библиотек и архивов путем перевода книг и документов в цифровой компьютерный формат, при переходе предприятий от бумажного к электронному документообороту, при необходимости отредактировать полученный по факсу документ используются системы оптического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распознавания символов.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http://www.griden.ru/IMAGES/a5_passpo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975" y="5286375"/>
            <a:ext cx="17240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00125" y="-214313"/>
            <a:ext cx="7772400" cy="1500173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распознавания текста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28794" y="1143000"/>
            <a:ext cx="7000924" cy="5715000"/>
          </a:xfrm>
        </p:spPr>
        <p:txBody>
          <a:bodyPr>
            <a:normAutofit fontScale="70000" lnSpcReduction="20000"/>
          </a:bodyPr>
          <a:lstStyle/>
          <a:p>
            <a:pPr marL="0" indent="531813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Преобразованием графического изображения в текст занимаются специальные программы распознавания текста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Optical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Character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Recognition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OCR).</a:t>
            </a:r>
          </a:p>
          <a:p>
            <a:pPr marL="0" indent="531813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Современная OCR должна уметь многое: распознавать тексты, набранные не только определенными шрифтами, но и самыми экзотическими, вплоть до рукописных. Уметь корректно работать с текстами, содержащими слова на нескольких языках, корректно распознавать таблицы. И самое главное — корректно распознавать не только четко набранные тексты, но и такие, качество которых, мягко говоря, далеко от идеала. Например, текст с пожелтевшей газетной вырезки или третьей машинописной копии. Само собой, распознать текст — это еще полдела. Не менее важно обеспечить возможность сохранения результата в файле популярного текстового (или табличного) формата — скажем, формата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31813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http://55mb.net/uploads/posts/2011-08/1313083555_6808087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5635" y="1428736"/>
            <a:ext cx="149113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pcmy.ru/_ld/0/8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3431079"/>
            <a:ext cx="1397000" cy="163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browserland.com/images/2010/12/free-online-ocr-web-base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282" y="5286529"/>
            <a:ext cx="1425575" cy="121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OCR CUNEIFORM</a:t>
            </a:r>
            <a:r>
              <a:rPr lang="ru-RU" sz="2000"/>
              <a:t> </a:t>
            </a:r>
            <a:br>
              <a:rPr lang="ru-RU" sz="2000"/>
            </a:br>
            <a:endParaRPr lang="ru-RU" sz="200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27688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/>
              <a:t>Это </a:t>
            </a:r>
            <a:r>
              <a:rPr lang="ru-RU" sz="2200" b="1" dirty="0">
                <a:solidFill>
                  <a:schemeClr val="folHlink"/>
                </a:solidFill>
              </a:rPr>
              <a:t>бесплатная</a:t>
            </a:r>
            <a:r>
              <a:rPr lang="ru-RU" sz="2200" dirty="0"/>
              <a:t> программа сканирования и распознавания текста российского разработчика </a:t>
            </a:r>
            <a:r>
              <a:rPr lang="ru-RU" sz="2200" dirty="0" err="1"/>
              <a:t>Cognitive</a:t>
            </a:r>
            <a:r>
              <a:rPr lang="ru-RU" sz="2200" dirty="0"/>
              <a:t> </a:t>
            </a:r>
            <a:r>
              <a:rPr lang="ru-RU" sz="2200" dirty="0" err="1"/>
              <a:t>Technologies</a:t>
            </a:r>
            <a:r>
              <a:rPr lang="ru-RU" sz="22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folHlink"/>
                </a:solidFill>
              </a:rPr>
              <a:t>OCR </a:t>
            </a:r>
            <a:r>
              <a:rPr lang="ru-RU" sz="2200" b="1" dirty="0" err="1">
                <a:solidFill>
                  <a:schemeClr val="folHlink"/>
                </a:solidFill>
              </a:rPr>
              <a:t>CuneiForm</a:t>
            </a:r>
            <a:r>
              <a:rPr lang="ru-RU" sz="2200" dirty="0"/>
              <a:t> обеспечивает быстрое, удобное и качественное распознавание текста с сохранением исходного вида документа. Поддерживается распознавание с более 20 языков, среди них русский, украинский, английский, немецкий, французский, испанский, итальянский, португальский, шведский, финский, сербский, хорватский, польский, а также распознавание смешанного русско-английского текста. 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0425" y="837919"/>
            <a:ext cx="3025775" cy="345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авв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0580" y="1714489"/>
            <a:ext cx="3349254" cy="3357586"/>
          </a:xfrm>
          <a:noFill/>
          <a:ln/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6302375" cy="1143000"/>
          </a:xfrm>
        </p:spPr>
        <p:txBody>
          <a:bodyPr/>
          <a:lstStyle/>
          <a:p>
            <a:r>
              <a:rPr lang="ru-RU"/>
              <a:t>ABBYY Fine</a:t>
            </a:r>
            <a:r>
              <a:rPr lang="en-US"/>
              <a:t>R</a:t>
            </a:r>
            <a:r>
              <a:rPr lang="ru-RU"/>
              <a:t>eader</a:t>
            </a: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5464182" cy="50149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dirty="0"/>
              <a:t>Популярная </a:t>
            </a:r>
            <a:r>
              <a:rPr lang="ru-RU" sz="2200" b="1" dirty="0" err="1" smtClean="0"/>
              <a:t>проприетарная</a:t>
            </a:r>
            <a:r>
              <a:rPr lang="ru-RU" sz="2200" b="1" dirty="0" smtClean="0"/>
              <a:t> программа </a:t>
            </a:r>
            <a:r>
              <a:rPr lang="ru-RU" sz="2200" b="1" dirty="0"/>
              <a:t>распознавания текста </a:t>
            </a:r>
            <a:r>
              <a:rPr lang="ru-RU" sz="2200" b="1" dirty="0" smtClean="0"/>
              <a:t>компании </a:t>
            </a:r>
            <a:r>
              <a:rPr lang="ru-RU" sz="2200" b="1" dirty="0"/>
              <a:t>ABBYY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Программа производит распознавание текста с более </a:t>
            </a:r>
            <a:r>
              <a:rPr lang="ru-RU" sz="2200" b="1" dirty="0"/>
              <a:t>180 языков</a:t>
            </a:r>
            <a:r>
              <a:rPr lang="ru-RU" sz="2200" dirty="0"/>
              <a:t>, для </a:t>
            </a:r>
            <a:r>
              <a:rPr lang="ru-RU" sz="2200" b="1" dirty="0"/>
              <a:t>38</a:t>
            </a:r>
            <a:r>
              <a:rPr lang="ru-RU" sz="2200" dirty="0"/>
              <a:t> из них предусмотрена встроенная проверка орфографии. Начиная с версии </a:t>
            </a:r>
            <a:r>
              <a:rPr lang="ru-RU" sz="2200" b="1" dirty="0" err="1"/>
              <a:t>Professional</a:t>
            </a:r>
            <a:r>
              <a:rPr lang="ru-RU" sz="2200" dirty="0"/>
              <a:t>, распознаются иврит, японский, тайский, китайский языки. </a:t>
            </a:r>
            <a:r>
              <a:rPr lang="ru-RU" sz="2200" dirty="0" err="1"/>
              <a:t>Finereader</a:t>
            </a:r>
            <a:r>
              <a:rPr lang="ru-RU" sz="2200" dirty="0"/>
              <a:t> открывает файлы графических форматов (TIFF, JPG, PFD, PNG и др.) в том числе </a:t>
            </a:r>
            <a:r>
              <a:rPr lang="ru-RU" sz="2200" b="1" dirty="0" err="1"/>
              <a:t>DjVu</a:t>
            </a:r>
            <a:r>
              <a:rPr lang="ru-RU" sz="2200" dirty="0"/>
              <a:t> – компактный формат для хранения отсканированных документов, книг. </a:t>
            </a:r>
          </a:p>
          <a:p>
            <a:pPr>
              <a:lnSpc>
                <a:spcPct val="80000"/>
              </a:lnSpc>
            </a:pP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Окно программы </a:t>
            </a:r>
            <a:r>
              <a:rPr lang="ru-RU" sz="3200" dirty="0" err="1" smtClean="0"/>
              <a:t>FineReader</a:t>
            </a:r>
            <a:endParaRPr lang="ru-RU" sz="3200" dirty="0" smtClean="0"/>
          </a:p>
        </p:txBody>
      </p:sp>
      <p:pic>
        <p:nvPicPr>
          <p:cNvPr id="15" name="Рисунок 14" descr="Рисунок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301355" cy="5428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Процесс обработки </a:t>
            </a:r>
            <a:r>
              <a:rPr lang="ru-RU" sz="3600" dirty="0" err="1" smtClean="0"/>
              <a:t>FineReader</a:t>
            </a:r>
            <a:endParaRPr lang="ru-RU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117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Сканирование</a:t>
            </a:r>
            <a:r>
              <a:rPr lang="ru-RU" sz="2400" dirty="0" smtClean="0"/>
              <a:t> (сканер, цифровой фотоаппарат, цифровая видеокамера).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Сегментация</a:t>
            </a:r>
            <a:r>
              <a:rPr lang="ru-RU" sz="2400" dirty="0" smtClean="0"/>
              <a:t> - выделение блоков на изображении.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Распознавание </a:t>
            </a:r>
            <a:r>
              <a:rPr lang="ru-RU" sz="2400" dirty="0" smtClean="0"/>
              <a:t>– неоднозначно опознанные символы выделяются цветом.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Проверка ошибок</a:t>
            </a:r>
            <a:r>
              <a:rPr lang="ru-RU" sz="2400" dirty="0" smtClean="0"/>
              <a:t>- можно провести проверку грамматики.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Сохранение</a:t>
            </a:r>
            <a:r>
              <a:rPr lang="ru-RU" sz="2400" dirty="0" smtClean="0"/>
              <a:t> результатов в виде отформатированного или </a:t>
            </a:r>
            <a:r>
              <a:rPr lang="ru-RU" sz="2400" dirty="0" err="1" smtClean="0"/>
              <a:t>неотформатированного</a:t>
            </a:r>
            <a:r>
              <a:rPr lang="ru-RU" sz="2400" dirty="0" smtClean="0"/>
              <a:t> документа, или прямой передачи  в другое приложение - </a:t>
            </a:r>
            <a:r>
              <a:rPr lang="en-US" sz="2400" dirty="0" smtClean="0"/>
              <a:t>WORD</a:t>
            </a:r>
            <a:r>
              <a:rPr lang="ru-RU" sz="2400" dirty="0" smtClean="0"/>
              <a:t>, </a:t>
            </a:r>
            <a:r>
              <a:rPr lang="en-US" sz="2400" dirty="0" smtClean="0"/>
              <a:t>Excel</a:t>
            </a:r>
            <a:r>
              <a:rPr lang="ru-RU" sz="2400" dirty="0" smtClean="0"/>
              <a:t> в буфер обмена </a:t>
            </a:r>
            <a:r>
              <a:rPr lang="en-US" sz="2400" dirty="0" smtClean="0"/>
              <a:t>Windows</a:t>
            </a:r>
            <a:r>
              <a:rPr lang="ru-RU" sz="24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6302375" cy="1143000"/>
          </a:xfrm>
        </p:spPr>
        <p:txBody>
          <a:bodyPr/>
          <a:lstStyle/>
          <a:p>
            <a:r>
              <a:rPr lang="ru-RU" dirty="0" err="1"/>
              <a:t>OmniPage</a:t>
            </a:r>
            <a:endParaRPr lang="ru-RU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5832475" cy="4957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300" dirty="0"/>
              <a:t>Популярная программа распознавания текста</a:t>
            </a:r>
            <a:r>
              <a:rPr lang="ru-RU" sz="2300" b="1" dirty="0"/>
              <a:t> российской компании ABBYY</a:t>
            </a:r>
          </a:p>
          <a:p>
            <a:pPr>
              <a:lnSpc>
                <a:spcPct val="80000"/>
              </a:lnSpc>
            </a:pPr>
            <a:r>
              <a:rPr lang="ru-RU" sz="2300" dirty="0"/>
              <a:t>Программа отличается высокой скоростью и точностью распознавания. Распознаются более </a:t>
            </a:r>
            <a:r>
              <a:rPr lang="ru-RU" sz="2300" b="1" dirty="0"/>
              <a:t>120</a:t>
            </a:r>
            <a:r>
              <a:rPr lang="ru-RU" sz="2300" dirty="0"/>
              <a:t> языков с различными алфавитами: </a:t>
            </a:r>
            <a:r>
              <a:rPr lang="ru-RU" sz="2300" b="1" dirty="0"/>
              <a:t>латинский, греческий алфавиты, кириллица, китайский, японский и корейский</a:t>
            </a:r>
            <a:r>
              <a:rPr lang="ru-RU" sz="2300" dirty="0"/>
              <a:t> языки. Как и </a:t>
            </a:r>
            <a:r>
              <a:rPr lang="ru-RU" sz="2300" dirty="0" err="1"/>
              <a:t>FineReader</a:t>
            </a:r>
            <a:r>
              <a:rPr lang="ru-RU" sz="2300" dirty="0"/>
              <a:t>, </a:t>
            </a:r>
            <a:r>
              <a:rPr lang="ru-RU" sz="2300" dirty="0" err="1"/>
              <a:t>OmniPage</a:t>
            </a:r>
            <a:r>
              <a:rPr lang="ru-RU" sz="2300" dirty="0"/>
              <a:t> уверенно распознает документы, полученные с помощью цифровых камер с помощью технологии коррекции изображения "3D </a:t>
            </a:r>
            <a:r>
              <a:rPr lang="ru-RU" sz="2300" dirty="0" err="1"/>
              <a:t>Correction</a:t>
            </a:r>
            <a:r>
              <a:rPr lang="ru-RU" sz="2300" dirty="0"/>
              <a:t>". </a:t>
            </a:r>
          </a:p>
          <a:p>
            <a:pPr>
              <a:lnSpc>
                <a:spcPct val="80000"/>
              </a:lnSpc>
            </a:pPr>
            <a:endParaRPr lang="ru-RU" sz="2300" dirty="0"/>
          </a:p>
        </p:txBody>
      </p:sp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2" cstate="print"/>
          <a:srcRect r="17366"/>
          <a:stretch>
            <a:fillRect/>
          </a:stretch>
        </p:blipFill>
        <p:spPr bwMode="auto">
          <a:xfrm>
            <a:off x="6143636" y="1214422"/>
            <a:ext cx="2500330" cy="345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6302375" cy="1143000"/>
          </a:xfrm>
        </p:spPr>
        <p:txBody>
          <a:bodyPr/>
          <a:lstStyle/>
          <a:p>
            <a:r>
              <a:rPr lang="ru-RU" dirty="0" err="1"/>
              <a:t>OmniPage</a:t>
            </a:r>
            <a:endParaRPr lang="ru-RU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8678892" cy="4957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В программе присутствуют удобные инструменты обработки изображений, повышенное качество сканирования без повторного сканирования; функция преобразования бумажных форм в электронные документы, заполняемые на экране; механизм </a:t>
            </a:r>
            <a:r>
              <a:rPr lang="ru-RU" sz="2400" dirty="0" err="1" smtClean="0"/>
              <a:t>Google</a:t>
            </a:r>
            <a:r>
              <a:rPr lang="ru-RU" sz="2400" dirty="0" smtClean="0"/>
              <a:t> </a:t>
            </a:r>
            <a:r>
              <a:rPr lang="ru-RU" sz="2400" dirty="0" err="1" smtClean="0"/>
              <a:t>Desktop</a:t>
            </a:r>
            <a:r>
              <a:rPr lang="ru-RU" sz="2400" dirty="0" smtClean="0"/>
              <a:t> </a:t>
            </a:r>
            <a:r>
              <a:rPr lang="ru-RU" sz="2400" dirty="0" err="1" smtClean="0"/>
              <a:t>Search</a:t>
            </a:r>
            <a:r>
              <a:rPr lang="ru-RU" sz="2400" dirty="0" smtClean="0"/>
              <a:t> для поиска отсканированного файла (и других файлов) по содержащимся в нем словам. В комплекте с </a:t>
            </a:r>
            <a:r>
              <a:rPr lang="ru-RU" sz="2400" dirty="0" err="1" smtClean="0"/>
              <a:t>OmniPage</a:t>
            </a:r>
            <a:r>
              <a:rPr lang="ru-RU" sz="2400" dirty="0" smtClean="0"/>
              <a:t> </a:t>
            </a:r>
            <a:r>
              <a:rPr lang="ru-RU" sz="2400" dirty="0" err="1" smtClean="0"/>
              <a:t>Professional</a:t>
            </a:r>
            <a:r>
              <a:rPr lang="ru-RU" sz="2400" dirty="0" smtClean="0"/>
              <a:t> поставляется несколько полезных утилит. В частности, PDF </a:t>
            </a:r>
            <a:r>
              <a:rPr lang="ru-RU" sz="2400" dirty="0" err="1" smtClean="0"/>
              <a:t>Converter</a:t>
            </a:r>
            <a:r>
              <a:rPr lang="ru-RU" sz="2400" dirty="0" smtClean="0"/>
              <a:t> - позволяет преобразовывать файлы формата PDF в редактируемые форматы: </a:t>
            </a:r>
            <a:r>
              <a:rPr lang="ru-RU" sz="2400" dirty="0" err="1" smtClean="0"/>
              <a:t>doc</a:t>
            </a:r>
            <a:r>
              <a:rPr lang="ru-RU" sz="2400" dirty="0" smtClean="0"/>
              <a:t>, </a:t>
            </a:r>
            <a:r>
              <a:rPr lang="ru-RU" sz="2400" dirty="0" err="1" smtClean="0"/>
              <a:t>rtf</a:t>
            </a:r>
            <a:r>
              <a:rPr lang="ru-RU" sz="2400" dirty="0" smtClean="0"/>
              <a:t>, </a:t>
            </a:r>
            <a:r>
              <a:rPr lang="ru-RU" sz="2400" dirty="0" err="1" smtClean="0"/>
              <a:t>wpd</a:t>
            </a:r>
            <a:r>
              <a:rPr lang="ru-RU" sz="2400" dirty="0" smtClean="0"/>
              <a:t>, </a:t>
            </a:r>
            <a:r>
              <a:rPr lang="ru-RU" sz="2400" dirty="0" err="1" smtClean="0"/>
              <a:t>xls</a:t>
            </a:r>
            <a:r>
              <a:rPr lang="ru-RU" sz="2400" dirty="0" smtClean="0"/>
              <a:t>. Упрощенный вариант утилиты PDF </a:t>
            </a:r>
            <a:r>
              <a:rPr lang="ru-RU" sz="2400" dirty="0" err="1" smtClean="0"/>
              <a:t>Create</a:t>
            </a:r>
            <a:r>
              <a:rPr lang="ru-RU" sz="2400" dirty="0" smtClean="0"/>
              <a:t>!, которая выполняет обратное преобразование: превращает практически любой текстовый или графический файл в формат PDF.</a:t>
            </a:r>
            <a:br>
              <a:rPr lang="ru-RU" sz="2400" dirty="0" smtClean="0"/>
            </a:br>
            <a:endParaRPr lang="ru-RU" sz="2300" dirty="0"/>
          </a:p>
        </p:txBody>
      </p:sp>
      <p:pic>
        <p:nvPicPr>
          <p:cNvPr id="201730" name="Picture 2" descr="&amp;Scy;&amp;kcy;&amp;rcy;&amp;icy;&amp;ncy;&amp;shcy;&amp;ocy;&amp;tcy; OmniPage Professiona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4362" y="2000240"/>
            <a:ext cx="5898085" cy="4295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6302375" cy="1143000"/>
          </a:xfrm>
        </p:spPr>
        <p:txBody>
          <a:bodyPr/>
          <a:lstStyle/>
          <a:p>
            <a:r>
              <a:rPr lang="ru-RU"/>
              <a:t>Readiris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5832475" cy="5472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Программа сканирования и распознавания текста</a:t>
            </a:r>
            <a:r>
              <a:rPr lang="ru-RU" sz="2400" b="1" dirty="0"/>
              <a:t> компании I.R.I.S.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Поддерживается распознавание текста с более </a:t>
            </a:r>
            <a:r>
              <a:rPr lang="ru-RU" sz="2400" b="1" dirty="0"/>
              <a:t>120 языков</a:t>
            </a:r>
            <a:r>
              <a:rPr lang="ru-RU" sz="2400" dirty="0"/>
              <a:t> распознавания, включая русский, а также ближневосточные языки - </a:t>
            </a:r>
            <a:r>
              <a:rPr lang="ru-RU" sz="2400" b="1" dirty="0"/>
              <a:t>арабский, иврит, фарси</a:t>
            </a:r>
            <a:r>
              <a:rPr lang="ru-RU" sz="2400" dirty="0"/>
              <a:t> (в версии </a:t>
            </a:r>
            <a:r>
              <a:rPr lang="ru-RU" sz="2400" dirty="0" err="1"/>
              <a:t>Middle-East</a:t>
            </a:r>
            <a:r>
              <a:rPr lang="ru-RU" sz="2400" dirty="0"/>
              <a:t>) и </a:t>
            </a:r>
            <a:r>
              <a:rPr lang="ru-RU" sz="2400" b="1" dirty="0"/>
              <a:t>японский, китайский, корейский</a:t>
            </a:r>
            <a:r>
              <a:rPr lang="ru-RU" sz="2400" dirty="0"/>
              <a:t> (в версии </a:t>
            </a:r>
            <a:r>
              <a:rPr lang="ru-RU" sz="2400" dirty="0" err="1"/>
              <a:t>Asian</a:t>
            </a:r>
            <a:r>
              <a:rPr lang="ru-RU" sz="2400" dirty="0"/>
              <a:t>). Есть версия </a:t>
            </a:r>
            <a:r>
              <a:rPr lang="ru-RU" sz="2400" dirty="0" err="1"/>
              <a:t>Readiris</a:t>
            </a:r>
            <a:r>
              <a:rPr lang="ru-RU" sz="2400" dirty="0"/>
              <a:t> для </a:t>
            </a:r>
            <a:r>
              <a:rPr lang="ru-RU" sz="2400" b="1" dirty="0" err="1"/>
              <a:t>Macintosh</a:t>
            </a:r>
            <a:r>
              <a:rPr lang="ru-RU" sz="2400" dirty="0"/>
              <a:t>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Вместе с поддержкой распознавания популярных форматов картинок, распознаются файлы </a:t>
            </a:r>
            <a:r>
              <a:rPr lang="ru-RU" sz="2400" b="1" dirty="0"/>
              <a:t>PDF</a:t>
            </a:r>
            <a:r>
              <a:rPr lang="ru-RU" sz="2400" dirty="0"/>
              <a:t> и </a:t>
            </a:r>
            <a:r>
              <a:rPr lang="ru-RU" sz="2400" b="1" dirty="0" err="1"/>
              <a:t>DjVu</a:t>
            </a:r>
            <a:r>
              <a:rPr lang="ru-RU" sz="2400" dirty="0"/>
              <a:t>. 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2" cstate="print"/>
          <a:srcRect r="16557"/>
          <a:stretch>
            <a:fillRect/>
          </a:stretch>
        </p:blipFill>
        <p:spPr bwMode="auto">
          <a:xfrm>
            <a:off x="6021463" y="981075"/>
            <a:ext cx="247962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 b="1">
                <a:solidFill>
                  <a:srgbClr val="000066"/>
                </a:solidFill>
                <a:latin typeface="Arial" charset="0"/>
              </a:rPr>
              <a:t>Readiris</a:t>
            </a:r>
            <a:r>
              <a:rPr lang="ru-RU" sz="3800" b="1">
                <a:solidFill>
                  <a:srgbClr val="000066"/>
                </a:solidFill>
                <a:latin typeface="Arial" charset="0"/>
              </a:rPr>
              <a:t/>
            </a:r>
            <a:br>
              <a:rPr lang="ru-RU" sz="3800" b="1">
                <a:solidFill>
                  <a:srgbClr val="000066"/>
                </a:solidFill>
                <a:latin typeface="Arial" charset="0"/>
              </a:rPr>
            </a:br>
            <a:endParaRPr lang="ru-RU" sz="38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4800600"/>
            <a:ext cx="6697662" cy="12588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/>
              <a:t>      Содержит региональные пакеты для распознавания азиатских языков и языков среднего востока.</a:t>
            </a:r>
          </a:p>
        </p:txBody>
      </p:sp>
      <p:pic>
        <p:nvPicPr>
          <p:cNvPr id="14342" name="Picture 6" descr="readiris-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80522" y="1052513"/>
            <a:ext cx="6406793" cy="3575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 b="1">
                <a:solidFill>
                  <a:srgbClr val="000066"/>
                </a:solidFill>
                <a:latin typeface="Arial" charset="0"/>
              </a:rPr>
              <a:t>Kirtas Technologies Arabic OCR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276475"/>
            <a:ext cx="5627687" cy="1828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600"/>
              <a:t>      Может распознавать арабские и английские символы на одной странице.</a:t>
            </a:r>
          </a:p>
        </p:txBody>
      </p:sp>
      <p:pic>
        <p:nvPicPr>
          <p:cNvPr id="16389" name="Picture 5" descr="bse_su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2016541"/>
            <a:ext cx="3810000" cy="369645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313"/>
            <a:ext cx="7777186" cy="10810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Оптическое распознавание символов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401080" cy="5143536"/>
          </a:xfrm>
        </p:spPr>
        <p:txBody>
          <a:bodyPr>
            <a:normAutofit fontScale="92500" lnSpcReduction="10000"/>
          </a:bodyPr>
          <a:lstStyle/>
          <a:p>
            <a:pPr marL="0" indent="625475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Оптическое распознавание символов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(англ. </a:t>
            </a:r>
            <a:r>
              <a:rPr lang="ru-RU" dirty="0" err="1" smtClean="0">
                <a:solidFill>
                  <a:srgbClr val="C00000"/>
                </a:solidFill>
              </a:rPr>
              <a:t>optical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character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recognition</a:t>
            </a:r>
            <a:r>
              <a:rPr lang="ru-RU" dirty="0" smtClean="0">
                <a:solidFill>
                  <a:srgbClr val="C00000"/>
                </a:solidFill>
              </a:rPr>
              <a:t>, OCR) — механический или электронный перевод изображений рукописного, машинописного или печатного текста в последовательность кодов, использующихся для представления в текстовом редакторе.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625475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625475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помощью сканера несложно получить изображение страницы текста в графическом файле.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66"/>
                </a:solidFill>
                <a:latin typeface="Arial" charset="0"/>
              </a:rPr>
              <a:t>Zonal OCR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5313363"/>
            <a:ext cx="7524750" cy="1544637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2600"/>
              <a:t>      Помогает автоматизировать извлечение данных из компьютерных изображений.</a:t>
            </a:r>
          </a:p>
        </p:txBody>
      </p:sp>
      <p:pic>
        <p:nvPicPr>
          <p:cNvPr id="17414" name="Picture 6" descr="digital_cookbook_standard_edition_345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8462" y="1341438"/>
            <a:ext cx="5621064" cy="3743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sz="4000" b="1">
                <a:solidFill>
                  <a:srgbClr val="000066"/>
                </a:solidFill>
                <a:latin typeface="Arial" charset="0"/>
              </a:rPr>
              <a:t>Brainware</a:t>
            </a:r>
            <a:r>
              <a:rPr lang="ru-RU" sz="3800"/>
              <a:t/>
            </a:r>
            <a:br>
              <a:rPr lang="ru-RU" sz="3800"/>
            </a:br>
            <a:endParaRPr lang="ru-RU" sz="3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4437063"/>
            <a:ext cx="7343775" cy="187325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600"/>
              <a:t>   </a:t>
            </a:r>
            <a:r>
              <a:rPr lang="ru-RU" sz="2600"/>
              <a:t>  Извлечение данных из документов и их обработка — например, счета, извещения, накладные и платёжки</a:t>
            </a:r>
          </a:p>
        </p:txBody>
      </p:sp>
      <p:pic>
        <p:nvPicPr>
          <p:cNvPr id="22539" name="Picture 11" descr="68da1adbe2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31732" y="1052513"/>
            <a:ext cx="4029761" cy="2962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5575" cy="1143000"/>
          </a:xfrm>
        </p:spPr>
        <p:txBody>
          <a:bodyPr/>
          <a:lstStyle/>
          <a:p>
            <a:r>
              <a:rPr lang="ru-RU" sz="3000" dirty="0" err="1"/>
              <a:t>Microsoft</a:t>
            </a:r>
            <a:r>
              <a:rPr lang="ru-RU" sz="3000" dirty="0"/>
              <a:t> </a:t>
            </a:r>
            <a:r>
              <a:rPr lang="ru-RU" sz="3000" dirty="0" err="1"/>
              <a:t>Office</a:t>
            </a:r>
            <a:r>
              <a:rPr lang="ru-RU" sz="3000" dirty="0"/>
              <a:t> </a:t>
            </a:r>
            <a:r>
              <a:rPr lang="ru-RU" sz="3000" dirty="0" err="1"/>
              <a:t>Document</a:t>
            </a:r>
            <a:r>
              <a:rPr lang="ru-RU" sz="3000" dirty="0"/>
              <a:t> </a:t>
            </a:r>
            <a:r>
              <a:rPr lang="ru-RU" sz="3000" dirty="0" err="1"/>
              <a:t>Imaging</a:t>
            </a:r>
            <a:endParaRPr lang="ru-RU" sz="3000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8750330" cy="301784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/>
              <a:t>Программа распознавания текста компании</a:t>
            </a:r>
            <a:r>
              <a:rPr lang="ru-RU" sz="2200" b="1" dirty="0"/>
              <a:t> </a:t>
            </a:r>
            <a:r>
              <a:rPr lang="ru-RU" sz="2200" b="1" dirty="0" err="1"/>
              <a:t>Microsoft</a:t>
            </a:r>
            <a:endParaRPr lang="ru-RU" sz="2200" b="1" dirty="0"/>
          </a:p>
          <a:p>
            <a:pPr>
              <a:lnSpc>
                <a:spcPct val="80000"/>
              </a:lnSpc>
            </a:pPr>
            <a:r>
              <a:rPr lang="ru-RU" sz="2200" dirty="0"/>
              <a:t>Программа </a:t>
            </a:r>
            <a:r>
              <a:rPr lang="ru-RU" sz="2200" dirty="0" err="1"/>
              <a:t>Document</a:t>
            </a:r>
            <a:r>
              <a:rPr lang="ru-RU" sz="2200" dirty="0"/>
              <a:t> </a:t>
            </a:r>
            <a:r>
              <a:rPr lang="ru-RU" sz="2200" dirty="0" err="1"/>
              <a:t>Imaging</a:t>
            </a:r>
            <a:r>
              <a:rPr lang="ru-RU" sz="2200" dirty="0"/>
              <a:t> способна работать только с </a:t>
            </a:r>
            <a:r>
              <a:rPr lang="ru-RU" sz="2200" b="1" dirty="0"/>
              <a:t>двумя</a:t>
            </a:r>
            <a:r>
              <a:rPr lang="ru-RU" sz="2200" dirty="0"/>
              <a:t> языками: английским и языком локализации самого MS </a:t>
            </a:r>
            <a:r>
              <a:rPr lang="ru-RU" sz="2200" dirty="0" err="1"/>
              <a:t>Office</a:t>
            </a:r>
            <a:r>
              <a:rPr lang="ru-RU" sz="2200" dirty="0"/>
              <a:t>. Для поддержки других языков необходимо дополнительно устанавливать пакет </a:t>
            </a:r>
            <a:r>
              <a:rPr lang="ru-RU" sz="2200" b="1" dirty="0" err="1"/>
              <a:t>Multilingual</a:t>
            </a:r>
            <a:r>
              <a:rPr lang="ru-RU" sz="2200" b="1" dirty="0"/>
              <a:t> </a:t>
            </a:r>
            <a:r>
              <a:rPr lang="ru-RU" sz="2200" b="1" dirty="0" err="1"/>
              <a:t>User</a:t>
            </a:r>
            <a:r>
              <a:rPr lang="ru-RU" sz="2200" b="1" dirty="0"/>
              <a:t> </a:t>
            </a:r>
            <a:r>
              <a:rPr lang="ru-RU" sz="2200" b="1" dirty="0" err="1"/>
              <a:t>Interface</a:t>
            </a:r>
            <a:r>
              <a:rPr lang="ru-RU" sz="2200" dirty="0"/>
              <a:t> (MUI). </a:t>
            </a:r>
            <a:r>
              <a:rPr lang="ru-RU" sz="2200" b="1" dirty="0"/>
              <a:t>OCR</a:t>
            </a:r>
            <a:r>
              <a:rPr lang="ru-RU" sz="2200" dirty="0"/>
              <a:t> настроек в программе практически нет, программа в автоматическом режиме поддерживает распознавание типа и размера шрифтов, картинок и простых таблиц. </a:t>
            </a:r>
          </a:p>
        </p:txBody>
      </p:sp>
      <p:pic>
        <p:nvPicPr>
          <p:cNvPr id="155652" name="Picture 4" descr="http://www.activewin.com/reviews/previews/office10/Images/A_doc_imagi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3004" y="3786190"/>
            <a:ext cx="4417464" cy="2928958"/>
          </a:xfrm>
          <a:prstGeom prst="rect">
            <a:avLst/>
          </a:prstGeom>
          <a:noFill/>
        </p:spPr>
      </p:pic>
      <p:pic>
        <p:nvPicPr>
          <p:cNvPr id="155654" name="Picture 6" descr="http://www.guide-online.it/wp-content/uploads/2011/10/TopOCR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0848" y="3786190"/>
            <a:ext cx="3882883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25"/>
            <a:ext cx="8329642" cy="5591175"/>
          </a:xfrm>
        </p:spPr>
        <p:txBody>
          <a:bodyPr>
            <a:normAutofit/>
          </a:bodyPr>
          <a:lstStyle/>
          <a:p>
            <a:pPr marL="0" indent="531813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Существует также системы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распознавания текста: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Online OCR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ABBYY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FineReader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Online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http://www.onlineocr.ru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http://finereader.abbyyonline.com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http://www.liveocr.com/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23505" y="5047073"/>
            <a:ext cx="3840395" cy="159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7743" y="2214554"/>
            <a:ext cx="4090832" cy="30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786314" y="1714488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Подведение итогов урока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чем состоят различия в технологии распознавания текста при использовании растрового и векторного методов?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Для чего предназначены программы оптического распознавания документов?</a:t>
            </a:r>
            <a:endParaRPr lang="ru-RU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0066"/>
                </a:solidFill>
              </a:rPr>
              <a:t>Домашнее задание: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 2.8 стр. </a:t>
            </a:r>
            <a:r>
              <a:rPr lang="ru-RU" smtClean="0"/>
              <a:t>71-73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http://www.smart-foto.ru/assets/images/raspoznavanie-tekstov/raspoznavanie-tekstov_500x500_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4414" y="3144910"/>
            <a:ext cx="7358113" cy="31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85720" y="1071546"/>
            <a:ext cx="885828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Однако для получения документа в формате текстового файла необходимо провести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распознавание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текста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т. е. преобразовать элементы графического изображения в последовательности текстовых символов.</a:t>
            </a:r>
            <a:endParaRPr lang="ru-RU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http://www.smart-foto.ru/assets/images/raspoznavanie-tekstov/raspoznavanie-tekstov_500x500_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9072" y="3000372"/>
            <a:ext cx="7770397" cy="36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715404" cy="428628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Сначала необходимо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распознать структуру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размещения текста на странице: выделить колонки, таблицы, изображения и т. д. </a:t>
            </a:r>
            <a:endParaRPr lang="ru-RU" sz="26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Далее выделенные текстовые фрагменты графического изображения страницы необходимо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преобразовать в текст.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thl.narod.ru/tehnologia/skaner/skaner.files/glava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86190"/>
            <a:ext cx="526777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61526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Хорошее качество текста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Растровый метод распознавания текста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47800"/>
            <a:ext cx="8472487" cy="2624142"/>
          </a:xfrm>
        </p:spPr>
        <p:txBody>
          <a:bodyPr>
            <a:normAutofit fontScale="85000" lnSpcReduction="10000"/>
          </a:bodyPr>
          <a:lstStyle/>
          <a:p>
            <a:pPr marL="0" indent="531813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Если исходный документ имеет типографское качество (достаточно крупный шрифт, отсутствие плохо напечатанных  символов или исправлений), то задача распознавания решается методом сравнения с растровым шаблоном.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61526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Хорошее качество текста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Растровый метод распознавания текста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47800"/>
            <a:ext cx="8472487" cy="483872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Сначала растровое изображение страницы разделяется на изображения отдельных символов.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Затем каждый из них последовательно накладывается на шаблоны символов, имеющихся в памяти системы, и выбирается шаблон с наименьшим количеством точек, отличных от входного изображения.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786454"/>
            <a:ext cx="2952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61526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Хорошее качество текста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Растровый метод распознавания текста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47800"/>
            <a:ext cx="8472487" cy="2552704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Растровое изображение каждого символа последовательно накладывается на растровые шаблоны символов, хранящиеся в памяти системы оптического распознавания. Результатом распознавания является символ, шаблон которого в наибольшей степени совпадает с изображением</a:t>
            </a:r>
          </a:p>
        </p:txBody>
      </p:sp>
      <p:pic>
        <p:nvPicPr>
          <p:cNvPr id="195586" name="Picture 2" descr="http://www.5byte.ru/8/images/text26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53702" y="3929066"/>
            <a:ext cx="4822066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557214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Например, распознаваемый символ "Б" накладывается на растровые шаблоны символов (А, Б, В и т. 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Плохое качество текста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Структурный метод распознавания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179388" y="785794"/>
            <a:ext cx="896461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распознавании документов с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низким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качеством печати (машинописный текст, факс и т.д.) используется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 распознавания структурных элементов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(отрезков, колец, дуг и др.) символов. В искаженном символьном изображении выделяются характерные детали и сравниваются со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структурными шаблонами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символов.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ru-RU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latin typeface="+mn-lt"/>
                <a:cs typeface="Times New Roman" pitchFamily="18" charset="0"/>
              </a:rPr>
              <a:t>Любой символ можно описать через набор параметров, определяющих взаимное расположение eгo элементов. Например, буква «Н» и буква «И» состоят из трех отрезков, два из которых расположены параллельно друг другу, а третий соединяет эти отрезки. Различие между буквами в величине улов, которые составляет третий отрезок с двумя другими.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11392" y="3357562"/>
            <a:ext cx="1991028" cy="83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6TGp_report_light">
  <a:themeElements>
    <a:clrScheme name="576TGp_report_light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576TGp_report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6TGp_report_light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6TGp_report_light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6TGp_report_light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249</TotalTime>
  <Words>1587</Words>
  <Application>Microsoft Office PowerPoint</Application>
  <PresentationFormat>Экран (4:3)</PresentationFormat>
  <Paragraphs>105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576TGp_report_light</vt:lpstr>
      <vt:lpstr>Пакет</vt:lpstr>
      <vt:lpstr>Системы оптического распознавания документов</vt:lpstr>
      <vt:lpstr>Системы оптического распознавания символов</vt:lpstr>
      <vt:lpstr>Оптическое распознавание символов</vt:lpstr>
      <vt:lpstr>Слайд 4</vt:lpstr>
      <vt:lpstr>Слайд 5</vt:lpstr>
      <vt:lpstr>Хорошее качество текста Растровый метод распознавания текста</vt:lpstr>
      <vt:lpstr>Хорошее качество текста Растровый метод распознавания текста</vt:lpstr>
      <vt:lpstr>Хорошее качество текста Растровый метод распознавания текста</vt:lpstr>
      <vt:lpstr>Плохое качество текста Структурный метод распознавания</vt:lpstr>
      <vt:lpstr>Плохое качество текста Структурный метод распознавания</vt:lpstr>
      <vt:lpstr>Системы оптического распознавания форм </vt:lpstr>
      <vt:lpstr>Системы оптического распознавания форм </vt:lpstr>
      <vt:lpstr>Системы оптического распознавания форм </vt:lpstr>
      <vt:lpstr>Системы распознавания рукописного текста </vt:lpstr>
      <vt:lpstr>Системы распознавания рукописного текста </vt:lpstr>
      <vt:lpstr>Слайд 16</vt:lpstr>
      <vt:lpstr>Слайд 17</vt:lpstr>
      <vt:lpstr>Слайд 18</vt:lpstr>
      <vt:lpstr>Слайд 19</vt:lpstr>
      <vt:lpstr>Программы распознавания текста</vt:lpstr>
      <vt:lpstr>OCR CUNEIFORM  </vt:lpstr>
      <vt:lpstr>ABBYY FineReader </vt:lpstr>
      <vt:lpstr>Окно программы FineReader</vt:lpstr>
      <vt:lpstr>Процесс обработки FineReader</vt:lpstr>
      <vt:lpstr>OmniPage</vt:lpstr>
      <vt:lpstr>OmniPage</vt:lpstr>
      <vt:lpstr>Readiris </vt:lpstr>
      <vt:lpstr>Readiris </vt:lpstr>
      <vt:lpstr>Kirtas Technologies Arabic OCR</vt:lpstr>
      <vt:lpstr>Zonal OCR</vt:lpstr>
      <vt:lpstr>Brainware </vt:lpstr>
      <vt:lpstr>Microsoft Office Document Imaging</vt:lpstr>
      <vt:lpstr>Слайд 33</vt:lpstr>
      <vt:lpstr>Подведение итогов урока</vt:lpstr>
      <vt:lpstr>Домашнее задание: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Мама</dc:creator>
  <cp:lastModifiedBy>Сергей</cp:lastModifiedBy>
  <cp:revision>41</cp:revision>
  <dcterms:created xsi:type="dcterms:W3CDTF">2010-03-03T14:02:47Z</dcterms:created>
  <dcterms:modified xsi:type="dcterms:W3CDTF">2013-12-02T21:07:46Z</dcterms:modified>
</cp:coreProperties>
</file>