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3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D68A4-985A-4D5A-87A0-51F1EA0CFBB5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DFB1-2BB0-4879-9575-B69D43F14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7DFB1-2BB0-4879-9575-B69D43F1470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CE5DC8-E5BE-4C45-9F53-FDE0C24892C2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53B19E-1788-42F6-82ED-680A4CE16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285992"/>
            <a:ext cx="7772400" cy="1975104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Введение в стереометрию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572008"/>
            <a:ext cx="378430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71480"/>
            <a:ext cx="1485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714356"/>
            <a:ext cx="1962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№ 18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араллелограмм 2"/>
          <p:cNvSpPr/>
          <p:nvPr/>
        </p:nvSpPr>
        <p:spPr>
          <a:xfrm>
            <a:off x="857224" y="3500438"/>
            <a:ext cx="6072230" cy="200026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1928794" y="1928802"/>
            <a:ext cx="3357586" cy="25717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4036215" y="4893479"/>
            <a:ext cx="1000132" cy="214314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3428992" y="3500438"/>
            <a:ext cx="1643074" cy="35719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5822165" y="5750735"/>
            <a:ext cx="642942" cy="1428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4286248" y="2928934"/>
            <a:ext cx="2571768" cy="5715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5464975" y="4893479"/>
            <a:ext cx="1000132" cy="214314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928794" y="4500570"/>
            <a:ext cx="392909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357686" y="5786454"/>
            <a:ext cx="714380" cy="1428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14480" y="4572008"/>
            <a:ext cx="453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929190" y="1428736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14744" y="2285992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857620" y="4429132"/>
            <a:ext cx="628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С1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29322" y="4286256"/>
            <a:ext cx="644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В1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857356" y="4429132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5643570" y="278605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7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286248" y="3429000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4480" y="4572008"/>
            <a:ext cx="453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072330" y="714356"/>
            <a:ext cx="1714512" cy="264320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21" idx="1"/>
            <a:endCxn id="21" idx="5"/>
          </p:cNvCxnSpPr>
          <p:nvPr/>
        </p:nvCxnSpPr>
        <p:spPr>
          <a:xfrm rot="10800000" flipH="1">
            <a:off x="7500958" y="2035959"/>
            <a:ext cx="857256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00958" y="357166"/>
            <a:ext cx="420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501090" y="3357562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501090" y="1714488"/>
            <a:ext cx="3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072330" y="3429000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В1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858016" y="1714488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С1</a:t>
            </a:r>
            <a:endParaRPr lang="ru-RU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786710" y="3429000"/>
            <a:ext cx="541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20</a:t>
            </a:r>
            <a:endParaRPr lang="ru-RU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754435" y="4143380"/>
            <a:ext cx="2389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АС :СВ = 3 :2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2441 0.1051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/>
      <p:bldP spid="29" grpId="0"/>
      <p:bldP spid="30" grpId="0"/>
      <p:bldP spid="31" grpId="0"/>
      <p:bldP spid="32" grpId="0"/>
      <p:bldP spid="35" grpId="0"/>
      <p:bldP spid="35" grpId="1"/>
      <p:bldP spid="35" grpId="2"/>
      <p:bldP spid="36" grpId="0"/>
      <p:bldP spid="21" grpId="0" animBg="1"/>
      <p:bldP spid="24" grpId="0"/>
      <p:bldP spid="25" grpId="0"/>
      <p:bldP spid="26" grpId="0"/>
      <p:bldP spid="27" grpId="0"/>
      <p:bldP spid="34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643050"/>
            <a:ext cx="75724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Презентацию подготовила </a:t>
            </a:r>
          </a:p>
          <a:p>
            <a:r>
              <a:rPr lang="ru-RU" sz="3600" dirty="0" smtClean="0"/>
              <a:t>учитель математики</a:t>
            </a:r>
          </a:p>
          <a:p>
            <a:r>
              <a:rPr lang="ru-RU" sz="3600" dirty="0" smtClean="0"/>
              <a:t> Норка С. Н.</a:t>
            </a:r>
          </a:p>
          <a:p>
            <a:r>
              <a:rPr lang="ru-RU" sz="3600" dirty="0" smtClean="0"/>
              <a:t> МБОУ «Гимназия № 41»</a:t>
            </a:r>
          </a:p>
          <a:p>
            <a:r>
              <a:rPr lang="ru-RU" sz="3600" dirty="0" smtClean="0"/>
              <a:t> г. Кемерово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араллелограмм 15"/>
          <p:cNvSpPr/>
          <p:nvPr/>
        </p:nvSpPr>
        <p:spPr>
          <a:xfrm>
            <a:off x="5857884" y="5286388"/>
            <a:ext cx="2357454" cy="785818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араллелограмм 16"/>
          <p:cNvSpPr/>
          <p:nvPr/>
        </p:nvSpPr>
        <p:spPr>
          <a:xfrm rot="8190999">
            <a:off x="6318860" y="4682253"/>
            <a:ext cx="1363173" cy="1052889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араллелограмм 10"/>
          <p:cNvSpPr/>
          <p:nvPr/>
        </p:nvSpPr>
        <p:spPr>
          <a:xfrm>
            <a:off x="500034" y="3143248"/>
            <a:ext cx="2714644" cy="1071570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араллелограмм 6"/>
          <p:cNvSpPr/>
          <p:nvPr/>
        </p:nvSpPr>
        <p:spPr>
          <a:xfrm>
            <a:off x="5143504" y="1714488"/>
            <a:ext cx="2643206" cy="1143008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Аксиомы стереометрии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357298"/>
            <a:ext cx="47564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А1: Через любые три точки, </a:t>
            </a:r>
          </a:p>
          <a:p>
            <a:r>
              <a:rPr lang="ru-RU" sz="2400" dirty="0" smtClean="0"/>
              <a:t>       не лежащие на одной прямой, </a:t>
            </a:r>
          </a:p>
          <a:p>
            <a:r>
              <a:rPr lang="ru-RU" sz="2400" dirty="0" smtClean="0"/>
              <a:t>       проходит плоскость, </a:t>
            </a:r>
          </a:p>
          <a:p>
            <a:r>
              <a:rPr lang="ru-RU" sz="2400" dirty="0" smtClean="0"/>
              <a:t>       и притом только одна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5786446" y="2000240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072330" y="1857364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72264" y="2428868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43438" y="2928934"/>
            <a:ext cx="37508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А2: Если две точки прямой </a:t>
            </a:r>
          </a:p>
          <a:p>
            <a:r>
              <a:rPr lang="ru-RU" sz="2400" dirty="0" smtClean="0"/>
              <a:t>       лежат в плоскости, </a:t>
            </a:r>
          </a:p>
          <a:p>
            <a:r>
              <a:rPr lang="ru-RU" sz="2400" dirty="0" smtClean="0"/>
              <a:t>      то все точки прямой </a:t>
            </a:r>
          </a:p>
          <a:p>
            <a:r>
              <a:rPr lang="ru-RU" sz="2400" dirty="0" smtClean="0"/>
              <a:t>     лежат в этой плоскости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2428860" y="3357562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85852" y="3786190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857224" y="3286124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7158" y="4500570"/>
            <a:ext cx="50097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А3 :Если две плоскости </a:t>
            </a:r>
          </a:p>
          <a:p>
            <a:r>
              <a:rPr lang="ru-RU" sz="2400" dirty="0" smtClean="0"/>
              <a:t>       имеют общую точку,</a:t>
            </a:r>
          </a:p>
          <a:p>
            <a:r>
              <a:rPr lang="ru-RU" sz="2400" dirty="0" smtClean="0"/>
              <a:t>       то они имеют общую прямую,</a:t>
            </a:r>
          </a:p>
          <a:p>
            <a:r>
              <a:rPr lang="ru-RU" sz="2400" dirty="0" smtClean="0"/>
              <a:t>       на которой лежат </a:t>
            </a:r>
          </a:p>
          <a:p>
            <a:r>
              <a:rPr lang="ru-RU" sz="2400" dirty="0" smtClean="0"/>
              <a:t>       все общие точки этих плоскостей</a:t>
            </a:r>
            <a:endParaRPr lang="ru-RU" sz="2400" dirty="0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>
            <a:off x="6858016" y="6072206"/>
            <a:ext cx="848098" cy="479698"/>
          </a:xfrm>
          <a:prstGeom prst="triangle">
            <a:avLst>
              <a:gd name="adj" fmla="val 67096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6858016" y="5286388"/>
            <a:ext cx="857256" cy="75452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85786" y="3143248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14942" y="2285992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α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16" y="4357694"/>
            <a:ext cx="3914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β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929322" y="5429264"/>
            <a:ext cx="3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α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7286644" y="5572140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1" grpId="0" animBg="1"/>
      <p:bldP spid="7" grpId="0" animBg="1"/>
      <p:bldP spid="3" grpId="0"/>
      <p:bldP spid="8" grpId="0"/>
      <p:bldP spid="15" grpId="0"/>
      <p:bldP spid="18" grpId="0" animBg="1"/>
      <p:bldP spid="27" grpId="0"/>
      <p:bldP spid="28" grpId="0"/>
      <p:bldP spid="30" grpId="0"/>
      <p:bldP spid="31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Расположение прямой и плоскости в пространстве</a:t>
            </a:r>
            <a:endParaRPr lang="ru-RU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500034" y="3143248"/>
            <a:ext cx="3143272" cy="1357322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араллелограмм 3"/>
          <p:cNvSpPr/>
          <p:nvPr/>
        </p:nvSpPr>
        <p:spPr>
          <a:xfrm>
            <a:off x="5143504" y="3143248"/>
            <a:ext cx="3000396" cy="1357322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57224" y="3286124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5179223" y="2464587"/>
            <a:ext cx="1785950" cy="5715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4" idx="4"/>
          </p:cNvCxnSpPr>
          <p:nvPr/>
        </p:nvCxnSpPr>
        <p:spPr>
          <a:xfrm rot="16200000" flipH="1">
            <a:off x="6072198" y="3929066"/>
            <a:ext cx="857256" cy="285752"/>
          </a:xfrm>
          <a:prstGeom prst="line">
            <a:avLst/>
          </a:prstGeom>
          <a:ln w="508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6429388" y="4714884"/>
            <a:ext cx="642942" cy="21431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57488" y="3929066"/>
            <a:ext cx="3962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α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429520" y="4000504"/>
            <a:ext cx="3962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α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85786" y="3500438"/>
            <a:ext cx="298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а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000760" y="1928802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22256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u="sng" dirty="0" smtClean="0">
                <a:solidFill>
                  <a:schemeClr val="tx1"/>
                </a:solidFill>
              </a:rPr>
              <a:t>Теорема 1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Через прямую и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не лежащую на ней точку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проходит плоскость,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и притом только одна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араллелограмм 2"/>
          <p:cNvSpPr/>
          <p:nvPr/>
        </p:nvSpPr>
        <p:spPr>
          <a:xfrm>
            <a:off x="285720" y="3571876"/>
            <a:ext cx="3643338" cy="164307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000100" y="3714752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2786050" y="4500570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57422" y="3857628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285852" y="4286256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596" y="4714884"/>
            <a:ext cx="396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α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3500438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3714752"/>
            <a:ext cx="420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8926" y="450057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3928" y="357166"/>
            <a:ext cx="36432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u="sng" dirty="0" smtClean="0"/>
              <a:t>Теорема 2</a:t>
            </a:r>
          </a:p>
          <a:p>
            <a:pPr algn="ctr"/>
            <a:r>
              <a:rPr lang="ru-RU" sz="2400" b="1" dirty="0" smtClean="0"/>
              <a:t>Через две </a:t>
            </a:r>
          </a:p>
          <a:p>
            <a:r>
              <a:rPr lang="ru-RU" sz="2400" b="1" dirty="0" smtClean="0"/>
              <a:t>пересекающиеся прямые</a:t>
            </a:r>
          </a:p>
          <a:p>
            <a:pPr algn="ctr"/>
            <a:r>
              <a:rPr lang="ru-RU" sz="2400" b="1" dirty="0" smtClean="0"/>
              <a:t> проходит плоскость,</a:t>
            </a:r>
          </a:p>
          <a:p>
            <a:pPr algn="ctr"/>
            <a:r>
              <a:rPr lang="ru-RU" sz="2400" b="1" dirty="0" smtClean="0"/>
              <a:t> и притом только дна</a:t>
            </a:r>
            <a:endParaRPr lang="ru-RU" sz="2400" b="1" dirty="0"/>
          </a:p>
        </p:txBody>
      </p:sp>
      <p:sp>
        <p:nvSpPr>
          <p:cNvPr id="13" name="Параллелограмм 12"/>
          <p:cNvSpPr/>
          <p:nvPr/>
        </p:nvSpPr>
        <p:spPr>
          <a:xfrm>
            <a:off x="4714876" y="3571876"/>
            <a:ext cx="3643338" cy="164307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72132" y="3929066"/>
            <a:ext cx="2286016" cy="928694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500694" y="3714752"/>
            <a:ext cx="2500330" cy="107157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57950" y="4357694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М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2396" y="378619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72132" y="35004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b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6314" y="4786322"/>
            <a:ext cx="3914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β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7215206" y="4572008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500826" y="4286256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929454" y="4643446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  <p:bldP spid="9" grpId="0"/>
      <p:bldP spid="10" grpId="0"/>
      <p:bldP spid="12" grpId="0"/>
      <p:bldP spid="13" grpId="0" animBg="1"/>
      <p:bldP spid="13" grpId="1" animBg="1"/>
      <p:bldP spid="23" grpId="0" animBg="1"/>
      <p:bldP spid="23" grpId="1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Параллельность прямых и плоскостей</a:t>
            </a:r>
            <a:endParaRPr lang="ru-RU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5072066" y="1643050"/>
            <a:ext cx="3643338" cy="164307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араллелограмм 3"/>
          <p:cNvSpPr/>
          <p:nvPr/>
        </p:nvSpPr>
        <p:spPr>
          <a:xfrm>
            <a:off x="4929190" y="4000504"/>
            <a:ext cx="3643338" cy="164307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572132" y="1857364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6357950" y="2214554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429256" y="4143380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000760" y="4643446"/>
            <a:ext cx="2000264" cy="78581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8596" y="1571612"/>
            <a:ext cx="469994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Определение:</a:t>
            </a:r>
            <a:r>
              <a:rPr lang="ru-RU" dirty="0" smtClean="0"/>
              <a:t> </a:t>
            </a:r>
          </a:p>
          <a:p>
            <a:r>
              <a:rPr lang="ru-RU" sz="2400" dirty="0" smtClean="0"/>
              <a:t>две прямые в пространстве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азываются </a:t>
            </a:r>
            <a:r>
              <a:rPr lang="ru-RU" sz="2400" b="1" dirty="0" smtClean="0"/>
              <a:t>параллельными,</a:t>
            </a:r>
          </a:p>
          <a:p>
            <a:r>
              <a:rPr lang="ru-RU" sz="2400" dirty="0"/>
              <a:t>е</a:t>
            </a:r>
            <a:r>
              <a:rPr lang="ru-RU" sz="2400" dirty="0" smtClean="0"/>
              <a:t>сли они лежат в одной плоскости</a:t>
            </a:r>
          </a:p>
          <a:p>
            <a:r>
              <a:rPr lang="ru-RU" sz="2400" dirty="0"/>
              <a:t>и</a:t>
            </a:r>
            <a:r>
              <a:rPr lang="ru-RU" sz="2400" dirty="0" smtClean="0"/>
              <a:t> не пересекаются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3500438"/>
            <a:ext cx="45969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u="sng" dirty="0" smtClean="0"/>
              <a:t>Теорема 3:</a:t>
            </a:r>
          </a:p>
          <a:p>
            <a:r>
              <a:rPr lang="ru-RU" sz="2400" dirty="0" smtClean="0"/>
              <a:t>Через любую точку пространства,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е лежащую на данной прямой,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роходит прямая,</a:t>
            </a:r>
          </a:p>
          <a:p>
            <a:r>
              <a:rPr lang="ru-RU" sz="2400" dirty="0" smtClean="0"/>
              <a:t> параллельная данной,</a:t>
            </a:r>
          </a:p>
          <a:p>
            <a:r>
              <a:rPr lang="ru-RU" sz="2400" dirty="0"/>
              <a:t>и</a:t>
            </a:r>
            <a:r>
              <a:rPr lang="ru-RU" sz="2400" dirty="0" smtClean="0"/>
              <a:t> притом только одна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6429388" y="4429132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араллелограмм 37"/>
          <p:cNvSpPr/>
          <p:nvPr/>
        </p:nvSpPr>
        <p:spPr>
          <a:xfrm>
            <a:off x="5214942" y="4357694"/>
            <a:ext cx="3143272" cy="1428760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4282" y="285728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Теорема 4</a:t>
            </a:r>
          </a:p>
          <a:p>
            <a:r>
              <a:rPr lang="ru-RU" sz="2800" dirty="0"/>
              <a:t>Е</a:t>
            </a:r>
            <a:r>
              <a:rPr lang="ru-RU" sz="2800" dirty="0" smtClean="0"/>
              <a:t>сли одна из двух параллельных прямых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ересекает данную плоскость, то и другая прямая </a:t>
            </a:r>
          </a:p>
          <a:p>
            <a:r>
              <a:rPr lang="ru-RU" sz="2800" dirty="0" smtClean="0"/>
              <a:t>пересекает эту плоскость</a:t>
            </a:r>
            <a:endParaRPr lang="ru-RU" sz="2800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5500694" y="2214554"/>
            <a:ext cx="2643206" cy="1143008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6215074" y="2071678"/>
            <a:ext cx="1214446" cy="50006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5643570" y="1928802"/>
            <a:ext cx="1214446" cy="50006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6929454" y="3071810"/>
            <a:ext cx="500066" cy="214314"/>
          </a:xfrm>
          <a:prstGeom prst="line">
            <a:avLst/>
          </a:prstGeom>
          <a:ln w="508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6572264" y="3500438"/>
            <a:ext cx="500066" cy="21431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6340090" y="3018232"/>
            <a:ext cx="571504" cy="250032"/>
          </a:xfrm>
          <a:prstGeom prst="line">
            <a:avLst/>
          </a:prstGeom>
          <a:ln w="508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7179487" y="3464719"/>
            <a:ext cx="357190" cy="1428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7158" y="3500438"/>
            <a:ext cx="49569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Теорема 5</a:t>
            </a:r>
          </a:p>
          <a:p>
            <a:pPr algn="ctr"/>
            <a:r>
              <a:rPr lang="ru-RU" sz="2800" dirty="0" smtClean="0"/>
              <a:t>Если две прямые параллельны</a:t>
            </a:r>
          </a:p>
          <a:p>
            <a:pPr algn="ctr"/>
            <a:r>
              <a:rPr lang="ru-RU" sz="2800" dirty="0" smtClean="0"/>
              <a:t> третьей прямой, </a:t>
            </a:r>
          </a:p>
          <a:p>
            <a:pPr algn="ctr"/>
            <a:r>
              <a:rPr lang="ru-RU" sz="2800" dirty="0" smtClean="0"/>
              <a:t>то они параллельны</a:t>
            </a:r>
            <a:endParaRPr lang="ru-RU" sz="28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5572132" y="4572008"/>
            <a:ext cx="1428760" cy="571504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0800000" flipV="1">
            <a:off x="6786578" y="5072074"/>
            <a:ext cx="1143008" cy="571504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 flipV="1">
            <a:off x="5643570" y="4572008"/>
            <a:ext cx="2286016" cy="10001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Расположение прямой и плоскости в пространстве</a:t>
            </a:r>
            <a:endParaRPr lang="ru-RU" sz="4000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500034" y="2786058"/>
            <a:ext cx="2500330" cy="128588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араллелограмм 3"/>
          <p:cNvSpPr/>
          <p:nvPr/>
        </p:nvSpPr>
        <p:spPr>
          <a:xfrm>
            <a:off x="3286116" y="2714620"/>
            <a:ext cx="2428892" cy="1357322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6000760" y="2714620"/>
            <a:ext cx="2481282" cy="1357322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85786" y="3000372"/>
            <a:ext cx="2000264" cy="78581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3393273" y="2250273"/>
            <a:ext cx="1714512" cy="35719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00826" y="2214554"/>
            <a:ext cx="200026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107653" y="3607595"/>
            <a:ext cx="785818" cy="142876"/>
          </a:xfrm>
          <a:prstGeom prst="line">
            <a:avLst/>
          </a:prstGeom>
          <a:ln w="508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4286248" y="4357694"/>
            <a:ext cx="714380" cy="1428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472" y="4500570"/>
            <a:ext cx="17568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Прямая </a:t>
            </a:r>
          </a:p>
          <a:p>
            <a:r>
              <a:rPr lang="ru-RU" sz="2400" dirty="0" smtClean="0"/>
              <a:t>лежит </a:t>
            </a:r>
          </a:p>
          <a:p>
            <a:r>
              <a:rPr lang="ru-RU" sz="2400" dirty="0" smtClean="0"/>
              <a:t>в плоскости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143240" y="4929198"/>
            <a:ext cx="27091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 </a:t>
            </a:r>
            <a:r>
              <a:rPr lang="ru-RU" sz="2400" dirty="0"/>
              <a:t>О</a:t>
            </a:r>
            <a:r>
              <a:rPr lang="ru-RU" sz="2400" dirty="0" smtClean="0"/>
              <a:t>дна общая точка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143636" y="4429132"/>
            <a:ext cx="2372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Нет общих точе</a:t>
            </a:r>
            <a:r>
              <a:rPr lang="ru-RU" dirty="0" smtClean="0"/>
              <a:t>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5598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</a:rPr>
              <a:t>Определение:</a:t>
            </a:r>
          </a:p>
          <a:p>
            <a:pPr algn="ctr"/>
            <a:r>
              <a:rPr lang="ru-RU" sz="2400" b="1" dirty="0" smtClean="0"/>
              <a:t>Прямая и плоскость </a:t>
            </a:r>
            <a:r>
              <a:rPr lang="ru-RU" sz="2400" dirty="0" smtClean="0"/>
              <a:t>называются </a:t>
            </a:r>
            <a:r>
              <a:rPr lang="ru-RU" sz="2400" b="1" dirty="0" smtClean="0"/>
              <a:t>параллельными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если они не имеют общих точек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2285992"/>
            <a:ext cx="52083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u="sng" dirty="0" smtClean="0"/>
              <a:t>Теорема 6</a:t>
            </a:r>
          </a:p>
          <a:p>
            <a:pPr algn="ctr"/>
            <a:r>
              <a:rPr lang="ru-RU" sz="2400" dirty="0" smtClean="0"/>
              <a:t>Если прямая, </a:t>
            </a:r>
          </a:p>
          <a:p>
            <a:r>
              <a:rPr lang="ru-RU" sz="2400" dirty="0" smtClean="0"/>
              <a:t>не лежащая в данной плоскости, </a:t>
            </a:r>
          </a:p>
          <a:p>
            <a:r>
              <a:rPr lang="ru-RU" sz="2400" dirty="0" smtClean="0"/>
              <a:t>параллельна какой-нибудь прямой, </a:t>
            </a:r>
          </a:p>
          <a:p>
            <a:pPr algn="ctr"/>
            <a:r>
              <a:rPr lang="ru-RU" sz="2400" dirty="0" smtClean="0"/>
              <a:t>лежащей в этой плоскости, </a:t>
            </a:r>
          </a:p>
          <a:p>
            <a:r>
              <a:rPr lang="ru-RU" sz="2400" dirty="0" smtClean="0"/>
              <a:t>то она параллельна данной плоскости</a:t>
            </a:r>
            <a:endParaRPr lang="ru-RU" sz="2400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5857884" y="1071546"/>
            <a:ext cx="2481282" cy="92869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215074" y="3214686"/>
            <a:ext cx="200026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араллелограмм 5"/>
          <p:cNvSpPr/>
          <p:nvPr/>
        </p:nvSpPr>
        <p:spPr>
          <a:xfrm>
            <a:off x="5786446" y="3643314"/>
            <a:ext cx="2643206" cy="1071570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67474" y="652442"/>
            <a:ext cx="2000264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43636" y="4000504"/>
            <a:ext cx="200026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4357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/>
              <a:t>Свойство 1</a:t>
            </a:r>
          </a:p>
          <a:p>
            <a:pPr algn="ctr"/>
            <a:r>
              <a:rPr lang="ru-RU" sz="2000" dirty="0" smtClean="0"/>
              <a:t>Если плоскость проходит через данную прямую,</a:t>
            </a:r>
          </a:p>
          <a:p>
            <a:pPr algn="ctr"/>
            <a:r>
              <a:rPr lang="ru-RU" sz="2000" dirty="0" smtClean="0"/>
              <a:t> параллельную другой плоскости, </a:t>
            </a:r>
          </a:p>
          <a:p>
            <a:pPr algn="ctr"/>
            <a:r>
              <a:rPr lang="ru-RU" sz="2000" dirty="0" smtClean="0"/>
              <a:t>и пересекает эту плоскость, </a:t>
            </a:r>
          </a:p>
          <a:p>
            <a:pPr algn="ctr"/>
            <a:r>
              <a:rPr lang="ru-RU" sz="2000" dirty="0" smtClean="0"/>
              <a:t>то линия пересечения плоскостей </a:t>
            </a:r>
          </a:p>
          <a:p>
            <a:pPr algn="ctr"/>
            <a:r>
              <a:rPr lang="ru-RU" sz="2000" dirty="0" smtClean="0"/>
              <a:t>параллельна данной прямой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857620" y="3214686"/>
            <a:ext cx="499559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u="sng" dirty="0" smtClean="0"/>
              <a:t>Свойство 2</a:t>
            </a:r>
          </a:p>
          <a:p>
            <a:pPr algn="ctr"/>
            <a:r>
              <a:rPr lang="ru-RU" sz="2000" dirty="0" smtClean="0"/>
              <a:t>Если одна из двух параллельных прямых</a:t>
            </a:r>
          </a:p>
          <a:p>
            <a:pPr algn="ctr"/>
            <a:r>
              <a:rPr lang="ru-RU" sz="2000" dirty="0" smtClean="0"/>
              <a:t> параллельна данной плоскости,</a:t>
            </a:r>
          </a:p>
          <a:p>
            <a:pPr algn="ctr"/>
            <a:r>
              <a:rPr lang="ru-RU" sz="2000" dirty="0"/>
              <a:t>т</a:t>
            </a:r>
            <a:r>
              <a:rPr lang="ru-RU" sz="2000" dirty="0" smtClean="0"/>
              <a:t>о другая прямая </a:t>
            </a:r>
          </a:p>
          <a:p>
            <a:pPr algn="ctr"/>
            <a:r>
              <a:rPr lang="ru-RU" sz="2000" dirty="0" smtClean="0"/>
              <a:t>либо также параллельна данной плоскости,</a:t>
            </a:r>
          </a:p>
          <a:p>
            <a:pPr algn="ctr"/>
            <a:r>
              <a:rPr lang="ru-RU" sz="2000" dirty="0"/>
              <a:t>л</a:t>
            </a:r>
            <a:r>
              <a:rPr lang="ru-RU" sz="2000" dirty="0" smtClean="0"/>
              <a:t>ибо лежит в этой плоскости</a:t>
            </a:r>
            <a:endParaRPr lang="ru-RU" sz="2000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5143504" y="1500174"/>
            <a:ext cx="2857520" cy="1000132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642910" y="5357826"/>
            <a:ext cx="2481282" cy="92869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500034" y="3643314"/>
            <a:ext cx="2481282" cy="928694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85786" y="3214686"/>
            <a:ext cx="207170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85786" y="3429000"/>
            <a:ext cx="2071702" cy="95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00100" y="5143512"/>
            <a:ext cx="207170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57224" y="5786454"/>
            <a:ext cx="207170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араллелограмм 14"/>
          <p:cNvSpPr/>
          <p:nvPr/>
        </p:nvSpPr>
        <p:spPr>
          <a:xfrm rot="10800000">
            <a:off x="5643570" y="357166"/>
            <a:ext cx="2143139" cy="1808409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929322" y="928670"/>
            <a:ext cx="17145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араллелограмм 19"/>
          <p:cNvSpPr/>
          <p:nvPr/>
        </p:nvSpPr>
        <p:spPr>
          <a:xfrm rot="10800000">
            <a:off x="5500694" y="2500306"/>
            <a:ext cx="1785946" cy="428628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5643570" y="2143116"/>
            <a:ext cx="1714512" cy="95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" grpId="1" animBg="1"/>
      <p:bldP spid="5" grpId="0" animBg="1"/>
      <p:bldP spid="6" grpId="0" animBg="1"/>
      <p:bldP spid="6" grpId="1" animBg="1"/>
      <p:bldP spid="15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170</TotalTime>
  <Words>349</Words>
  <Application>Microsoft Office PowerPoint</Application>
  <PresentationFormat>Экран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Введение в стереометрию</vt:lpstr>
      <vt:lpstr>Аксиомы стереометрии</vt:lpstr>
      <vt:lpstr>Расположение прямой и плоскости в пространстве</vt:lpstr>
      <vt:lpstr>Теорема 1 Через прямую и  не лежащую на ней точку  проходит плоскость,  и притом только одна</vt:lpstr>
      <vt:lpstr>Параллельность прямых и плоскостей</vt:lpstr>
      <vt:lpstr>Слайд 6</vt:lpstr>
      <vt:lpstr>Расположение прямой и плоскости в пространстве</vt:lpstr>
      <vt:lpstr>Слайд 8</vt:lpstr>
      <vt:lpstr>Слайд 9</vt:lpstr>
      <vt:lpstr>№ 18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Sveta</cp:lastModifiedBy>
  <cp:revision>20</cp:revision>
  <dcterms:created xsi:type="dcterms:W3CDTF">2012-09-23T01:01:15Z</dcterms:created>
  <dcterms:modified xsi:type="dcterms:W3CDTF">2012-12-09T12:19:32Z</dcterms:modified>
</cp:coreProperties>
</file>