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5" r:id="rId10"/>
    <p:sldId id="267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639" autoAdjust="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ED68A4-985A-4D5A-87A0-51F1EA0CFBB5}" type="datetimeFigureOut">
              <a:rPr lang="ru-RU" smtClean="0"/>
              <a:pPr/>
              <a:t>09.12.2012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57DFB1-2BB0-4879-9575-B69D43F1470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57DFB1-2BB0-4879-9575-B69D43F1470A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CE5DC8-E5BE-4C45-9F53-FDE0C24892C2}" type="datetimeFigureOut">
              <a:rPr lang="ru-RU" smtClean="0"/>
              <a:pPr/>
              <a:t>09.12.2012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53B19E-1788-42F6-82ED-680A4CE1644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CE5DC8-E5BE-4C45-9F53-FDE0C24892C2}" type="datetimeFigureOut">
              <a:rPr lang="ru-RU" smtClean="0"/>
              <a:pPr/>
              <a:t>09.12.2012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53B19E-1788-42F6-82ED-680A4CE164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CE5DC8-E5BE-4C45-9F53-FDE0C24892C2}" type="datetimeFigureOut">
              <a:rPr lang="ru-RU" smtClean="0"/>
              <a:pPr/>
              <a:t>09.12.2012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53B19E-1788-42F6-82ED-680A4CE164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CE5DC8-E5BE-4C45-9F53-FDE0C24892C2}" type="datetimeFigureOut">
              <a:rPr lang="ru-RU" smtClean="0"/>
              <a:pPr/>
              <a:t>09.12.2012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53B19E-1788-42F6-82ED-680A4CE164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CE5DC8-E5BE-4C45-9F53-FDE0C24892C2}" type="datetimeFigureOut">
              <a:rPr lang="ru-RU" smtClean="0"/>
              <a:pPr/>
              <a:t>09.12.2012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53B19E-1788-42F6-82ED-680A4CE1644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CE5DC8-E5BE-4C45-9F53-FDE0C24892C2}" type="datetimeFigureOut">
              <a:rPr lang="ru-RU" smtClean="0"/>
              <a:pPr/>
              <a:t>09.12.2012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53B19E-1788-42F6-82ED-680A4CE164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CE5DC8-E5BE-4C45-9F53-FDE0C24892C2}" type="datetimeFigureOut">
              <a:rPr lang="ru-RU" smtClean="0"/>
              <a:pPr/>
              <a:t>09.12.2012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53B19E-1788-42F6-82ED-680A4CE1644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CE5DC8-E5BE-4C45-9F53-FDE0C24892C2}" type="datetimeFigureOut">
              <a:rPr lang="ru-RU" smtClean="0"/>
              <a:pPr/>
              <a:t>09.12.2012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53B19E-1788-42F6-82ED-680A4CE164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CE5DC8-E5BE-4C45-9F53-FDE0C24892C2}" type="datetimeFigureOut">
              <a:rPr lang="ru-RU" smtClean="0"/>
              <a:pPr/>
              <a:t>09.12.2012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53B19E-1788-42F6-82ED-680A4CE164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CE5DC8-E5BE-4C45-9F53-FDE0C24892C2}" type="datetimeFigureOut">
              <a:rPr lang="ru-RU" smtClean="0"/>
              <a:pPr/>
              <a:t>09.12.2012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53B19E-1788-42F6-82ED-680A4CE164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70CE5DC8-E5BE-4C45-9F53-FDE0C24892C2}" type="datetimeFigureOut">
              <a:rPr lang="ru-RU" smtClean="0"/>
              <a:pPr/>
              <a:t>09.12.2012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3A53B19E-1788-42F6-82ED-680A4CE164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0CE5DC8-E5BE-4C45-9F53-FDE0C24892C2}" type="datetimeFigureOut">
              <a:rPr lang="ru-RU" smtClean="0"/>
              <a:pPr/>
              <a:t>09.12.2012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3A53B19E-1788-42F6-82ED-680A4CE1644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2285992"/>
            <a:ext cx="7772400" cy="1975104"/>
          </a:xfrm>
        </p:spPr>
        <p:txBody>
          <a:bodyPr/>
          <a:lstStyle/>
          <a:p>
            <a:pPr algn="ctr"/>
            <a:r>
              <a:rPr lang="ru-RU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Введение в стереометрию</a:t>
            </a:r>
            <a:endParaRPr lang="ru-RU" sz="5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488" y="4572008"/>
            <a:ext cx="3784309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00100" y="571480"/>
            <a:ext cx="14859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29388" y="714356"/>
            <a:ext cx="19621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800" dirty="0" smtClean="0">
                <a:solidFill>
                  <a:schemeClr val="tx1"/>
                </a:solidFill>
              </a:rPr>
              <a:t>№ 18</a:t>
            </a:r>
            <a:endParaRPr lang="ru-RU" sz="4800" dirty="0">
              <a:solidFill>
                <a:schemeClr val="tx1"/>
              </a:solidFill>
            </a:endParaRPr>
          </a:p>
        </p:txBody>
      </p:sp>
      <p:sp>
        <p:nvSpPr>
          <p:cNvPr id="3" name="Параллелограмм 2"/>
          <p:cNvSpPr/>
          <p:nvPr/>
        </p:nvSpPr>
        <p:spPr>
          <a:xfrm>
            <a:off x="857224" y="3500438"/>
            <a:ext cx="6072230" cy="2000264"/>
          </a:xfrm>
          <a:prstGeom prst="parallelogram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rot="10800000" flipV="1">
            <a:off x="1928794" y="1928802"/>
            <a:ext cx="3357586" cy="2571768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 rot="16200000" flipH="1">
            <a:off x="4036215" y="4893479"/>
            <a:ext cx="1000132" cy="214314"/>
          </a:xfrm>
          <a:prstGeom prst="line">
            <a:avLst/>
          </a:prstGeom>
          <a:ln w="508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rot="16200000" flipH="1">
            <a:off x="3428992" y="3500438"/>
            <a:ext cx="1643074" cy="35719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rot="16200000" flipH="1">
            <a:off x="5822165" y="5750735"/>
            <a:ext cx="642942" cy="142876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16200000" flipH="1">
            <a:off x="4286248" y="2928934"/>
            <a:ext cx="2571768" cy="571504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6200000" flipH="1">
            <a:off x="5464975" y="4893479"/>
            <a:ext cx="1000132" cy="214314"/>
          </a:xfrm>
          <a:prstGeom prst="line">
            <a:avLst/>
          </a:prstGeom>
          <a:ln w="508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1928794" y="4500570"/>
            <a:ext cx="3929090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16200000" flipH="1">
            <a:off x="4357686" y="5786454"/>
            <a:ext cx="714380" cy="142876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1714480" y="4572008"/>
            <a:ext cx="45397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А</a:t>
            </a:r>
            <a:endParaRPr lang="ru-RU" sz="32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4929190" y="1428736"/>
            <a:ext cx="4411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В</a:t>
            </a:r>
            <a:endParaRPr lang="ru-RU" sz="32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3714744" y="2285992"/>
            <a:ext cx="4267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С</a:t>
            </a:r>
            <a:endParaRPr lang="ru-RU" sz="32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3857620" y="4429132"/>
            <a:ext cx="6286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С1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929322" y="4286256"/>
            <a:ext cx="6447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В1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33" name="Овал 32"/>
          <p:cNvSpPr/>
          <p:nvPr/>
        </p:nvSpPr>
        <p:spPr>
          <a:xfrm>
            <a:off x="1857356" y="4429132"/>
            <a:ext cx="142876" cy="14287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TextBox 34"/>
          <p:cNvSpPr txBox="1"/>
          <p:nvPr/>
        </p:nvSpPr>
        <p:spPr>
          <a:xfrm>
            <a:off x="5643570" y="2786058"/>
            <a:ext cx="38504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7</a:t>
            </a:r>
            <a:endParaRPr lang="ru-RU" sz="3200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4286248" y="3429000"/>
            <a:ext cx="3690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?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714480" y="4572008"/>
            <a:ext cx="45397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А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21" name="Равнобедренный треугольник 20"/>
          <p:cNvSpPr/>
          <p:nvPr/>
        </p:nvSpPr>
        <p:spPr>
          <a:xfrm>
            <a:off x="7072330" y="714356"/>
            <a:ext cx="1714512" cy="2643206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3" name="Прямая соединительная линия 22"/>
          <p:cNvCxnSpPr>
            <a:stCxn id="21" idx="1"/>
            <a:endCxn id="21" idx="5"/>
          </p:cNvCxnSpPr>
          <p:nvPr/>
        </p:nvCxnSpPr>
        <p:spPr>
          <a:xfrm rot="10800000" flipH="1">
            <a:off x="7500958" y="2035959"/>
            <a:ext cx="857256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7500958" y="357166"/>
            <a:ext cx="4203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А</a:t>
            </a:r>
            <a:endParaRPr lang="ru-RU" sz="28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8501090" y="3357562"/>
            <a:ext cx="4090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В</a:t>
            </a:r>
            <a:endParaRPr lang="ru-RU" sz="28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8501090" y="1714488"/>
            <a:ext cx="3962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С</a:t>
            </a:r>
            <a:endParaRPr lang="ru-RU" sz="28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7072330" y="3429000"/>
            <a:ext cx="5870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В1</a:t>
            </a:r>
            <a:endParaRPr lang="ru-RU" sz="2800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6858016" y="1714488"/>
            <a:ext cx="5725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С1</a:t>
            </a:r>
            <a:endParaRPr lang="ru-RU" sz="2800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7786710" y="3429000"/>
            <a:ext cx="5415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20</a:t>
            </a:r>
            <a:endParaRPr lang="ru-RU" sz="2800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6754435" y="4143380"/>
            <a:ext cx="238956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АС :СВ = 3 :2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49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3.7037E-6 L 0.2441 0.1051 " pathEditMode="relative" rAng="0" ptsTypes="AA">
                                      <p:cBhvr>
                                        <p:cTn id="183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2" y="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2" presetClass="exit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7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8" grpId="0"/>
      <p:bldP spid="29" grpId="0"/>
      <p:bldP spid="30" grpId="0"/>
      <p:bldP spid="31" grpId="0"/>
      <p:bldP spid="32" grpId="0"/>
      <p:bldP spid="35" grpId="0"/>
      <p:bldP spid="35" grpId="1"/>
      <p:bldP spid="35" grpId="2"/>
      <p:bldP spid="36" grpId="0"/>
      <p:bldP spid="21" grpId="0" animBg="1"/>
      <p:bldP spid="24" grpId="0"/>
      <p:bldP spid="25" grpId="0"/>
      <p:bldP spid="26" grpId="0"/>
      <p:bldP spid="27" grpId="0"/>
      <p:bldP spid="34" grpId="0"/>
      <p:bldP spid="39" grpId="0"/>
      <p:bldP spid="4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071538" y="1643050"/>
            <a:ext cx="757242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Презентацию подготовила </a:t>
            </a:r>
          </a:p>
          <a:p>
            <a:r>
              <a:rPr lang="ru-RU" sz="3600" dirty="0" smtClean="0"/>
              <a:t>учитель математики</a:t>
            </a:r>
          </a:p>
          <a:p>
            <a:r>
              <a:rPr lang="ru-RU" sz="3600" dirty="0" smtClean="0"/>
              <a:t> Норка С. Н.</a:t>
            </a:r>
          </a:p>
          <a:p>
            <a:r>
              <a:rPr lang="ru-RU" sz="3600" dirty="0" smtClean="0"/>
              <a:t> МБОУ «Гимназия № 41»</a:t>
            </a:r>
          </a:p>
          <a:p>
            <a:r>
              <a:rPr lang="ru-RU" sz="3600" dirty="0" smtClean="0"/>
              <a:t> г. Кемерово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араллелограмм 15"/>
          <p:cNvSpPr/>
          <p:nvPr/>
        </p:nvSpPr>
        <p:spPr>
          <a:xfrm>
            <a:off x="5857884" y="5286388"/>
            <a:ext cx="2357454" cy="785818"/>
          </a:xfrm>
          <a:prstGeom prst="parallelogram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араллелограмм 16"/>
          <p:cNvSpPr/>
          <p:nvPr/>
        </p:nvSpPr>
        <p:spPr>
          <a:xfrm rot="8190999">
            <a:off x="6318860" y="4682253"/>
            <a:ext cx="1363173" cy="1052889"/>
          </a:xfrm>
          <a:prstGeom prst="parallelogram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араллелограмм 10"/>
          <p:cNvSpPr/>
          <p:nvPr/>
        </p:nvSpPr>
        <p:spPr>
          <a:xfrm>
            <a:off x="500034" y="3143248"/>
            <a:ext cx="2714644" cy="1071570"/>
          </a:xfrm>
          <a:prstGeom prst="parallelogram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араллелограмм 6"/>
          <p:cNvSpPr/>
          <p:nvPr/>
        </p:nvSpPr>
        <p:spPr>
          <a:xfrm>
            <a:off x="5143504" y="1714488"/>
            <a:ext cx="2643206" cy="1143008"/>
          </a:xfrm>
          <a:prstGeom prst="parallelogram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Аксиомы стереометрии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85720" y="1357298"/>
            <a:ext cx="475649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А1: Через любые три точки, </a:t>
            </a:r>
          </a:p>
          <a:p>
            <a:r>
              <a:rPr lang="ru-RU" sz="2400" dirty="0" smtClean="0"/>
              <a:t>       не лежащие на одной прямой, </a:t>
            </a:r>
          </a:p>
          <a:p>
            <a:r>
              <a:rPr lang="ru-RU" sz="2400" dirty="0" smtClean="0"/>
              <a:t>       проходит плоскость, </a:t>
            </a:r>
          </a:p>
          <a:p>
            <a:r>
              <a:rPr lang="ru-RU" sz="2400" dirty="0" smtClean="0"/>
              <a:t>       и притом только одна</a:t>
            </a:r>
            <a:endParaRPr lang="ru-RU" sz="2400" dirty="0"/>
          </a:p>
        </p:txBody>
      </p:sp>
      <p:sp>
        <p:nvSpPr>
          <p:cNvPr id="4" name="Овал 3"/>
          <p:cNvSpPr/>
          <p:nvPr/>
        </p:nvSpPr>
        <p:spPr>
          <a:xfrm>
            <a:off x="5786446" y="2000240"/>
            <a:ext cx="142876" cy="14287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7072330" y="1857364"/>
            <a:ext cx="142876" cy="14287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6572264" y="2428868"/>
            <a:ext cx="142876" cy="14287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4643438" y="2928934"/>
            <a:ext cx="375089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А2: Если две точки прямой </a:t>
            </a:r>
          </a:p>
          <a:p>
            <a:r>
              <a:rPr lang="ru-RU" sz="2400" dirty="0" smtClean="0"/>
              <a:t>       лежат в плоскости, </a:t>
            </a:r>
          </a:p>
          <a:p>
            <a:r>
              <a:rPr lang="ru-RU" sz="2400" dirty="0" smtClean="0"/>
              <a:t>      то все точки прямой </a:t>
            </a:r>
          </a:p>
          <a:p>
            <a:r>
              <a:rPr lang="ru-RU" sz="2400" dirty="0" smtClean="0"/>
              <a:t>     лежат в этой плоскости</a:t>
            </a:r>
            <a:endParaRPr lang="ru-RU" sz="2400" dirty="0"/>
          </a:p>
        </p:txBody>
      </p:sp>
      <p:sp>
        <p:nvSpPr>
          <p:cNvPr id="9" name="Овал 8"/>
          <p:cNvSpPr/>
          <p:nvPr/>
        </p:nvSpPr>
        <p:spPr>
          <a:xfrm>
            <a:off x="2428860" y="3357562"/>
            <a:ext cx="142876" cy="14287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1285852" y="3786190"/>
            <a:ext cx="142876" cy="14287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flipV="1">
            <a:off x="857224" y="3286124"/>
            <a:ext cx="2000264" cy="785818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57158" y="4500570"/>
            <a:ext cx="5009769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А3 :Если две плоскости </a:t>
            </a:r>
          </a:p>
          <a:p>
            <a:r>
              <a:rPr lang="ru-RU" sz="2400" dirty="0" smtClean="0"/>
              <a:t>       имеют общую точку,</a:t>
            </a:r>
          </a:p>
          <a:p>
            <a:r>
              <a:rPr lang="ru-RU" sz="2400" dirty="0" smtClean="0"/>
              <a:t>       то они имеют общую прямую,</a:t>
            </a:r>
          </a:p>
          <a:p>
            <a:r>
              <a:rPr lang="ru-RU" sz="2400" dirty="0" smtClean="0"/>
              <a:t>       на которой лежат </a:t>
            </a:r>
          </a:p>
          <a:p>
            <a:r>
              <a:rPr lang="ru-RU" sz="2400" dirty="0" smtClean="0"/>
              <a:t>       все общие точки этих плоскостей</a:t>
            </a:r>
            <a:endParaRPr lang="ru-RU" sz="2400" dirty="0"/>
          </a:p>
        </p:txBody>
      </p:sp>
      <p:sp>
        <p:nvSpPr>
          <p:cNvPr id="18" name="Равнобедренный треугольник 17"/>
          <p:cNvSpPr/>
          <p:nvPr/>
        </p:nvSpPr>
        <p:spPr>
          <a:xfrm rot="10800000">
            <a:off x="6858016" y="6072206"/>
            <a:ext cx="848098" cy="479698"/>
          </a:xfrm>
          <a:prstGeom prst="triangle">
            <a:avLst>
              <a:gd name="adj" fmla="val 67096"/>
            </a:avLst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 flipV="1">
            <a:off x="6858016" y="5286388"/>
            <a:ext cx="857256" cy="754520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785786" y="3143248"/>
            <a:ext cx="3914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b="1" dirty="0" smtClean="0">
                <a:solidFill>
                  <a:schemeClr val="bg1"/>
                </a:solidFill>
              </a:rPr>
              <a:t>β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214942" y="2285992"/>
            <a:ext cx="4267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3200" b="1" dirty="0" smtClean="0">
                <a:solidFill>
                  <a:schemeClr val="bg1"/>
                </a:solidFill>
              </a:rPr>
              <a:t>α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858016" y="4357694"/>
            <a:ext cx="391454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b="1" dirty="0" smtClean="0">
                <a:solidFill>
                  <a:schemeClr val="bg1"/>
                </a:solidFill>
              </a:rPr>
              <a:t>β</a:t>
            </a:r>
            <a:endParaRPr lang="ru-RU" sz="2800" b="1" dirty="0" smtClean="0">
              <a:solidFill>
                <a:schemeClr val="bg1"/>
              </a:solidFill>
            </a:endParaRPr>
          </a:p>
          <a:p>
            <a:endParaRPr lang="ru-RU" dirty="0"/>
          </a:p>
        </p:txBody>
      </p:sp>
      <p:sp>
        <p:nvSpPr>
          <p:cNvPr id="31" name="TextBox 30"/>
          <p:cNvSpPr txBox="1"/>
          <p:nvPr/>
        </p:nvSpPr>
        <p:spPr>
          <a:xfrm>
            <a:off x="5929322" y="5429264"/>
            <a:ext cx="3962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b="1" dirty="0" smtClean="0">
                <a:solidFill>
                  <a:schemeClr val="bg1"/>
                </a:solidFill>
              </a:rPr>
              <a:t>α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33" name="Овал 32"/>
          <p:cNvSpPr/>
          <p:nvPr/>
        </p:nvSpPr>
        <p:spPr>
          <a:xfrm>
            <a:off x="7286644" y="5572140"/>
            <a:ext cx="142876" cy="14287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1" grpId="0" animBg="1"/>
      <p:bldP spid="7" grpId="0" animBg="1"/>
      <p:bldP spid="3" grpId="0"/>
      <p:bldP spid="8" grpId="0"/>
      <p:bldP spid="15" grpId="0"/>
      <p:bldP spid="18" grpId="0" animBg="1"/>
      <p:bldP spid="27" grpId="0"/>
      <p:bldP spid="28" grpId="0"/>
      <p:bldP spid="30" grpId="0"/>
      <p:bldP spid="31" grpId="0"/>
      <p:bldP spid="3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Расположение прямой и плоскости в пространстве</a:t>
            </a:r>
            <a:endParaRPr lang="ru-RU" dirty="0"/>
          </a:p>
        </p:txBody>
      </p:sp>
      <p:sp>
        <p:nvSpPr>
          <p:cNvPr id="3" name="Параллелограмм 2"/>
          <p:cNvSpPr/>
          <p:nvPr/>
        </p:nvSpPr>
        <p:spPr>
          <a:xfrm>
            <a:off x="500034" y="3143248"/>
            <a:ext cx="3143272" cy="1357322"/>
          </a:xfrm>
          <a:prstGeom prst="parallelogram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араллелограмм 3"/>
          <p:cNvSpPr/>
          <p:nvPr/>
        </p:nvSpPr>
        <p:spPr>
          <a:xfrm>
            <a:off x="5143504" y="3143248"/>
            <a:ext cx="3000396" cy="1357322"/>
          </a:xfrm>
          <a:prstGeom prst="parallelogram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V="1">
            <a:off x="857224" y="3286124"/>
            <a:ext cx="2000264" cy="785818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rot="16200000" flipV="1">
            <a:off x="5179223" y="2464587"/>
            <a:ext cx="1785950" cy="571504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>
            <a:endCxn id="4" idx="4"/>
          </p:cNvCxnSpPr>
          <p:nvPr/>
        </p:nvCxnSpPr>
        <p:spPr>
          <a:xfrm rot="16200000" flipH="1">
            <a:off x="6072198" y="3929066"/>
            <a:ext cx="857256" cy="285752"/>
          </a:xfrm>
          <a:prstGeom prst="line">
            <a:avLst/>
          </a:prstGeom>
          <a:ln w="508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16200000" flipV="1">
            <a:off x="6429388" y="4714884"/>
            <a:ext cx="642942" cy="214314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857488" y="3929066"/>
            <a:ext cx="396262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b="1" dirty="0" smtClean="0">
                <a:solidFill>
                  <a:schemeClr val="bg1"/>
                </a:solidFill>
              </a:rPr>
              <a:t>α</a:t>
            </a:r>
            <a:endParaRPr lang="ru-RU" sz="2800" b="1" dirty="0" smtClean="0">
              <a:solidFill>
                <a:schemeClr val="bg1"/>
              </a:solidFill>
            </a:endParaRPr>
          </a:p>
          <a:p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7429520" y="4000504"/>
            <a:ext cx="396262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b="1" dirty="0" smtClean="0">
                <a:solidFill>
                  <a:schemeClr val="bg1"/>
                </a:solidFill>
              </a:rPr>
              <a:t>α</a:t>
            </a:r>
            <a:endParaRPr lang="ru-RU" sz="2800" b="1" dirty="0" smtClean="0">
              <a:solidFill>
                <a:schemeClr val="bg1"/>
              </a:solidFill>
            </a:endParaRPr>
          </a:p>
          <a:p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785786" y="3500438"/>
            <a:ext cx="29848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</a:rPr>
              <a:t>а</a:t>
            </a:r>
          </a:p>
          <a:p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6000760" y="1928802"/>
            <a:ext cx="3770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b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971924" cy="222566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i="1" u="sng" dirty="0" smtClean="0">
                <a:solidFill>
                  <a:schemeClr val="tx1"/>
                </a:solidFill>
              </a:rPr>
              <a:t>Теорема 1</a:t>
            </a: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b="1" dirty="0" smtClean="0">
                <a:solidFill>
                  <a:schemeClr val="tx1"/>
                </a:solidFill>
              </a:rPr>
              <a:t>Через прямую и </a:t>
            </a:r>
            <a:br>
              <a:rPr lang="ru-RU" sz="2800" b="1" dirty="0" smtClean="0">
                <a:solidFill>
                  <a:schemeClr val="tx1"/>
                </a:solidFill>
              </a:rPr>
            </a:br>
            <a:r>
              <a:rPr lang="ru-RU" sz="2800" b="1" dirty="0" smtClean="0">
                <a:solidFill>
                  <a:schemeClr val="tx1"/>
                </a:solidFill>
              </a:rPr>
              <a:t>не лежащую на ней точку </a:t>
            </a:r>
            <a:br>
              <a:rPr lang="ru-RU" sz="2800" b="1" dirty="0" smtClean="0">
                <a:solidFill>
                  <a:schemeClr val="tx1"/>
                </a:solidFill>
              </a:rPr>
            </a:br>
            <a:r>
              <a:rPr lang="ru-RU" sz="2800" b="1" dirty="0" smtClean="0">
                <a:solidFill>
                  <a:schemeClr val="tx1"/>
                </a:solidFill>
              </a:rPr>
              <a:t>проходит плоскость, </a:t>
            </a:r>
            <a:br>
              <a:rPr lang="ru-RU" sz="2800" b="1" dirty="0" smtClean="0">
                <a:solidFill>
                  <a:schemeClr val="tx1"/>
                </a:solidFill>
              </a:rPr>
            </a:br>
            <a:r>
              <a:rPr lang="ru-RU" sz="2800" b="1" dirty="0" smtClean="0">
                <a:solidFill>
                  <a:schemeClr val="tx1"/>
                </a:solidFill>
              </a:rPr>
              <a:t>и притом только одна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3" name="Параллелограмм 2"/>
          <p:cNvSpPr/>
          <p:nvPr/>
        </p:nvSpPr>
        <p:spPr>
          <a:xfrm>
            <a:off x="285720" y="3571876"/>
            <a:ext cx="3643338" cy="1643074"/>
          </a:xfrm>
          <a:prstGeom prst="parallelogram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V="1">
            <a:off x="1000100" y="3714752"/>
            <a:ext cx="2000264" cy="785818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Овал 4"/>
          <p:cNvSpPr/>
          <p:nvPr/>
        </p:nvSpPr>
        <p:spPr>
          <a:xfrm>
            <a:off x="2786050" y="4500570"/>
            <a:ext cx="142876" cy="14287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2357422" y="3857628"/>
            <a:ext cx="142876" cy="14287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1285852" y="4286256"/>
            <a:ext cx="142876" cy="14287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428596" y="4714884"/>
            <a:ext cx="3962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b="1" dirty="0" smtClean="0">
                <a:solidFill>
                  <a:schemeClr val="bg1"/>
                </a:solidFill>
              </a:rPr>
              <a:t>α</a:t>
            </a:r>
            <a:endParaRPr lang="ru-RU" sz="2800" b="1" dirty="0" smtClean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000232" y="3500438"/>
            <a:ext cx="4090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</a:rPr>
              <a:t>В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00100" y="3714752"/>
            <a:ext cx="4203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</a:rPr>
              <a:t>А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928926" y="4500570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</a:rPr>
              <a:t>С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733928" y="357166"/>
            <a:ext cx="3643241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i="1" u="sng" dirty="0" smtClean="0"/>
              <a:t>Теорема 2</a:t>
            </a:r>
          </a:p>
          <a:p>
            <a:pPr algn="ctr"/>
            <a:r>
              <a:rPr lang="ru-RU" sz="2400" b="1" dirty="0" smtClean="0"/>
              <a:t>Через две </a:t>
            </a:r>
          </a:p>
          <a:p>
            <a:r>
              <a:rPr lang="ru-RU" sz="2400" b="1" dirty="0" smtClean="0"/>
              <a:t>пересекающиеся прямые</a:t>
            </a:r>
          </a:p>
          <a:p>
            <a:pPr algn="ctr"/>
            <a:r>
              <a:rPr lang="ru-RU" sz="2400" b="1" dirty="0" smtClean="0"/>
              <a:t> проходит плоскость,</a:t>
            </a:r>
          </a:p>
          <a:p>
            <a:pPr algn="ctr"/>
            <a:r>
              <a:rPr lang="ru-RU" sz="2400" b="1" dirty="0" smtClean="0"/>
              <a:t> и притом только дна</a:t>
            </a:r>
            <a:endParaRPr lang="ru-RU" sz="2400" b="1" dirty="0"/>
          </a:p>
        </p:txBody>
      </p:sp>
      <p:sp>
        <p:nvSpPr>
          <p:cNvPr id="13" name="Параллелограмм 12"/>
          <p:cNvSpPr/>
          <p:nvPr/>
        </p:nvSpPr>
        <p:spPr>
          <a:xfrm>
            <a:off x="4714876" y="3571876"/>
            <a:ext cx="3643338" cy="1643074"/>
          </a:xfrm>
          <a:prstGeom prst="parallelogram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5572132" y="3929066"/>
            <a:ext cx="2286016" cy="928694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V="1">
            <a:off x="5500694" y="3714752"/>
            <a:ext cx="2500330" cy="1071570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357950" y="4357694"/>
            <a:ext cx="4988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</a:rPr>
              <a:t>М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572396" y="3786190"/>
            <a:ext cx="3433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</a:rPr>
              <a:t>с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572132" y="3500438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b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786314" y="4786322"/>
            <a:ext cx="391454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b="1" dirty="0" smtClean="0">
                <a:solidFill>
                  <a:schemeClr val="bg1"/>
                </a:solidFill>
              </a:rPr>
              <a:t>β</a:t>
            </a:r>
            <a:endParaRPr lang="ru-RU" sz="2800" b="1" dirty="0" smtClean="0">
              <a:solidFill>
                <a:schemeClr val="bg1"/>
              </a:solidFill>
            </a:endParaRPr>
          </a:p>
          <a:p>
            <a:endParaRPr lang="ru-RU" dirty="0"/>
          </a:p>
        </p:txBody>
      </p:sp>
      <p:sp>
        <p:nvSpPr>
          <p:cNvPr id="23" name="Овал 22"/>
          <p:cNvSpPr/>
          <p:nvPr/>
        </p:nvSpPr>
        <p:spPr>
          <a:xfrm>
            <a:off x="7215206" y="4572008"/>
            <a:ext cx="142876" cy="14287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6500826" y="4286256"/>
            <a:ext cx="142876" cy="14287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TextBox 24"/>
          <p:cNvSpPr txBox="1"/>
          <p:nvPr/>
        </p:nvSpPr>
        <p:spPr>
          <a:xfrm>
            <a:off x="6929454" y="4643446"/>
            <a:ext cx="4459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N</a:t>
            </a:r>
            <a:endParaRPr lang="ru-RU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1" dur="2000" fill="hold"/>
                                        <p:tgtEl>
                                          <p:spTgt spid="1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5" dur="2000" fill="hold"/>
                                        <p:tgtEl>
                                          <p:spTgt spid="2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3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8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9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9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9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6" grpId="0" animBg="1"/>
      <p:bldP spid="7" grpId="0" animBg="1"/>
      <p:bldP spid="9" grpId="0"/>
      <p:bldP spid="10" grpId="0"/>
      <p:bldP spid="12" grpId="0"/>
      <p:bldP spid="13" grpId="0" animBg="1"/>
      <p:bldP spid="13" grpId="1" animBg="1"/>
      <p:bldP spid="23" grpId="0" animBg="1"/>
      <p:bldP spid="23" grpId="1" animBg="1"/>
      <p:bldP spid="2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Параллельность прямых и плоскостей</a:t>
            </a:r>
            <a:endParaRPr lang="ru-RU" dirty="0"/>
          </a:p>
        </p:txBody>
      </p:sp>
      <p:sp>
        <p:nvSpPr>
          <p:cNvPr id="3" name="Параллелограмм 2"/>
          <p:cNvSpPr/>
          <p:nvPr/>
        </p:nvSpPr>
        <p:spPr>
          <a:xfrm>
            <a:off x="5072066" y="1643050"/>
            <a:ext cx="3643338" cy="1643074"/>
          </a:xfrm>
          <a:prstGeom prst="parallelogram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араллелограмм 3"/>
          <p:cNvSpPr/>
          <p:nvPr/>
        </p:nvSpPr>
        <p:spPr>
          <a:xfrm>
            <a:off x="4929190" y="4000504"/>
            <a:ext cx="3643338" cy="1643074"/>
          </a:xfrm>
          <a:prstGeom prst="parallelogram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V="1">
            <a:off x="5572132" y="1857364"/>
            <a:ext cx="2000264" cy="785818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6357950" y="2214554"/>
            <a:ext cx="2000264" cy="785818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V="1">
            <a:off x="5429256" y="4143380"/>
            <a:ext cx="2000264" cy="785818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6000760" y="4643446"/>
            <a:ext cx="2000264" cy="785818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28596" y="1571612"/>
            <a:ext cx="4699941" cy="18466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u="sng" dirty="0" smtClean="0">
                <a:solidFill>
                  <a:srgbClr val="FF0000"/>
                </a:solidFill>
              </a:rPr>
              <a:t>Определение:</a:t>
            </a:r>
            <a:r>
              <a:rPr lang="ru-RU" dirty="0" smtClean="0"/>
              <a:t> </a:t>
            </a:r>
          </a:p>
          <a:p>
            <a:r>
              <a:rPr lang="ru-RU" sz="2400" dirty="0" smtClean="0"/>
              <a:t>две прямые в пространстве</a:t>
            </a:r>
          </a:p>
          <a:p>
            <a:r>
              <a:rPr lang="ru-RU" sz="2400" dirty="0"/>
              <a:t>н</a:t>
            </a:r>
            <a:r>
              <a:rPr lang="ru-RU" sz="2400" dirty="0" smtClean="0"/>
              <a:t>азываются </a:t>
            </a:r>
            <a:r>
              <a:rPr lang="ru-RU" sz="2400" b="1" dirty="0" smtClean="0"/>
              <a:t>параллельными,</a:t>
            </a:r>
          </a:p>
          <a:p>
            <a:r>
              <a:rPr lang="ru-RU" sz="2400" dirty="0"/>
              <a:t>е</a:t>
            </a:r>
            <a:r>
              <a:rPr lang="ru-RU" sz="2400" dirty="0" smtClean="0"/>
              <a:t>сли они лежат в одной плоскости</a:t>
            </a:r>
          </a:p>
          <a:p>
            <a:r>
              <a:rPr lang="ru-RU" sz="2400" dirty="0"/>
              <a:t>и</a:t>
            </a:r>
            <a:r>
              <a:rPr lang="ru-RU" sz="2400" dirty="0" smtClean="0"/>
              <a:t> не пересекаются</a:t>
            </a:r>
            <a:endParaRPr lang="ru-RU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357158" y="3500438"/>
            <a:ext cx="4596964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i="1" u="sng" dirty="0" smtClean="0"/>
              <a:t>Теорема 3:</a:t>
            </a:r>
          </a:p>
          <a:p>
            <a:r>
              <a:rPr lang="ru-RU" sz="2400" dirty="0" smtClean="0"/>
              <a:t>Через любую точку пространства,</a:t>
            </a:r>
          </a:p>
          <a:p>
            <a:r>
              <a:rPr lang="ru-RU" sz="2400" dirty="0"/>
              <a:t>н</a:t>
            </a:r>
            <a:r>
              <a:rPr lang="ru-RU" sz="2400" dirty="0" smtClean="0"/>
              <a:t>е лежащую на данной прямой,</a:t>
            </a:r>
          </a:p>
          <a:p>
            <a:r>
              <a:rPr lang="ru-RU" sz="2400" dirty="0"/>
              <a:t>п</a:t>
            </a:r>
            <a:r>
              <a:rPr lang="ru-RU" sz="2400" dirty="0" smtClean="0"/>
              <a:t>роходит прямая,</a:t>
            </a:r>
          </a:p>
          <a:p>
            <a:r>
              <a:rPr lang="ru-RU" sz="2400" dirty="0" smtClean="0"/>
              <a:t> параллельная данной,</a:t>
            </a:r>
          </a:p>
          <a:p>
            <a:r>
              <a:rPr lang="ru-RU" sz="2400" dirty="0"/>
              <a:t>и</a:t>
            </a:r>
            <a:r>
              <a:rPr lang="ru-RU" sz="2400" dirty="0" smtClean="0"/>
              <a:t> притом только одна</a:t>
            </a:r>
            <a:endParaRPr lang="ru-RU" sz="2400" dirty="0"/>
          </a:p>
        </p:txBody>
      </p:sp>
      <p:sp>
        <p:nvSpPr>
          <p:cNvPr id="12" name="Овал 11"/>
          <p:cNvSpPr/>
          <p:nvPr/>
        </p:nvSpPr>
        <p:spPr>
          <a:xfrm>
            <a:off x="6429388" y="4429132"/>
            <a:ext cx="142876" cy="14287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Параллелограмм 37"/>
          <p:cNvSpPr/>
          <p:nvPr/>
        </p:nvSpPr>
        <p:spPr>
          <a:xfrm>
            <a:off x="5214942" y="4357694"/>
            <a:ext cx="3143272" cy="1428760"/>
          </a:xfrm>
          <a:prstGeom prst="parallelogram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214282" y="285728"/>
            <a:ext cx="807249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u="sng" dirty="0" smtClean="0"/>
              <a:t>Теорема 4</a:t>
            </a:r>
          </a:p>
          <a:p>
            <a:r>
              <a:rPr lang="ru-RU" sz="2800" dirty="0"/>
              <a:t>Е</a:t>
            </a:r>
            <a:r>
              <a:rPr lang="ru-RU" sz="2800" dirty="0" smtClean="0"/>
              <a:t>сли одна из двух параллельных прямых</a:t>
            </a:r>
          </a:p>
          <a:p>
            <a:r>
              <a:rPr lang="ru-RU" sz="2800" dirty="0"/>
              <a:t>п</a:t>
            </a:r>
            <a:r>
              <a:rPr lang="ru-RU" sz="2800" dirty="0" smtClean="0"/>
              <a:t>ересекает данную плоскость, то и другая прямая </a:t>
            </a:r>
          </a:p>
          <a:p>
            <a:r>
              <a:rPr lang="ru-RU" sz="2800" dirty="0" smtClean="0"/>
              <a:t>пересекает эту плоскость</a:t>
            </a:r>
            <a:endParaRPr lang="ru-RU" sz="2800" dirty="0"/>
          </a:p>
        </p:txBody>
      </p:sp>
      <p:sp>
        <p:nvSpPr>
          <p:cNvPr id="3" name="Параллелограмм 2"/>
          <p:cNvSpPr/>
          <p:nvPr/>
        </p:nvSpPr>
        <p:spPr>
          <a:xfrm>
            <a:off x="5500694" y="2214554"/>
            <a:ext cx="2643206" cy="1143008"/>
          </a:xfrm>
          <a:prstGeom prst="parallelogram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rot="16200000" flipH="1">
            <a:off x="6215074" y="2071678"/>
            <a:ext cx="1214446" cy="500066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rot="16200000" flipH="1">
            <a:off x="5643570" y="1928802"/>
            <a:ext cx="1214446" cy="500066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16200000" flipH="1">
            <a:off x="6929454" y="3071810"/>
            <a:ext cx="500066" cy="214314"/>
          </a:xfrm>
          <a:prstGeom prst="line">
            <a:avLst/>
          </a:prstGeom>
          <a:ln w="508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16200000" flipH="1">
            <a:off x="6572264" y="3500438"/>
            <a:ext cx="500066" cy="214314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16200000" flipH="1">
            <a:off x="6340090" y="3018232"/>
            <a:ext cx="571504" cy="250032"/>
          </a:xfrm>
          <a:prstGeom prst="line">
            <a:avLst/>
          </a:prstGeom>
          <a:ln w="508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16200000" flipH="1">
            <a:off x="7179487" y="3464719"/>
            <a:ext cx="357190" cy="142876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357158" y="3500438"/>
            <a:ext cx="495693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u="sng" dirty="0" smtClean="0"/>
              <a:t>Теорема 5</a:t>
            </a:r>
          </a:p>
          <a:p>
            <a:pPr algn="ctr"/>
            <a:r>
              <a:rPr lang="ru-RU" sz="2800" dirty="0" smtClean="0"/>
              <a:t>Если две прямые параллельны</a:t>
            </a:r>
          </a:p>
          <a:p>
            <a:pPr algn="ctr"/>
            <a:r>
              <a:rPr lang="ru-RU" sz="2800" dirty="0" smtClean="0"/>
              <a:t> третьей прямой, </a:t>
            </a:r>
          </a:p>
          <a:p>
            <a:pPr algn="ctr"/>
            <a:r>
              <a:rPr lang="ru-RU" sz="2800" dirty="0" smtClean="0"/>
              <a:t>то они параллельны</a:t>
            </a:r>
            <a:endParaRPr lang="ru-RU" sz="2800" dirty="0"/>
          </a:p>
        </p:txBody>
      </p:sp>
      <p:cxnSp>
        <p:nvCxnSpPr>
          <p:cNvPr id="35" name="Прямая соединительная линия 34"/>
          <p:cNvCxnSpPr/>
          <p:nvPr/>
        </p:nvCxnSpPr>
        <p:spPr>
          <a:xfrm rot="10800000" flipV="1">
            <a:off x="5572132" y="4572008"/>
            <a:ext cx="1428760" cy="571504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rot="10800000" flipV="1">
            <a:off x="6786578" y="5072074"/>
            <a:ext cx="1143008" cy="571504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rot="10800000" flipV="1">
            <a:off x="5643570" y="4572008"/>
            <a:ext cx="2286016" cy="1000132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2" grpId="0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dirty="0" smtClean="0"/>
              <a:t>Расположение прямой и плоскости в пространстве</a:t>
            </a:r>
            <a:endParaRPr lang="ru-RU" sz="4000" dirty="0"/>
          </a:p>
        </p:txBody>
      </p:sp>
      <p:sp>
        <p:nvSpPr>
          <p:cNvPr id="3" name="Параллелограмм 2"/>
          <p:cNvSpPr/>
          <p:nvPr/>
        </p:nvSpPr>
        <p:spPr>
          <a:xfrm>
            <a:off x="500034" y="2786058"/>
            <a:ext cx="2500330" cy="1285884"/>
          </a:xfrm>
          <a:prstGeom prst="parallelogram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араллелограмм 3"/>
          <p:cNvSpPr/>
          <p:nvPr/>
        </p:nvSpPr>
        <p:spPr>
          <a:xfrm>
            <a:off x="3286116" y="2714620"/>
            <a:ext cx="2428892" cy="1357322"/>
          </a:xfrm>
          <a:prstGeom prst="parallelogram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араллелограмм 4"/>
          <p:cNvSpPr/>
          <p:nvPr/>
        </p:nvSpPr>
        <p:spPr>
          <a:xfrm>
            <a:off x="6000760" y="2714620"/>
            <a:ext cx="2481282" cy="1357322"/>
          </a:xfrm>
          <a:prstGeom prst="parallelogram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V="1">
            <a:off x="785786" y="3000372"/>
            <a:ext cx="2000264" cy="785818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rot="16200000" flipH="1">
            <a:off x="3393273" y="2250273"/>
            <a:ext cx="1714512" cy="35719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6500826" y="2214554"/>
            <a:ext cx="2000264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16200000" flipH="1">
            <a:off x="4107653" y="3607595"/>
            <a:ext cx="785818" cy="142876"/>
          </a:xfrm>
          <a:prstGeom prst="line">
            <a:avLst/>
          </a:prstGeom>
          <a:ln w="508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16200000" flipH="1">
            <a:off x="4286248" y="4357694"/>
            <a:ext cx="714380" cy="142876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71472" y="4500570"/>
            <a:ext cx="175689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Прямая </a:t>
            </a:r>
          </a:p>
          <a:p>
            <a:r>
              <a:rPr lang="ru-RU" sz="2400" dirty="0" smtClean="0"/>
              <a:t>лежит </a:t>
            </a:r>
          </a:p>
          <a:p>
            <a:r>
              <a:rPr lang="ru-RU" sz="2400" dirty="0" smtClean="0"/>
              <a:t>в плоскости</a:t>
            </a:r>
            <a:endParaRPr lang="ru-RU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3143240" y="4929198"/>
            <a:ext cx="270914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 smtClean="0"/>
          </a:p>
          <a:p>
            <a:r>
              <a:rPr lang="ru-RU" dirty="0" smtClean="0"/>
              <a:t>  </a:t>
            </a:r>
            <a:r>
              <a:rPr lang="ru-RU" sz="2400" dirty="0"/>
              <a:t>О</a:t>
            </a:r>
            <a:r>
              <a:rPr lang="ru-RU" sz="2400" dirty="0" smtClean="0"/>
              <a:t>дна общая точка</a:t>
            </a:r>
            <a:endParaRPr lang="ru-RU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6143636" y="4429132"/>
            <a:ext cx="23720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Нет общих точе</a:t>
            </a:r>
            <a:r>
              <a:rPr lang="ru-RU" dirty="0" smtClean="0"/>
              <a:t>к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214290"/>
            <a:ext cx="559857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u="sng" dirty="0" smtClean="0">
                <a:solidFill>
                  <a:srgbClr val="FF0000"/>
                </a:solidFill>
              </a:rPr>
              <a:t>Определение:</a:t>
            </a:r>
          </a:p>
          <a:p>
            <a:pPr algn="ctr"/>
            <a:r>
              <a:rPr lang="ru-RU" sz="2400" b="1" dirty="0" smtClean="0"/>
              <a:t>Прямая и плоскость </a:t>
            </a:r>
            <a:r>
              <a:rPr lang="ru-RU" sz="2400" dirty="0" smtClean="0"/>
              <a:t>называются </a:t>
            </a:r>
            <a:r>
              <a:rPr lang="ru-RU" sz="2400" b="1" dirty="0" smtClean="0"/>
              <a:t>параллельными</a:t>
            </a:r>
            <a:r>
              <a:rPr lang="ru-RU" sz="2400" dirty="0" smtClean="0"/>
              <a:t>, </a:t>
            </a:r>
          </a:p>
          <a:p>
            <a:pPr algn="ctr"/>
            <a:r>
              <a:rPr lang="ru-RU" sz="2400" dirty="0" smtClean="0"/>
              <a:t>если они не имеют общих точек</a:t>
            </a:r>
            <a:endParaRPr lang="ru-RU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285720" y="2285992"/>
            <a:ext cx="5208349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i="1" u="sng" dirty="0" smtClean="0"/>
              <a:t>Теорема 6</a:t>
            </a:r>
          </a:p>
          <a:p>
            <a:pPr algn="ctr"/>
            <a:r>
              <a:rPr lang="ru-RU" sz="2400" dirty="0" smtClean="0"/>
              <a:t>Если прямая, </a:t>
            </a:r>
          </a:p>
          <a:p>
            <a:r>
              <a:rPr lang="ru-RU" sz="2400" dirty="0" smtClean="0"/>
              <a:t>не лежащая в данной плоскости, </a:t>
            </a:r>
          </a:p>
          <a:p>
            <a:r>
              <a:rPr lang="ru-RU" sz="2400" dirty="0" smtClean="0"/>
              <a:t>параллельна какой-нибудь прямой, </a:t>
            </a:r>
          </a:p>
          <a:p>
            <a:pPr algn="ctr"/>
            <a:r>
              <a:rPr lang="ru-RU" sz="2400" dirty="0" smtClean="0"/>
              <a:t>лежащей в этой плоскости, </a:t>
            </a:r>
          </a:p>
          <a:p>
            <a:r>
              <a:rPr lang="ru-RU" sz="2400" dirty="0" smtClean="0"/>
              <a:t>то она параллельна данной плоскости</a:t>
            </a:r>
            <a:endParaRPr lang="ru-RU" sz="2400" dirty="0"/>
          </a:p>
        </p:txBody>
      </p:sp>
      <p:sp>
        <p:nvSpPr>
          <p:cNvPr id="4" name="Параллелограмм 3"/>
          <p:cNvSpPr/>
          <p:nvPr/>
        </p:nvSpPr>
        <p:spPr>
          <a:xfrm>
            <a:off x="5857884" y="1071546"/>
            <a:ext cx="2481282" cy="928694"/>
          </a:xfrm>
          <a:prstGeom prst="parallelogram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6215074" y="3214686"/>
            <a:ext cx="2000264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Параллелограмм 5"/>
          <p:cNvSpPr/>
          <p:nvPr/>
        </p:nvSpPr>
        <p:spPr>
          <a:xfrm>
            <a:off x="5786446" y="3643314"/>
            <a:ext cx="2643206" cy="1071570"/>
          </a:xfrm>
          <a:prstGeom prst="parallelogram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367474" y="652442"/>
            <a:ext cx="2000264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6143636" y="4000504"/>
            <a:ext cx="2000264" cy="0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5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3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5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6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6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6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 animBg="1"/>
      <p:bldP spid="6" grpId="0" animBg="1"/>
      <p:bldP spid="6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57166"/>
            <a:ext cx="435771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u="sng" dirty="0" smtClean="0"/>
              <a:t>Свойство 1</a:t>
            </a:r>
          </a:p>
          <a:p>
            <a:pPr algn="ctr"/>
            <a:r>
              <a:rPr lang="ru-RU" sz="2000" dirty="0" smtClean="0"/>
              <a:t>Если плоскость проходит через данную прямую,</a:t>
            </a:r>
          </a:p>
          <a:p>
            <a:pPr algn="ctr"/>
            <a:r>
              <a:rPr lang="ru-RU" sz="2000" dirty="0" smtClean="0"/>
              <a:t> параллельную другой плоскости, </a:t>
            </a:r>
          </a:p>
          <a:p>
            <a:pPr algn="ctr"/>
            <a:r>
              <a:rPr lang="ru-RU" sz="2000" dirty="0" smtClean="0"/>
              <a:t>и пересекает эту плоскость, </a:t>
            </a:r>
          </a:p>
          <a:p>
            <a:pPr algn="ctr"/>
            <a:r>
              <a:rPr lang="ru-RU" sz="2000" dirty="0" smtClean="0"/>
              <a:t>то линия пересечения плоскостей </a:t>
            </a:r>
          </a:p>
          <a:p>
            <a:pPr algn="ctr"/>
            <a:r>
              <a:rPr lang="ru-RU" sz="2000" dirty="0" smtClean="0"/>
              <a:t>параллельна данной прямой</a:t>
            </a:r>
            <a:endParaRPr lang="ru-RU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3857620" y="3214686"/>
            <a:ext cx="499559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u="sng" dirty="0" smtClean="0"/>
              <a:t>Свойство 2</a:t>
            </a:r>
          </a:p>
          <a:p>
            <a:pPr algn="ctr"/>
            <a:r>
              <a:rPr lang="ru-RU" sz="2000" dirty="0" smtClean="0"/>
              <a:t>Если одна из двух параллельных прямых</a:t>
            </a:r>
          </a:p>
          <a:p>
            <a:pPr algn="ctr"/>
            <a:r>
              <a:rPr lang="ru-RU" sz="2000" dirty="0" smtClean="0"/>
              <a:t> параллельна данной плоскости,</a:t>
            </a:r>
          </a:p>
          <a:p>
            <a:pPr algn="ctr"/>
            <a:r>
              <a:rPr lang="ru-RU" sz="2000" dirty="0"/>
              <a:t>т</a:t>
            </a:r>
            <a:r>
              <a:rPr lang="ru-RU" sz="2000" dirty="0" smtClean="0"/>
              <a:t>о другая прямая </a:t>
            </a:r>
          </a:p>
          <a:p>
            <a:pPr algn="ctr"/>
            <a:r>
              <a:rPr lang="ru-RU" sz="2000" dirty="0" smtClean="0"/>
              <a:t>либо также параллельна данной плоскости,</a:t>
            </a:r>
          </a:p>
          <a:p>
            <a:pPr algn="ctr"/>
            <a:r>
              <a:rPr lang="ru-RU" sz="2000" dirty="0"/>
              <a:t>л</a:t>
            </a:r>
            <a:r>
              <a:rPr lang="ru-RU" sz="2000" dirty="0" smtClean="0"/>
              <a:t>ибо лежит в этой плоскости</a:t>
            </a:r>
            <a:endParaRPr lang="ru-RU" sz="2000" dirty="0"/>
          </a:p>
        </p:txBody>
      </p:sp>
      <p:sp>
        <p:nvSpPr>
          <p:cNvPr id="4" name="Параллелограмм 3"/>
          <p:cNvSpPr/>
          <p:nvPr/>
        </p:nvSpPr>
        <p:spPr>
          <a:xfrm>
            <a:off x="5143504" y="1500174"/>
            <a:ext cx="2857520" cy="1000132"/>
          </a:xfrm>
          <a:prstGeom prst="parallelogram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араллелограмм 4"/>
          <p:cNvSpPr/>
          <p:nvPr/>
        </p:nvSpPr>
        <p:spPr>
          <a:xfrm>
            <a:off x="642910" y="5357826"/>
            <a:ext cx="2481282" cy="928694"/>
          </a:xfrm>
          <a:prstGeom prst="parallelogram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араллелограмм 5"/>
          <p:cNvSpPr/>
          <p:nvPr/>
        </p:nvSpPr>
        <p:spPr>
          <a:xfrm>
            <a:off x="500034" y="3643314"/>
            <a:ext cx="2481282" cy="928694"/>
          </a:xfrm>
          <a:prstGeom prst="parallelogram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785786" y="3214686"/>
            <a:ext cx="2071702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785786" y="3429000"/>
            <a:ext cx="2071702" cy="9524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1000100" y="5143512"/>
            <a:ext cx="2071702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857224" y="5786454"/>
            <a:ext cx="2071702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араллелограмм 14"/>
          <p:cNvSpPr/>
          <p:nvPr/>
        </p:nvSpPr>
        <p:spPr>
          <a:xfrm rot="10800000">
            <a:off x="5643570" y="357166"/>
            <a:ext cx="2143139" cy="1808409"/>
          </a:xfrm>
          <a:prstGeom prst="parallelogram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5929322" y="928670"/>
            <a:ext cx="1714512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Параллелограмм 19"/>
          <p:cNvSpPr/>
          <p:nvPr/>
        </p:nvSpPr>
        <p:spPr>
          <a:xfrm rot="10800000">
            <a:off x="5500694" y="2500306"/>
            <a:ext cx="1785946" cy="428628"/>
          </a:xfrm>
          <a:prstGeom prst="parallelogram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 flipV="1">
            <a:off x="5643570" y="2143116"/>
            <a:ext cx="1714512" cy="9524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3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4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4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5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1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3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9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9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9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9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 animBg="1"/>
      <p:bldP spid="4" grpId="1" animBg="1"/>
      <p:bldP spid="5" grpId="0" animBg="1"/>
      <p:bldP spid="6" grpId="0" animBg="1"/>
      <p:bldP spid="6" grpId="1" animBg="1"/>
      <p:bldP spid="15" grpId="0" animBg="1"/>
      <p:bldP spid="20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170</TotalTime>
  <Words>349</Words>
  <Application>Microsoft Office PowerPoint</Application>
  <PresentationFormat>Экран (4:3)</PresentationFormat>
  <Paragraphs>109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Метро</vt:lpstr>
      <vt:lpstr>Введение в стереометрию</vt:lpstr>
      <vt:lpstr>Аксиомы стереометрии</vt:lpstr>
      <vt:lpstr>Расположение прямой и плоскости в пространстве</vt:lpstr>
      <vt:lpstr>Теорема 1 Через прямую и  не лежащую на ней точку  проходит плоскость,  и притом только одна</vt:lpstr>
      <vt:lpstr>Параллельность прямых и плоскостей</vt:lpstr>
      <vt:lpstr>Слайд 6</vt:lpstr>
      <vt:lpstr>Расположение прямой и плоскости в пространстве</vt:lpstr>
      <vt:lpstr>Слайд 8</vt:lpstr>
      <vt:lpstr>Слайд 9</vt:lpstr>
      <vt:lpstr>№ 18</vt:lpstr>
      <vt:lpstr>Слайд 11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Sveta</dc:creator>
  <cp:lastModifiedBy>Sveta</cp:lastModifiedBy>
  <cp:revision>20</cp:revision>
  <dcterms:created xsi:type="dcterms:W3CDTF">2012-09-23T01:01:15Z</dcterms:created>
  <dcterms:modified xsi:type="dcterms:W3CDTF">2012-12-09T12:19:32Z</dcterms:modified>
</cp:coreProperties>
</file>