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3" r:id="rId6"/>
    <p:sldId id="265" r:id="rId7"/>
    <p:sldId id="268" r:id="rId8"/>
    <p:sldId id="269" r:id="rId9"/>
    <p:sldId id="288" r:id="rId10"/>
    <p:sldId id="275" r:id="rId11"/>
    <p:sldId id="282" r:id="rId12"/>
    <p:sldId id="283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37FA7-C362-4F0B-B581-B6E7A883D5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FD15E-9E4F-4243-A610-2BA165BE5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3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D15E-9E4F-4243-A610-2BA165BE5C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6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todist.lbz.ru/authors/informatika/3/files/eor5/presentations/5-8-2-tekstovaja-informacija.pp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27384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пришли сюда учиться,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лениться, а трудиться.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Работаем старательно, 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Слушаем внимательно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pPr marL="354013" indent="-354013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500" dirty="0" smtClean="0">
                <a:latin typeface="Times New Roman"/>
                <a:ea typeface="Calibri"/>
                <a:cs typeface="Times New Roman"/>
              </a:rPr>
              <a:t>− Что </a:t>
            </a:r>
            <a:r>
              <a:rPr lang="ru-RU" sz="4500" dirty="0">
                <a:latin typeface="Times New Roman"/>
                <a:ea typeface="Calibri"/>
                <a:cs typeface="Times New Roman"/>
              </a:rPr>
              <a:t>нового узнали на уроке?</a:t>
            </a:r>
            <a:endParaRPr lang="ru-RU" sz="4500" dirty="0">
              <a:ea typeface="Calibri"/>
              <a:cs typeface="Times New Roman"/>
            </a:endParaRPr>
          </a:p>
          <a:p>
            <a:pPr marL="354013" indent="-354013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500" dirty="0" smtClean="0">
                <a:latin typeface="Times New Roman"/>
                <a:ea typeface="Calibri"/>
                <a:cs typeface="Times New Roman"/>
              </a:rPr>
              <a:t>− Что </a:t>
            </a:r>
            <a:r>
              <a:rPr lang="ru-RU" sz="4500" dirty="0">
                <a:latin typeface="Times New Roman"/>
                <a:ea typeface="Calibri"/>
                <a:cs typeface="Times New Roman"/>
              </a:rPr>
              <a:t>было главным в теме?</a:t>
            </a:r>
            <a:endParaRPr lang="ru-RU" sz="4500" dirty="0">
              <a:ea typeface="Calibri"/>
              <a:cs typeface="Times New Roman"/>
            </a:endParaRPr>
          </a:p>
          <a:p>
            <a:pPr marL="354013" indent="-354013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500" dirty="0" smtClean="0">
                <a:latin typeface="Times New Roman"/>
                <a:ea typeface="Calibri"/>
                <a:cs typeface="Times New Roman"/>
              </a:rPr>
              <a:t>− Какие </a:t>
            </a:r>
            <a:r>
              <a:rPr lang="ru-RU" sz="4500" dirty="0">
                <a:latin typeface="Times New Roman"/>
                <a:ea typeface="Calibri"/>
                <a:cs typeface="Times New Roman"/>
              </a:rPr>
              <a:t>вывода вы сделали для себя после сегодняшнего урока? </a:t>
            </a:r>
            <a:endParaRPr lang="ru-RU" sz="4500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Домашнее задание:</a:t>
            </a:r>
            <a:endParaRPr lang="ru-RU" sz="6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800" dirty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5100" dirty="0">
                <a:latin typeface="Times New Roman"/>
                <a:ea typeface="Calibri"/>
              </a:rPr>
              <a:t>Учебник §2.9 (</a:t>
            </a:r>
            <a:r>
              <a:rPr lang="ru-RU" sz="5100" dirty="0" err="1">
                <a:latin typeface="Times New Roman"/>
                <a:ea typeface="Calibri"/>
              </a:rPr>
              <a:t>стр</a:t>
            </a:r>
            <a:r>
              <a:rPr lang="ru-RU" sz="5100" dirty="0">
                <a:latin typeface="Times New Roman"/>
                <a:ea typeface="Calibri"/>
              </a:rPr>
              <a:t> 88-91), </a:t>
            </a:r>
          </a:p>
          <a:p>
            <a:pPr marL="0" indent="0">
              <a:buNone/>
            </a:pPr>
            <a:r>
              <a:rPr lang="ru-RU" sz="5100" dirty="0">
                <a:latin typeface="Times New Roman"/>
                <a:ea typeface="Calibri"/>
              </a:rPr>
              <a:t>вопросы 1-6 к параграфу на </a:t>
            </a:r>
            <a:r>
              <a:rPr lang="ru-RU" sz="5100" dirty="0" err="1">
                <a:latin typeface="Times New Roman"/>
                <a:ea typeface="Calibri"/>
              </a:rPr>
              <a:t>стр</a:t>
            </a:r>
            <a:r>
              <a:rPr lang="ru-RU" sz="5100" dirty="0">
                <a:latin typeface="Times New Roman"/>
                <a:ea typeface="Calibri"/>
              </a:rPr>
              <a:t> 94 ; </a:t>
            </a:r>
          </a:p>
          <a:p>
            <a:pPr marL="0" indent="0">
              <a:buNone/>
            </a:pPr>
            <a:endParaRPr lang="ru-RU" sz="5100" dirty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5100" dirty="0" err="1">
                <a:latin typeface="Times New Roman"/>
                <a:ea typeface="Calibri"/>
              </a:rPr>
              <a:t>РТн</a:t>
            </a:r>
            <a:r>
              <a:rPr lang="ru-RU" sz="5100" dirty="0">
                <a:latin typeface="Times New Roman"/>
                <a:ea typeface="Calibri"/>
              </a:rPr>
              <a:t>: №113, №114, №115, </a:t>
            </a:r>
          </a:p>
          <a:p>
            <a:pPr marL="0" indent="0">
              <a:buNone/>
            </a:pPr>
            <a:r>
              <a:rPr lang="ru-RU" sz="5100" dirty="0" err="1">
                <a:latin typeface="Times New Roman"/>
                <a:ea typeface="Calibri"/>
              </a:rPr>
              <a:t>Ртс</a:t>
            </a:r>
            <a:r>
              <a:rPr lang="ru-RU" sz="5100" dirty="0">
                <a:solidFill>
                  <a:prstClr val="black"/>
                </a:solidFill>
                <a:latin typeface="Times New Roman"/>
                <a:ea typeface="Calibri"/>
              </a:rPr>
              <a:t>:</a:t>
            </a:r>
            <a:r>
              <a:rPr lang="ru-RU" sz="5100" dirty="0">
                <a:latin typeface="Times New Roman"/>
                <a:ea typeface="Calibri"/>
              </a:rPr>
              <a:t> №46, </a:t>
            </a:r>
            <a:r>
              <a:rPr lang="ru-RU" sz="5100" dirty="0">
                <a:solidFill>
                  <a:prstClr val="black"/>
                </a:solidFill>
                <a:latin typeface="Times New Roman"/>
                <a:ea typeface="Calibri"/>
              </a:rPr>
              <a:t>№</a:t>
            </a:r>
            <a:r>
              <a:rPr lang="ru-RU" sz="5100" dirty="0">
                <a:latin typeface="Times New Roman"/>
                <a:ea typeface="Calibri"/>
              </a:rPr>
              <a:t>47, </a:t>
            </a:r>
            <a:r>
              <a:rPr lang="ru-RU" sz="5100" dirty="0">
                <a:solidFill>
                  <a:prstClr val="black"/>
                </a:solidFill>
                <a:latin typeface="Times New Roman"/>
                <a:ea typeface="Calibri"/>
              </a:rPr>
              <a:t>№</a:t>
            </a:r>
            <a:r>
              <a:rPr lang="ru-RU" sz="5100" dirty="0">
                <a:latin typeface="Times New Roman"/>
                <a:ea typeface="Calibri"/>
              </a:rPr>
              <a:t>48 . </a:t>
            </a:r>
            <a:endParaRPr lang="ru-RU" sz="5100" dirty="0"/>
          </a:p>
          <a:p>
            <a:pPr marL="354013" indent="-354013">
              <a:lnSpc>
                <a:spcPct val="115000"/>
              </a:lnSpc>
              <a:spcAft>
                <a:spcPts val="0"/>
              </a:spcAft>
              <a:buNone/>
            </a:pPr>
            <a:endParaRPr lang="ru-RU" sz="4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6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19745" cy="570967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Итак, сегодня на уроке мы: </a:t>
            </a:r>
            <a:endParaRPr lang="ru-RU" sz="4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815975" lvl="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узнали…</a:t>
            </a:r>
            <a:endParaRPr lang="ru-RU" sz="4800" dirty="0">
              <a:ea typeface="Calibri"/>
              <a:cs typeface="Times New Roman"/>
            </a:endParaRPr>
          </a:p>
          <a:p>
            <a:pPr marL="815975" lvl="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научились…</a:t>
            </a:r>
            <a:endParaRPr lang="ru-RU" sz="4800" dirty="0">
              <a:ea typeface="Calibri"/>
              <a:cs typeface="Times New Roman"/>
            </a:endParaRPr>
          </a:p>
          <a:p>
            <a:pPr marL="815975" lvl="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сегодня на уроке мне понравилось …</a:t>
            </a:r>
            <a:endParaRPr lang="ru-RU" sz="4800" dirty="0">
              <a:ea typeface="Calibri"/>
              <a:cs typeface="Times New Roman"/>
            </a:endParaRPr>
          </a:p>
          <a:p>
            <a:pPr marL="815975" lvl="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сегодняшние знания мне пригодятся в жизни при….</a:t>
            </a:r>
            <a:endParaRPr lang="ru-RU" sz="4800" dirty="0">
              <a:ea typeface="Calibri"/>
              <a:cs typeface="Times New Roman"/>
            </a:endParaRPr>
          </a:p>
          <a:p>
            <a:pPr marL="815975"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я не совсем понял, как … </a:t>
            </a:r>
            <a:endParaRPr lang="ru-RU" sz="4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6632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Рефлексия</a:t>
            </a:r>
            <a:endParaRPr lang="ru-RU" sz="5400" b="1" cap="none" spc="300" dirty="0">
              <a:ln w="11430" cmpd="sng">
                <a:solidFill>
                  <a:schemeClr val="bg2">
                    <a:lumMod val="2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Оцените свое настроение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098" y="1772816"/>
            <a:ext cx="6726629" cy="4525963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у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меня отличное настроение, потому что я хорошо понял тему и поработал на уроке.</a:t>
            </a:r>
            <a:endParaRPr lang="ru-RU" sz="4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мне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грустно, что я не всё успел сделать и недостаточно хорошо усвоил тему.</a:t>
            </a:r>
            <a:endParaRPr lang="ru-RU" sz="4800" dirty="0">
              <a:ea typeface="Calibri"/>
              <a:cs typeface="Times New Roman"/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1918" y="1381378"/>
            <a:ext cx="1952846" cy="1901617"/>
            <a:chOff x="26866" y="676607"/>
            <a:chExt cx="1952846" cy="190161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6" y="676607"/>
              <a:ext cx="1952846" cy="1901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42" y="1927345"/>
              <a:ext cx="1367494" cy="40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44" y="3789040"/>
            <a:ext cx="19274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77" y="0"/>
            <a:ext cx="9165177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043608" y="188640"/>
            <a:ext cx="73597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Урок закончен. 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200121"/>
            <a:ext cx="4681190" cy="38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2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177800" algn="just">
              <a:lnSpc>
                <a:spcPct val="115000"/>
              </a:lnSpc>
              <a:buFont typeface="+mj-lt"/>
              <a:buAutoNum type="arabicPeriod"/>
            </a:pPr>
            <a:r>
              <a:rPr lang="ru-RU" sz="5500" dirty="0" smtClean="0">
                <a:solidFill>
                  <a:srgbClr val="002060"/>
                </a:solidFill>
              </a:rPr>
              <a:t>oboi.kards.qip.ru – фон для презентации</a:t>
            </a:r>
          </a:p>
          <a:p>
            <a:pPr marL="0" lvl="0" indent="177800" algn="just">
              <a:lnSpc>
                <a:spcPct val="115000"/>
              </a:lnSpc>
              <a:buFont typeface="+mj-lt"/>
              <a:buAutoNum type="arabicPeriod"/>
            </a:pPr>
            <a:r>
              <a:rPr lang="ru-RU" sz="55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</a:t>
            </a:r>
            <a:r>
              <a:rPr lang="ru-RU" sz="5500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4"/>
              </a:rPr>
              <a:t>://metodist.lbz.ru/authors/informatika/3/files/eor5/presentations/5-8-2-tekstovaja-informacija.ppt</a:t>
            </a:r>
            <a:r>
              <a:rPr lang="ru-RU" sz="5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hlinkClick r:id="rId4"/>
              </a:rPr>
              <a:t> </a:t>
            </a:r>
            <a:r>
              <a:rPr lang="ru-RU" sz="55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презентация Текстовая </a:t>
            </a:r>
            <a:r>
              <a:rPr lang="ru-RU" sz="55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информация</a:t>
            </a:r>
            <a:r>
              <a:rPr lang="ru-RU" sz="5500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ru-RU" sz="55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177800" algn="just">
              <a:lnSpc>
                <a:spcPct val="115000"/>
              </a:lnSpc>
              <a:buFont typeface="+mj-lt"/>
              <a:buAutoNum type="arabicPeriod"/>
            </a:pPr>
            <a:r>
              <a:rPr lang="ru-RU" sz="5500" dirty="0" smtClean="0">
                <a:solidFill>
                  <a:srgbClr val="002060"/>
                </a:solidFill>
                <a:ea typeface="Calibri"/>
                <a:cs typeface="Times New Roman"/>
              </a:rPr>
              <a:t>Информатика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: учебник для 5 класса/ Л.Л. </a:t>
            </a:r>
            <a:r>
              <a:rPr lang="ru-RU" sz="5500" dirty="0" err="1">
                <a:solidFill>
                  <a:srgbClr val="002060"/>
                </a:solidFill>
                <a:ea typeface="Calibri"/>
                <a:cs typeface="Times New Roman"/>
              </a:rPr>
              <a:t>Босова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. А.Ю. </a:t>
            </a:r>
            <a:r>
              <a:rPr lang="ru-RU" sz="5500" dirty="0" err="1">
                <a:solidFill>
                  <a:srgbClr val="002060"/>
                </a:solidFill>
                <a:ea typeface="Calibri"/>
                <a:cs typeface="Times New Roman"/>
              </a:rPr>
              <a:t>Босова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. – М.: БИНОМ. Лаборатория знаний, 2013. – 184 с. : ил.</a:t>
            </a:r>
          </a:p>
          <a:p>
            <a:pPr marL="0" lvl="0" indent="177800" algn="just">
              <a:lnSpc>
                <a:spcPct val="115000"/>
              </a:lnSpc>
              <a:buFont typeface="+mj-lt"/>
              <a:buAutoNum type="arabicPeriod"/>
            </a:pPr>
            <a:r>
              <a:rPr lang="ru-RU" sz="5500" dirty="0" smtClean="0">
                <a:solidFill>
                  <a:srgbClr val="002060"/>
                </a:solidFill>
                <a:ea typeface="Calibri"/>
                <a:cs typeface="Times New Roman"/>
              </a:rPr>
              <a:t>Информатика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: рабочая тетрадь для 5 класса/ Л.Л. </a:t>
            </a:r>
            <a:r>
              <a:rPr lang="ru-RU" sz="5500" dirty="0" err="1">
                <a:solidFill>
                  <a:srgbClr val="002060"/>
                </a:solidFill>
                <a:ea typeface="Calibri"/>
                <a:cs typeface="Times New Roman"/>
              </a:rPr>
              <a:t>Босова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. А.Ю. </a:t>
            </a:r>
            <a:r>
              <a:rPr lang="ru-RU" sz="5500" dirty="0" err="1">
                <a:solidFill>
                  <a:srgbClr val="002060"/>
                </a:solidFill>
                <a:ea typeface="Calibri"/>
                <a:cs typeface="Times New Roman"/>
              </a:rPr>
              <a:t>Босова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. – М.: БИНОМ. Лаборатория знаний, 2013. – 144 с. : ил.</a:t>
            </a:r>
          </a:p>
          <a:p>
            <a:pPr marL="0" lvl="0" indent="177800" algn="just">
              <a:lnSpc>
                <a:spcPct val="115000"/>
              </a:lnSpc>
              <a:buFont typeface="+mj-lt"/>
              <a:buAutoNum type="arabicPeriod"/>
            </a:pPr>
            <a:r>
              <a:rPr lang="ru-RU" sz="5500" dirty="0" err="1" smtClean="0">
                <a:solidFill>
                  <a:srgbClr val="002060"/>
                </a:solidFill>
                <a:ea typeface="Calibri"/>
                <a:cs typeface="Times New Roman"/>
              </a:rPr>
              <a:t>Босова</a:t>
            </a:r>
            <a:r>
              <a:rPr lang="ru-RU" sz="5500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Л.Л., </a:t>
            </a:r>
            <a:r>
              <a:rPr lang="ru-RU" sz="5500" dirty="0" err="1">
                <a:solidFill>
                  <a:srgbClr val="002060"/>
                </a:solidFill>
                <a:ea typeface="Calibri"/>
                <a:cs typeface="Times New Roman"/>
              </a:rPr>
              <a:t>Босова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 А.Ю. Информатика. Программа для основной школы : 5–6классы. 7–9 классы. – М.: БИНОМ. Лаборатория знаний, 2013.</a:t>
            </a:r>
          </a:p>
          <a:p>
            <a:pPr marL="0" lvl="0" indent="177800" algn="just">
              <a:lnSpc>
                <a:spcPct val="115000"/>
              </a:lnSpc>
              <a:buFont typeface="+mj-lt"/>
              <a:buAutoNum type="arabicPeriod"/>
            </a:pPr>
            <a:r>
              <a:rPr lang="ru-RU" sz="5500" dirty="0" err="1" smtClean="0">
                <a:solidFill>
                  <a:srgbClr val="002060"/>
                </a:solidFill>
                <a:ea typeface="Calibri"/>
                <a:cs typeface="Times New Roman"/>
              </a:rPr>
              <a:t>Босова</a:t>
            </a:r>
            <a:r>
              <a:rPr lang="ru-RU" sz="5500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Л.Л., </a:t>
            </a:r>
            <a:r>
              <a:rPr lang="ru-RU" sz="5500" dirty="0" err="1">
                <a:solidFill>
                  <a:srgbClr val="002060"/>
                </a:solidFill>
                <a:ea typeface="Calibri"/>
                <a:cs typeface="Times New Roman"/>
              </a:rPr>
              <a:t>Босова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 А.Ю. Информатика. 5–6 классы : методическое пособие. – М.:БИНОМ. Лаборатория знаний, 20013.</a:t>
            </a:r>
          </a:p>
          <a:p>
            <a:pPr marL="0" lvl="0" indent="177800" algn="just">
              <a:lnSpc>
                <a:spcPct val="115000"/>
              </a:lnSpc>
              <a:buFont typeface="+mj-lt"/>
              <a:buAutoNum type="arabicPeriod"/>
            </a:pPr>
            <a:r>
              <a:rPr lang="ru-RU" sz="5500" dirty="0" err="1" smtClean="0">
                <a:solidFill>
                  <a:srgbClr val="002060"/>
                </a:solidFill>
                <a:ea typeface="Calibri"/>
                <a:cs typeface="Times New Roman"/>
              </a:rPr>
              <a:t>Босова</a:t>
            </a:r>
            <a:r>
              <a:rPr lang="ru-RU" sz="5500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Л.Л., </a:t>
            </a:r>
            <a:r>
              <a:rPr lang="ru-RU" sz="5500" dirty="0" err="1">
                <a:solidFill>
                  <a:srgbClr val="002060"/>
                </a:solidFill>
                <a:ea typeface="Calibri"/>
                <a:cs typeface="Times New Roman"/>
              </a:rPr>
              <a:t>Босова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 А.Ю. Электронное приложение к учебнику «Информатика. 5  класс»</a:t>
            </a:r>
          </a:p>
          <a:p>
            <a:pPr marL="0" lvl="0" indent="177800" algn="just">
              <a:lnSpc>
                <a:spcPct val="115000"/>
              </a:lnSpc>
              <a:buFont typeface="+mj-lt"/>
              <a:buAutoNum type="arabicPeriod"/>
            </a:pPr>
            <a:r>
              <a:rPr lang="ru-RU" sz="5500" dirty="0" smtClean="0">
                <a:solidFill>
                  <a:srgbClr val="002060"/>
                </a:solidFill>
                <a:ea typeface="Calibri"/>
                <a:cs typeface="Times New Roman"/>
              </a:rPr>
              <a:t>Материалы 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авторской мастерской </a:t>
            </a:r>
            <a:r>
              <a:rPr lang="ru-RU" sz="5500" dirty="0" err="1">
                <a:solidFill>
                  <a:srgbClr val="002060"/>
                </a:solidFill>
                <a:ea typeface="Calibri"/>
                <a:cs typeface="Times New Roman"/>
              </a:rPr>
              <a:t>Босовой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 Л.Л. (metodist.lbz.ru/)</a:t>
            </a:r>
          </a:p>
          <a:p>
            <a:pPr marL="0" lvl="0" indent="177800" algn="just">
              <a:lnSpc>
                <a:spcPct val="115000"/>
              </a:lnSpc>
              <a:buFont typeface="+mj-lt"/>
              <a:buAutoNum type="arabicPeriod"/>
            </a:pPr>
            <a:r>
              <a:rPr lang="ru-RU" sz="5500" dirty="0" smtClean="0">
                <a:solidFill>
                  <a:srgbClr val="002060"/>
                </a:solidFill>
                <a:ea typeface="Calibri"/>
                <a:cs typeface="Times New Roman"/>
              </a:rPr>
              <a:t>Ресурсы</a:t>
            </a:r>
            <a:r>
              <a:rPr lang="ru-RU" sz="5500" dirty="0">
                <a:solidFill>
                  <a:srgbClr val="002060"/>
                </a:solidFill>
                <a:ea typeface="Calibri"/>
                <a:cs typeface="Times New Roman"/>
              </a:rPr>
              <a:t>, размещённых в Единой коллекции цифровых образовательных ресурсов (sc.edu.ru)</a:t>
            </a:r>
          </a:p>
          <a:p>
            <a:pPr lvl="0" algn="just">
              <a:lnSpc>
                <a:spcPct val="115000"/>
              </a:lnSpc>
              <a:buFont typeface="+mj-lt"/>
              <a:buAutoNum type="arabicParenR"/>
            </a:pPr>
            <a:endParaRPr lang="ru-RU" sz="4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1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8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3" y="3429000"/>
            <a:ext cx="889248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учебнике §1.9, 3.13</a:t>
            </a:r>
          </a:p>
          <a:p>
            <a:r>
              <a:rPr lang="ru-RU" sz="2400" dirty="0" smtClean="0"/>
              <a:t>В Рабочей тетради №106, №110,№111,№112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56700" cy="24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3422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темы урока «Редактирование текста»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59213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 Что такое текст?</a:t>
            </a:r>
          </a:p>
          <a:p>
            <a:r>
              <a:rPr lang="ru-RU" sz="2400" dirty="0"/>
              <a:t>- Что такое текстовая информация? </a:t>
            </a:r>
          </a:p>
          <a:p>
            <a:r>
              <a:rPr lang="ru-RU" sz="2400" dirty="0"/>
              <a:t>- Как разбить абзац на две части?</a:t>
            </a:r>
          </a:p>
          <a:p>
            <a:r>
              <a:rPr lang="ru-RU" sz="2400" dirty="0"/>
              <a:t>- Как объединить два абзаца в один?</a:t>
            </a:r>
          </a:p>
          <a:p>
            <a:r>
              <a:rPr lang="ru-RU" sz="2400" dirty="0"/>
              <a:t>- Как вставить пустую строку в текст?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Что такое текстовый редактор? </a:t>
            </a:r>
          </a:p>
        </p:txBody>
      </p:sp>
    </p:spTree>
    <p:extLst>
      <p:ext uri="{BB962C8B-B14F-4D97-AF65-F5344CB8AC3E}">
        <p14:creationId xmlns:p14="http://schemas.microsoft.com/office/powerpoint/2010/main" val="2161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5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Home</a:t>
            </a:r>
            <a:r>
              <a:rPr lang="ru-RU" dirty="0"/>
              <a:t> – </a:t>
            </a:r>
          </a:p>
          <a:p>
            <a:r>
              <a:rPr lang="ru-RU" dirty="0" err="1"/>
              <a:t>End</a:t>
            </a:r>
            <a:r>
              <a:rPr lang="ru-RU" dirty="0"/>
              <a:t> </a:t>
            </a:r>
            <a:r>
              <a:rPr lang="ru-RU" dirty="0" smtClean="0"/>
              <a:t>–</a:t>
            </a:r>
          </a:p>
          <a:p>
            <a:r>
              <a:rPr lang="ru-RU" dirty="0" err="1" smtClean="0"/>
              <a:t>Ctrl</a:t>
            </a:r>
            <a:r>
              <a:rPr lang="ru-RU" dirty="0" smtClean="0"/>
              <a:t> </a:t>
            </a:r>
            <a:r>
              <a:rPr lang="ru-RU" dirty="0"/>
              <a:t>+ → – </a:t>
            </a:r>
          </a:p>
          <a:p>
            <a:r>
              <a:rPr lang="ru-RU" dirty="0" err="1"/>
              <a:t>Ctrl</a:t>
            </a:r>
            <a:r>
              <a:rPr lang="ru-RU" dirty="0"/>
              <a:t> + ← – </a:t>
            </a:r>
          </a:p>
          <a:p>
            <a:r>
              <a:rPr lang="ru-RU" dirty="0" err="1"/>
              <a:t>Page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 – </a:t>
            </a:r>
          </a:p>
          <a:p>
            <a:r>
              <a:rPr lang="ru-RU" dirty="0" err="1"/>
              <a:t>Page</a:t>
            </a:r>
            <a:r>
              <a:rPr lang="ru-RU" dirty="0"/>
              <a:t> </a:t>
            </a:r>
            <a:r>
              <a:rPr lang="ru-RU" dirty="0" err="1"/>
              <a:t>Down</a:t>
            </a:r>
            <a:r>
              <a:rPr lang="ru-RU" dirty="0"/>
              <a:t> – </a:t>
            </a:r>
          </a:p>
          <a:p>
            <a:r>
              <a:rPr lang="ru-RU" dirty="0" err="1"/>
              <a:t>Ctrl</a:t>
            </a:r>
            <a:r>
              <a:rPr lang="ru-RU" dirty="0"/>
              <a:t> + </a:t>
            </a:r>
            <a:r>
              <a:rPr lang="ru-RU" dirty="0" err="1"/>
              <a:t>Page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 </a:t>
            </a:r>
            <a:r>
              <a:rPr lang="ru-RU" dirty="0" smtClean="0"/>
              <a:t>–</a:t>
            </a:r>
          </a:p>
          <a:p>
            <a:r>
              <a:rPr lang="ru-RU" dirty="0" err="1" smtClean="0"/>
              <a:t>Ctrl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ru-RU" dirty="0" err="1"/>
              <a:t>Page</a:t>
            </a:r>
            <a:r>
              <a:rPr lang="ru-RU" dirty="0"/>
              <a:t> </a:t>
            </a:r>
            <a:r>
              <a:rPr lang="ru-RU" dirty="0" err="1"/>
              <a:t>Down</a:t>
            </a:r>
            <a:r>
              <a:rPr lang="ru-RU" dirty="0"/>
              <a:t> – </a:t>
            </a:r>
          </a:p>
          <a:p>
            <a:r>
              <a:rPr lang="ru-RU" dirty="0" err="1"/>
              <a:t>Ctrl</a:t>
            </a:r>
            <a:r>
              <a:rPr lang="ru-RU" dirty="0"/>
              <a:t> + </a:t>
            </a:r>
            <a:r>
              <a:rPr lang="ru-RU" dirty="0" err="1"/>
              <a:t>Home</a:t>
            </a:r>
            <a:r>
              <a:rPr lang="ru-RU" dirty="0"/>
              <a:t> – </a:t>
            </a:r>
          </a:p>
          <a:p>
            <a:r>
              <a:rPr lang="ru-RU" dirty="0" err="1"/>
              <a:t>Ctrl</a:t>
            </a:r>
            <a:r>
              <a:rPr lang="ru-RU" dirty="0"/>
              <a:t> + </a:t>
            </a:r>
            <a:r>
              <a:rPr lang="ru-RU" dirty="0" err="1"/>
              <a:t>End</a:t>
            </a:r>
            <a:r>
              <a:rPr lang="ru-RU" dirty="0"/>
              <a:t> –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692695"/>
            <a:ext cx="288032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 начало строки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205647"/>
            <a:ext cx="288032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конец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строки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2936" y="1721175"/>
            <a:ext cx="288032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на слово вправо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2936" y="2860209"/>
            <a:ext cx="5015408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н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а экранную страницу вверх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2936" y="2383089"/>
            <a:ext cx="288032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на слово влево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56992" y="3356992"/>
            <a:ext cx="4799384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н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а экранную страницу вниз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9178" y="3974517"/>
            <a:ext cx="4069166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на страницу вверх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3096" y="4437112"/>
            <a:ext cx="288032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на страницу вниз 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2428" y="4984621"/>
            <a:ext cx="3071192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начало текста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5263" y="5517232"/>
            <a:ext cx="288032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конец текста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Franklin Gothic Book"/>
              </a:rPr>
              <a:t>Перед вами основные объекты текстового документа. Установите связь между названием объекта и его определением</a:t>
            </a:r>
            <a:r>
              <a:rPr lang="ru-RU" sz="3200" dirty="0">
                <a:solidFill>
                  <a:srgbClr val="6EA0B0"/>
                </a:solidFill>
                <a:latin typeface="Franklin Gothic Book"/>
              </a:rPr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249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2676" y="5877272"/>
            <a:ext cx="694948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1-г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6920" y="5877272"/>
            <a:ext cx="694948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2-в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5860105"/>
            <a:ext cx="694948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3-д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5877272"/>
            <a:ext cx="694948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4-а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877272"/>
            <a:ext cx="694948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5-б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327576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Назовите действия, которые необходимо выполнить, чтобы из первого фрагмента текста получить второй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4000" b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 Пекин – </a:t>
            </a:r>
            <a:r>
              <a:rPr lang="ru-RU" sz="6600" dirty="0">
                <a:ea typeface="Calibri"/>
                <a:cs typeface="Times New Roman"/>
              </a:rPr>
              <a:t/>
            </a:r>
            <a:br>
              <a:rPr lang="ru-RU" sz="6600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 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столица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Китая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sz="6600" dirty="0">
                <a:ea typeface="Calibri"/>
                <a:cs typeface="Times New Roman"/>
              </a:rPr>
              <a:t/>
            </a:r>
            <a:br>
              <a:rPr lang="ru-RU" sz="6600" dirty="0"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 Пекин – столица Китая.</a:t>
            </a:r>
            <a:r>
              <a:rPr lang="ru-RU" sz="6600" dirty="0">
                <a:ea typeface="Calibri"/>
                <a:cs typeface="Times New Roman"/>
              </a:rPr>
              <a:t/>
            </a:r>
            <a:br>
              <a:rPr lang="ru-RU" sz="6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9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Тема урока: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45415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«Текстовый фрагмент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операции с ним»</a:t>
            </a:r>
            <a:endParaRPr lang="ru-RU" sz="5400" b="1" cap="none" spc="300" dirty="0">
              <a:ln w="1143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5"/>
            <a:ext cx="5997955" cy="3578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0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7606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Фрагмент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- это некоторое количество рядом стоящих символов, которые можно рассматривать как единое целое. Им может быть отдельное слово, строка, абзац, страница и даже весь вводимый текст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ru-RU" sz="4800" dirty="0"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/>
                <a:ea typeface="Calibri"/>
              </a:rPr>
              <a:t>Существуют различные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3600" b="1" u="sng" dirty="0">
                <a:latin typeface="Times New Roman"/>
                <a:ea typeface="Calibri"/>
              </a:rPr>
              <a:t>способы выделения фрагмента текста</a:t>
            </a:r>
            <a:r>
              <a:rPr lang="ru-RU" sz="4000" dirty="0">
                <a:latin typeface="Times New Roman"/>
                <a:ea typeface="Calibri"/>
              </a:rPr>
              <a:t> </a:t>
            </a:r>
            <a:endParaRPr lang="ru-RU" sz="4000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/>
                <a:ea typeface="Calibri"/>
              </a:rPr>
              <a:t>(</a:t>
            </a:r>
            <a:r>
              <a:rPr lang="ru-RU" dirty="0">
                <a:latin typeface="Times New Roman"/>
                <a:ea typeface="Calibri"/>
              </a:rPr>
              <a:t>смотрим в учебнике справочный </a:t>
            </a:r>
            <a:r>
              <a:rPr lang="ru-RU" dirty="0" smtClean="0">
                <a:latin typeface="Times New Roman"/>
                <a:ea typeface="Calibri"/>
              </a:rPr>
              <a:t>материал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на стр. 192)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2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0" y="0"/>
            <a:ext cx="9144000" cy="65973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600" b="1" u="sng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Действия, которые можно </a:t>
            </a:r>
            <a:r>
              <a:rPr lang="ru-RU" sz="4600" b="1" u="sng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выполнить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600" b="1" u="sng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600" b="1" u="sng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4600" b="1" u="sng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фрагментом текста:</a:t>
            </a:r>
            <a:endParaRPr lang="ru-RU" sz="4600" dirty="0" smtClean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48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810260" algn="l"/>
              </a:tabLs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Удаление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  <a:tab pos="8102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Выделить</a:t>
            </a:r>
            <a:endParaRPr lang="ru-RU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  <a:tab pos="8102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Удалить</a:t>
            </a:r>
            <a:endParaRPr lang="ru-RU" sz="4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810260" algn="l"/>
              </a:tabLs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Копирование:</a:t>
            </a:r>
            <a:endParaRPr lang="ru-RU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  <a:tab pos="8102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выделить</a:t>
            </a:r>
            <a:endParaRPr lang="ru-RU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  <a:tab pos="8102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скопировать</a:t>
            </a:r>
            <a:endParaRPr lang="ru-RU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  <a:tab pos="8102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вставить</a:t>
            </a:r>
            <a:endParaRPr lang="ru-RU" sz="4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Копирование с удалением (перенос)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:</a:t>
            </a:r>
            <a:endParaRPr lang="ru-RU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выделить </a:t>
            </a:r>
            <a:endParaRPr lang="ru-RU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вырезать </a:t>
            </a:r>
            <a:endParaRPr lang="ru-RU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вставить</a:t>
            </a:r>
            <a:endParaRPr lang="ru-RU" sz="4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1196752"/>
            <a:ext cx="3528392" cy="202158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721876" y="1277149"/>
            <a:ext cx="2016224" cy="194118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483768" y="3645024"/>
            <a:ext cx="1296144" cy="1008112"/>
          </a:xfrm>
          <a:prstGeom prst="star5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9550"/>
            <a:ext cx="14319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37" y="4037722"/>
            <a:ext cx="14319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99" y="3429000"/>
            <a:ext cx="14319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25" y="3861048"/>
            <a:ext cx="14319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635896" y="4293096"/>
            <a:ext cx="1296144" cy="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14319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03" y="1851150"/>
            <a:ext cx="1154881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19367" y="1640607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00" y="5373216"/>
            <a:ext cx="14319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02" y="5571653"/>
            <a:ext cx="1555726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5-конечная звезда 9"/>
          <p:cNvSpPr/>
          <p:nvPr/>
        </p:nvSpPr>
        <p:spPr>
          <a:xfrm>
            <a:off x="2375756" y="5342554"/>
            <a:ext cx="1404156" cy="1097707"/>
          </a:xfrm>
          <a:prstGeom prst="star5">
            <a:avLst/>
          </a:prstGeom>
          <a:pattFill prst="lgCheck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5" y="7528"/>
            <a:ext cx="9109075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888" y="2852738"/>
            <a:ext cx="1935162" cy="909637"/>
          </a:xfrm>
          <a:prstGeom prst="roundRect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УДАЛИТЬ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41550" y="2852738"/>
            <a:ext cx="2232025" cy="909637"/>
          </a:xfrm>
          <a:prstGeom prst="roundRect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КОПИРОВАТЬ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2325" y="2854325"/>
            <a:ext cx="1944688" cy="911225"/>
          </a:xfrm>
          <a:prstGeom prst="roundRect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ВЫРЕЗАТЬ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2588" y="2854325"/>
            <a:ext cx="2232025" cy="911225"/>
          </a:xfrm>
          <a:prstGeom prst="roundRect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ПЕРЕТАЩИТЬ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08288" y="1541463"/>
            <a:ext cx="3311525" cy="936625"/>
          </a:xfrm>
          <a:prstGeom prst="roundRect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1025" y="5467350"/>
            <a:ext cx="3024188" cy="936625"/>
          </a:xfrm>
          <a:prstGeom prst="roundRect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ВСТАВИТЬ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916238" y="1744663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ВЫДЕЛИТЬ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547813" y="2349500"/>
            <a:ext cx="1260475" cy="503238"/>
          </a:xfrm>
          <a:prstGeom prst="line">
            <a:avLst/>
          </a:prstGeom>
          <a:noFill/>
          <a:ln w="57150" cap="flat" cmpd="sng" algn="ctr">
            <a:solidFill>
              <a:srgbClr val="9E9273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>
            <a:endCxn id="6" idx="0"/>
          </p:cNvCxnSpPr>
          <p:nvPr/>
        </p:nvCxnSpPr>
        <p:spPr>
          <a:xfrm flipH="1">
            <a:off x="3357563" y="2476500"/>
            <a:ext cx="422275" cy="376238"/>
          </a:xfrm>
          <a:prstGeom prst="line">
            <a:avLst/>
          </a:prstGeom>
          <a:noFill/>
          <a:ln w="57150" cap="flat" cmpd="sng" algn="ctr">
            <a:solidFill>
              <a:srgbClr val="9E9273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>
          <a:xfrm>
            <a:off x="4986338" y="2492375"/>
            <a:ext cx="449262" cy="361950"/>
          </a:xfrm>
          <a:prstGeom prst="line">
            <a:avLst/>
          </a:prstGeom>
          <a:noFill/>
          <a:ln w="57150" cap="flat" cmpd="sng" algn="ctr">
            <a:solidFill>
              <a:srgbClr val="9E9273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>
          <a:xfrm>
            <a:off x="5795963" y="2476500"/>
            <a:ext cx="2114550" cy="376238"/>
          </a:xfrm>
          <a:prstGeom prst="line">
            <a:avLst/>
          </a:prstGeom>
          <a:noFill/>
          <a:ln w="57150" cap="flat" cmpd="sng" algn="ctr">
            <a:solidFill>
              <a:srgbClr val="9E9273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946775" y="3768725"/>
            <a:ext cx="1260475" cy="523875"/>
          </a:xfrm>
          <a:prstGeom prst="line">
            <a:avLst/>
          </a:prstGeom>
          <a:noFill/>
          <a:ln w="57150" cap="flat" cmpd="sng" algn="ctr">
            <a:solidFill>
              <a:srgbClr val="9E9273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211763" y="3762375"/>
            <a:ext cx="430212" cy="530225"/>
          </a:xfrm>
          <a:prstGeom prst="line">
            <a:avLst/>
          </a:prstGeom>
          <a:noFill/>
          <a:ln w="57150" cap="flat" cmpd="sng" algn="ctr">
            <a:solidFill>
              <a:srgbClr val="9E9273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541713" y="3762375"/>
            <a:ext cx="669925" cy="530225"/>
          </a:xfrm>
          <a:prstGeom prst="line">
            <a:avLst/>
          </a:prstGeom>
          <a:noFill/>
          <a:ln w="57150" cap="flat" cmpd="sng" algn="ctr">
            <a:solidFill>
              <a:srgbClr val="9E9273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9" name="Прямая соединительная линия 18"/>
          <p:cNvCxnSpPr>
            <a:endCxn id="10" idx="0"/>
          </p:cNvCxnSpPr>
          <p:nvPr/>
        </p:nvCxnSpPr>
        <p:spPr>
          <a:xfrm>
            <a:off x="4632325" y="5141913"/>
            <a:ext cx="0" cy="325437"/>
          </a:xfrm>
          <a:prstGeom prst="line">
            <a:avLst/>
          </a:prstGeom>
          <a:noFill/>
          <a:ln w="57150" cap="flat" cmpd="sng" algn="ctr">
            <a:solidFill>
              <a:srgbClr val="9E9273">
                <a:shade val="60000"/>
                <a:satMod val="300000"/>
              </a:srgbClr>
            </a:solidFill>
            <a:prstDash val="solid"/>
          </a:ln>
          <a:effectLst/>
        </p:spPr>
      </p:cxn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28" y="4290462"/>
            <a:ext cx="5279594" cy="88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76302" y="263744"/>
            <a:ext cx="67896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Franklin Gothic Book"/>
                <a:ea typeface="+mj-ea"/>
                <a:cs typeface="+mj-cs"/>
              </a:rPr>
              <a:t>Схема алгоритма </a:t>
            </a:r>
            <a:br>
              <a:rPr kumimoji="0" lang="ru-RU" sz="4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Franklin Gothic Book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Franklin Gothic Book"/>
                <a:ea typeface="+mj-ea"/>
                <a:cs typeface="+mj-cs"/>
              </a:rPr>
              <a:t>с фрагментами текста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3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572</Words>
  <Application>Microsoft Office PowerPoint</Application>
  <PresentationFormat>Экран (4:3)</PresentationFormat>
  <Paragraphs>104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Мы пришли сюда учиться, Не лениться, а трудиться. Работаем старательно,  Слушаем внимательно</vt:lpstr>
      <vt:lpstr>Проверка домашнего задания</vt:lpstr>
      <vt:lpstr>Презентация PowerPoint</vt:lpstr>
      <vt:lpstr>Перед вами основные объекты текстового документа. Установите связь между названием объекта и его определением.</vt:lpstr>
      <vt:lpstr>Назовите действия, которые необходимо выполнить, чтобы из первого фрагмента текста получить второй.  1)  Пекин –       столица Китая.  2)  Пекин – столица Китая. </vt:lpstr>
      <vt:lpstr>Тема урока:</vt:lpstr>
      <vt:lpstr>Презентация PowerPoint</vt:lpstr>
      <vt:lpstr>Презентация PowerPoint</vt:lpstr>
      <vt:lpstr>Презентация PowerPoint</vt:lpstr>
      <vt:lpstr>Обобщение</vt:lpstr>
      <vt:lpstr>Презентация PowerPoint</vt:lpstr>
      <vt:lpstr>Оцените свое настроение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«Текстовый фрагмент и операции с ним»</dc:title>
  <dc:creator>ПАРХОМЕНКО</dc:creator>
  <cp:lastModifiedBy>Юлия</cp:lastModifiedBy>
  <cp:revision>27</cp:revision>
  <dcterms:created xsi:type="dcterms:W3CDTF">2013-12-04T17:26:49Z</dcterms:created>
  <dcterms:modified xsi:type="dcterms:W3CDTF">2013-12-05T17:31:30Z</dcterms:modified>
</cp:coreProperties>
</file>