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6" r:id="rId9"/>
    <p:sldId id="257" r:id="rId10"/>
    <p:sldId id="258" r:id="rId11"/>
    <p:sldId id="263" r:id="rId12"/>
    <p:sldId id="259" r:id="rId13"/>
    <p:sldId id="264" r:id="rId14"/>
    <p:sldId id="265" r:id="rId15"/>
    <p:sldId id="260" r:id="rId16"/>
    <p:sldId id="261" r:id="rId17"/>
    <p:sldId id="266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D41"/>
    <a:srgbClr val="F07006"/>
    <a:srgbClr val="8FFF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616" autoAdjust="0"/>
  </p:normalViewPr>
  <p:slideViewPr>
    <p:cSldViewPr>
      <p:cViewPr varScale="1">
        <p:scale>
          <a:sx n="100" d="100"/>
          <a:sy n="100" d="100"/>
        </p:scale>
        <p:origin x="-29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15400" cy="6705600"/>
          </a:xfrm>
        </p:spPr>
        <p:txBody>
          <a:bodyPr/>
          <a:lstStyle/>
          <a:p>
            <a:pPr algn="just"/>
            <a:r>
              <a:rPr lang="en-US" sz="4000" b="1" dirty="0" smtClean="0"/>
              <a:t>beautiful    </a:t>
            </a:r>
            <a:r>
              <a:rPr lang="en-US" dirty="0" smtClean="0"/>
              <a:t>is used to describe women</a:t>
            </a:r>
          </a:p>
          <a:p>
            <a:pPr algn="just"/>
            <a:r>
              <a:rPr lang="en-US" sz="4000" b="1" dirty="0" smtClean="0"/>
              <a:t>pretty</a:t>
            </a:r>
          </a:p>
          <a:p>
            <a:pPr algn="just"/>
            <a:r>
              <a:rPr lang="en-US" sz="4000" b="1" dirty="0" smtClean="0"/>
              <a:t>handsome</a:t>
            </a:r>
            <a:r>
              <a:rPr lang="en-US" dirty="0" smtClean="0"/>
              <a:t>    is used to describe men</a:t>
            </a:r>
          </a:p>
          <a:p>
            <a:pPr algn="just"/>
            <a:r>
              <a:rPr lang="en-US" sz="4000" b="1" dirty="0" smtClean="0"/>
              <a:t>good-looking</a:t>
            </a:r>
            <a:r>
              <a:rPr lang="en-US" dirty="0" smtClean="0"/>
              <a:t>      is used for both</a:t>
            </a:r>
          </a:p>
          <a:p>
            <a:pPr algn="just"/>
            <a:r>
              <a:rPr lang="en-US" sz="3600" b="1" dirty="0" smtClean="0"/>
              <a:t>Well-dressed, elegant</a:t>
            </a:r>
          </a:p>
          <a:p>
            <a:pPr algn="just"/>
            <a:r>
              <a:rPr lang="en-US" dirty="0" smtClean="0"/>
              <a:t>____________________________________________________</a:t>
            </a:r>
          </a:p>
          <a:p>
            <a:pPr algn="just"/>
            <a:r>
              <a:rPr lang="en-US" sz="4000" b="1" dirty="0" smtClean="0"/>
              <a:t>Ugly</a:t>
            </a:r>
            <a:r>
              <a:rPr lang="en-US" dirty="0" smtClean="0"/>
              <a:t>  is the most negative word </a:t>
            </a:r>
          </a:p>
          <a:p>
            <a:pPr algn="just"/>
            <a:r>
              <a:rPr lang="en-US" sz="3600" b="1" dirty="0" smtClean="0"/>
              <a:t>Untidy-looking</a:t>
            </a:r>
          </a:p>
          <a:p>
            <a:pPr algn="just"/>
            <a:r>
              <a:rPr lang="en-US" sz="3600" b="1" dirty="0" smtClean="0"/>
              <a:t>scruffy</a:t>
            </a:r>
            <a:endParaRPr lang="ru-RU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762000"/>
            <a:ext cx="914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609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772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800" dirty="0" smtClean="0"/>
              <a:t>Imagine that you work for a marriage bureau</a:t>
            </a:r>
            <a:r>
              <a:rPr lang="ru-RU" sz="2800" dirty="0" smtClean="0"/>
              <a:t> (брачное агентство)</a:t>
            </a:r>
            <a:r>
              <a:rPr lang="en-US" sz="2800" dirty="0" smtClean="0"/>
              <a:t>. Look through these “personal columns” where people are seeking partners &amp; match them.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828800"/>
            <a:ext cx="8915400" cy="50292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 – Black    D – Divorced   S – Single   F – female (=woman)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 – White   WW – widowed   A – Asian  M – Male (=man)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743200"/>
          <a:ext cx="8686800" cy="4495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2366211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1.Blonde beauty, 50-ish.</a:t>
                      </a:r>
                      <a:r>
                        <a:rPr lang="en-US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Seeks romantic, caring Man under 55 for friendship.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</a:t>
                      </a:r>
                      <a:r>
                        <a:rPr lang="en-US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English rose, 24, seeks tall, dark &amp; handsome SW/BM, 25-30, for sight-seeing, dancing, dining out. Needed for friendship. 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 Catholic, political DWF, 46, tall,</a:t>
                      </a:r>
                      <a:r>
                        <a:rPr lang="en-US" sz="1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slim, long dark green. Lives near ocean. Hikes, sails, enjoys music. Seeks same.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 When a man loves a woman, he would be: 38-45, attractive, honest, fond for this attractive WWWF, 42, blonde/green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295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16D41"/>
                          </a:solidFill>
                        </a:rPr>
                        <a:t>a) 32, tall, skin, highly intellectual Divorced Asian doctor seeks B/WF, 25-38, who could share</a:t>
                      </a:r>
                      <a:r>
                        <a:rPr lang="en-US" baseline="0" dirty="0" smtClean="0">
                          <a:solidFill>
                            <a:srgbClr val="116D41"/>
                          </a:solidFill>
                        </a:rPr>
                        <a:t> love with him.</a:t>
                      </a:r>
                      <a:endParaRPr lang="ru-RU" dirty="0">
                        <a:solidFill>
                          <a:srgbClr val="116D4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16D41"/>
                          </a:solidFill>
                        </a:rPr>
                        <a:t>b) 36-year-old, good-looking</a:t>
                      </a:r>
                      <a:r>
                        <a:rPr lang="en-US" baseline="0" dirty="0" smtClean="0">
                          <a:solidFill>
                            <a:srgbClr val="116D41"/>
                          </a:solidFill>
                        </a:rPr>
                        <a:t> SWM, balding, brown, fit, energetic,  loves films, nature</a:t>
                      </a:r>
                      <a:endParaRPr lang="ru-RU" dirty="0">
                        <a:solidFill>
                          <a:srgbClr val="116D4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16D41"/>
                          </a:solidFill>
                        </a:rPr>
                        <a:t>c) Young 55, SWM, handsome physically fit, huge heart, sensitive, many interests. Seeks slim, fit, pretty DWF, 50s, to share romance</a:t>
                      </a:r>
                      <a:endParaRPr lang="ru-RU" dirty="0">
                        <a:solidFill>
                          <a:srgbClr val="116D4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116D41"/>
                          </a:solidFill>
                        </a:rPr>
                        <a:t>d) Are</a:t>
                      </a:r>
                      <a:r>
                        <a:rPr lang="en-US" baseline="0" dirty="0" smtClean="0">
                          <a:solidFill>
                            <a:srgbClr val="116D41"/>
                          </a:solidFill>
                        </a:rPr>
                        <a:t> you a pretty? Long-haired brunette? Ever been in New Orleans or Texas? This attractive SM , 49, would like to meet you.</a:t>
                      </a:r>
                      <a:endParaRPr lang="ru-RU" dirty="0">
                        <a:solidFill>
                          <a:srgbClr val="116D4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Complete the text with words from the box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1. I’m in my ………fifties. I’m very tall, and quite ……. built., but I have rather ……….. shoulders. I’m a little overweight.</a:t>
            </a:r>
          </a:p>
          <a:p>
            <a:pPr>
              <a:buNone/>
            </a:pPr>
            <a:r>
              <a:rPr lang="en-US" dirty="0" smtClean="0"/>
              <a:t> 2. I have …….. medium-length …….hair, but I’ going…….., so there isn’t a lot of it left. I have a grey …… and moustache. My eyes are ……., and I wear ……. . I’ve got rather long face, with a ……. chin, a big nose and big ……. . I have …….lips, and I usually have a ……….. expression; my face changes a lot when I ………. . I have a high forehead; I like to thing that it looks intelligent.</a:t>
            </a:r>
          </a:p>
          <a:p>
            <a:pPr>
              <a:buNone/>
            </a:pPr>
            <a:r>
              <a:rPr lang="en-US" dirty="0" smtClean="0"/>
              <a:t>3. Clothes are not very important to me, and I’m usually very …….. dressed.</a:t>
            </a:r>
          </a:p>
          <a:p>
            <a:pPr>
              <a:buNone/>
            </a:pPr>
            <a:r>
              <a:rPr lang="en-US" dirty="0" smtClean="0"/>
              <a:t>4. I don’t think I’m very ……., but I’m not all that bad-looking either. I probably ……. a bit younger than I am.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Bald, ears, heavily, straight, beard, fair, look, strong, blue, glasses, narrow, thin, casually, good-looking, serious, early, smile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/>
          <a:lstStyle/>
          <a:p>
            <a:pPr algn="ctr"/>
            <a:r>
              <a:rPr lang="en-US" cap="none" dirty="0" smtClean="0"/>
              <a:t>Height &amp; build</a:t>
            </a:r>
            <a:endParaRPr lang="ru-R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/>
          <a:lstStyle/>
          <a:p>
            <a:r>
              <a:rPr lang="en-US" b="1" dirty="0" smtClean="0"/>
              <a:t>Tall – short                         slim – fat, plump</a:t>
            </a:r>
          </a:p>
          <a:p>
            <a:r>
              <a:rPr lang="en-US" b="1" dirty="0" smtClean="0"/>
              <a:t>Medium height and build</a:t>
            </a:r>
          </a:p>
          <a:p>
            <a:r>
              <a:rPr lang="en-US" b="1" dirty="0" smtClean="0"/>
              <a:t>Muscular               Obese </a:t>
            </a:r>
            <a:r>
              <a:rPr lang="en-US" dirty="0" smtClean="0"/>
              <a:t>– </a:t>
            </a:r>
            <a:r>
              <a:rPr lang="en-US" sz="2400" i="1" dirty="0" smtClean="0"/>
              <a:t>negative, very fat</a:t>
            </a:r>
          </a:p>
          <a:p>
            <a:r>
              <a:rPr lang="en-US" b="1" dirty="0" smtClean="0"/>
              <a:t>Well-built             with broad shoulders</a:t>
            </a:r>
          </a:p>
          <a:p>
            <a:pPr>
              <a:buNone/>
            </a:pPr>
            <a:r>
              <a:rPr lang="en-US" sz="2400" i="1" dirty="0" smtClean="0"/>
              <a:t>-----------------------------------------------------------------------------------------------------------</a:t>
            </a:r>
          </a:p>
          <a:p>
            <a:pPr>
              <a:buNone/>
            </a:pPr>
            <a:r>
              <a:rPr lang="en-US" sz="2800" b="1" u="sng" dirty="0" smtClean="0"/>
              <a:t>Slim – thin : </a:t>
            </a:r>
            <a:r>
              <a:rPr lang="en-US" sz="2800" b="1" dirty="0" smtClean="0"/>
              <a:t>slim </a:t>
            </a:r>
            <a:r>
              <a:rPr lang="en-US" sz="2400" b="1" i="1" dirty="0" smtClean="0"/>
              <a:t>has more positive meaning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116D41"/>
                </a:solidFill>
              </a:rPr>
              <a:t>John is lovely and </a:t>
            </a:r>
            <a:r>
              <a:rPr lang="en-US" sz="2800" b="1" i="1" dirty="0" smtClean="0">
                <a:solidFill>
                  <a:srgbClr val="116D41"/>
                </a:solidFill>
              </a:rPr>
              <a:t>slim</a:t>
            </a:r>
            <a:r>
              <a:rPr lang="en-US" sz="2800" b="1" dirty="0" smtClean="0">
                <a:solidFill>
                  <a:srgbClr val="116D41"/>
                </a:solidFill>
              </a:rPr>
              <a:t>, but his brother is terribly </a:t>
            </a:r>
            <a:r>
              <a:rPr lang="en-US" sz="2800" b="1" i="1" dirty="0" smtClean="0">
                <a:solidFill>
                  <a:srgbClr val="116D41"/>
                </a:solidFill>
              </a:rPr>
              <a:t>thin</a:t>
            </a:r>
            <a:r>
              <a:rPr lang="en-US" sz="2800" b="1" dirty="0" smtClean="0">
                <a:solidFill>
                  <a:srgbClr val="116D41"/>
                </a:solidFill>
              </a:rPr>
              <a:t>.</a:t>
            </a:r>
          </a:p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Skinny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(very negative meaning)</a:t>
            </a:r>
          </a:p>
          <a:p>
            <a:pPr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Fat</a:t>
            </a:r>
            <a:r>
              <a:rPr lang="en-US" sz="2400" i="1" dirty="0" smtClean="0">
                <a:solidFill>
                  <a:schemeClr val="tx1"/>
                </a:solidFill>
              </a:rPr>
              <a:t> (it’s not very polite to say)  - </a:t>
            </a:r>
            <a:r>
              <a:rPr lang="en-US" sz="2800" b="1" u="sng" dirty="0" smtClean="0">
                <a:solidFill>
                  <a:schemeClr val="tx1"/>
                </a:solidFill>
              </a:rPr>
              <a:t>over-weight</a:t>
            </a:r>
            <a:r>
              <a:rPr lang="en-US" sz="2400" i="1" dirty="0" smtClean="0">
                <a:solidFill>
                  <a:schemeClr val="tx1"/>
                </a:solidFill>
              </a:rPr>
              <a:t> (more neutral)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/>
              <a:t>Hair, skin, face</a:t>
            </a:r>
            <a:endParaRPr lang="ru-R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>
                <a:latin typeface="Imprint MT Shadow" pitchFamily="82" charset="0"/>
              </a:rPr>
              <a:t>straight                                 thin-faced</a:t>
            </a:r>
          </a:p>
          <a:p>
            <a:pPr>
              <a:buNone/>
            </a:pPr>
            <a:r>
              <a:rPr lang="en-US" dirty="0" smtClean="0">
                <a:latin typeface="Imprint MT Shadow" pitchFamily="82" charset="0"/>
              </a:rPr>
              <a:t>              </a:t>
            </a:r>
            <a:r>
              <a:rPr lang="ru-RU" dirty="0" smtClean="0">
                <a:latin typeface="Imprint MT Shadow" pitchFamily="82" charset="0"/>
              </a:rPr>
              <a:t>  </a:t>
            </a:r>
            <a:r>
              <a:rPr lang="en-US" dirty="0" smtClean="0">
                <a:latin typeface="Imprint MT Shadow" pitchFamily="82" charset="0"/>
              </a:rPr>
              <a:t>curly                                      round-faced</a:t>
            </a:r>
          </a:p>
          <a:p>
            <a:pPr>
              <a:buNone/>
            </a:pPr>
            <a:r>
              <a:rPr lang="en-US" dirty="0" smtClean="0">
                <a:latin typeface="Imprint MT Shadow" pitchFamily="82" charset="0"/>
              </a:rPr>
              <a:t>Hair     wavy</a:t>
            </a:r>
            <a:r>
              <a:rPr lang="ru-RU" dirty="0" smtClean="0"/>
              <a:t> </a:t>
            </a:r>
            <a:r>
              <a:rPr lang="en-US" dirty="0" smtClean="0"/>
              <a:t>                  </a:t>
            </a:r>
            <a:r>
              <a:rPr lang="en-US" dirty="0" smtClean="0">
                <a:latin typeface="Imprint MT Shadow" pitchFamily="82" charset="0"/>
              </a:rPr>
              <a:t>face</a:t>
            </a:r>
            <a:r>
              <a:rPr lang="ru-RU" dirty="0" smtClean="0"/>
              <a:t>         </a:t>
            </a:r>
            <a:r>
              <a:rPr lang="en-US" dirty="0" smtClean="0">
                <a:latin typeface="Imprint MT Shadow" pitchFamily="82" charset="0"/>
              </a:rPr>
              <a:t>with freckles</a:t>
            </a:r>
          </a:p>
          <a:p>
            <a:pPr>
              <a:buNone/>
            </a:pPr>
            <a:r>
              <a:rPr lang="en-US" dirty="0" smtClean="0">
                <a:latin typeface="Imprint MT Shadow" pitchFamily="82" charset="0"/>
              </a:rPr>
              <a:t>               </a:t>
            </a:r>
            <a:r>
              <a:rPr lang="ru-RU" dirty="0" smtClean="0">
                <a:latin typeface="Imprint MT Shadow" pitchFamily="82" charset="0"/>
              </a:rPr>
              <a:t> </a:t>
            </a:r>
            <a:r>
              <a:rPr lang="en-US" dirty="0" smtClean="0">
                <a:latin typeface="Imprint MT Shadow" pitchFamily="82" charset="0"/>
              </a:rPr>
              <a:t>bald                                      beard &amp; moustache</a:t>
            </a:r>
          </a:p>
          <a:p>
            <a:pPr>
              <a:buNone/>
            </a:pPr>
            <a:r>
              <a:rPr lang="en-US" dirty="0" smtClean="0">
                <a:latin typeface="Imprint MT Shadow" pitchFamily="82" charset="0"/>
              </a:rPr>
              <a:t>             </a:t>
            </a:r>
            <a:r>
              <a:rPr lang="ru-RU" dirty="0" smtClean="0">
                <a:latin typeface="Imprint MT Shadow" pitchFamily="82" charset="0"/>
              </a:rPr>
              <a:t> </a:t>
            </a:r>
            <a:r>
              <a:rPr lang="en-US" dirty="0" smtClean="0">
                <a:latin typeface="Imprint MT Shadow" pitchFamily="82" charset="0"/>
              </a:rPr>
              <a:t>receding                                  with wrinkles</a:t>
            </a:r>
          </a:p>
          <a:p>
            <a:pPr>
              <a:buNone/>
            </a:pPr>
            <a:r>
              <a:rPr lang="en-US" dirty="0" smtClean="0">
                <a:latin typeface="Imprint MT Shadow" pitchFamily="82" charset="0"/>
              </a:rPr>
              <a:t>            a crew-cut (</a:t>
            </a:r>
            <a:r>
              <a:rPr lang="ru-RU" dirty="0" smtClean="0"/>
              <a:t>«</a:t>
            </a:r>
            <a:r>
              <a:rPr lang="ru-RU" sz="2000" dirty="0" smtClean="0"/>
              <a:t>ежик»</a:t>
            </a:r>
            <a:r>
              <a:rPr lang="ru-RU" dirty="0" smtClean="0"/>
              <a:t>)</a:t>
            </a:r>
            <a:r>
              <a:rPr lang="en-US" dirty="0" smtClean="0">
                <a:latin typeface="Imprint MT Shadow" pitchFamily="82" charset="0"/>
              </a:rPr>
              <a:t>              chubby (</a:t>
            </a:r>
            <a:r>
              <a:rPr lang="ru-RU" dirty="0" smtClean="0">
                <a:latin typeface="Imprint MT Shadow" pitchFamily="82" charset="0"/>
              </a:rPr>
              <a:t>полнощекий)</a:t>
            </a:r>
            <a:endParaRPr lang="en-US" dirty="0" smtClean="0">
              <a:latin typeface="Imprint MT Shadow" pitchFamily="82" charset="0"/>
            </a:endParaRPr>
          </a:p>
          <a:p>
            <a:pPr>
              <a:buNone/>
            </a:pPr>
            <a:r>
              <a:rPr lang="ru-RU" dirty="0" smtClean="0">
                <a:latin typeface="Imprint MT Shadow" pitchFamily="82" charset="0"/>
              </a:rPr>
              <a:t>             </a:t>
            </a:r>
            <a:r>
              <a:rPr lang="en-US" dirty="0" smtClean="0">
                <a:latin typeface="Imprint MT Shadow" pitchFamily="82" charset="0"/>
              </a:rPr>
              <a:t> </a:t>
            </a:r>
            <a:r>
              <a:rPr lang="en-US" u="sng" dirty="0" smtClean="0">
                <a:latin typeface="Imprint MT Shadow" pitchFamily="82" charset="0"/>
              </a:rPr>
              <a:t>fair</a:t>
            </a:r>
            <a:r>
              <a:rPr lang="en-US" dirty="0" smtClean="0">
                <a:latin typeface="Imprint MT Shadow" pitchFamily="82" charset="0"/>
              </a:rPr>
              <a:t>                                     </a:t>
            </a:r>
            <a:r>
              <a:rPr lang="en-US" u="sng" dirty="0" smtClean="0">
                <a:latin typeface="Imprint MT Shadow" pitchFamily="82" charset="0"/>
              </a:rPr>
              <a:t>dark</a:t>
            </a:r>
          </a:p>
          <a:p>
            <a:pPr>
              <a:buNone/>
            </a:pPr>
            <a:endParaRPr lang="en-US" dirty="0" smtClean="0">
              <a:latin typeface="Imprint MT Shadow" pitchFamily="82" charset="0"/>
            </a:endParaRPr>
          </a:p>
          <a:p>
            <a:pPr>
              <a:buNone/>
            </a:pPr>
            <a:r>
              <a:rPr lang="en-US" dirty="0" smtClean="0">
                <a:latin typeface="Imprint MT Shadow" pitchFamily="82" charset="0"/>
              </a:rPr>
              <a:t>    blond(e)    light brown      dark brown     black</a:t>
            </a:r>
          </a:p>
          <a:p>
            <a:pPr algn="ctr">
              <a:buNone/>
            </a:pPr>
            <a:r>
              <a:rPr lang="en-US" dirty="0" smtClean="0">
                <a:latin typeface="Imprint MT Shadow" pitchFamily="82" charset="0"/>
              </a:rPr>
              <a:t>ginger-hair </a:t>
            </a:r>
            <a:r>
              <a:rPr lang="ru-RU" dirty="0" smtClean="0">
                <a:latin typeface="Imprint MT Shadow" pitchFamily="82" charset="0"/>
              </a:rPr>
              <a:t>(рыжеватые)</a:t>
            </a:r>
            <a:endParaRPr lang="en-US" dirty="0" smtClean="0">
              <a:latin typeface="Imprint MT Shadow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Imprint MT Shadow" pitchFamily="82" charset="0"/>
              </a:rPr>
              <a:t>    red-hair</a:t>
            </a:r>
            <a:r>
              <a:rPr lang="ru-RU" dirty="0" smtClean="0">
                <a:latin typeface="Imprint MT Shadow" pitchFamily="82" charset="0"/>
              </a:rPr>
              <a:t> (рыжие)</a:t>
            </a:r>
            <a:endParaRPr lang="en-US" dirty="0" smtClean="0">
              <a:latin typeface="Imprint MT Shadow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Imprint MT Shadow" pitchFamily="82" charset="0"/>
              </a:rPr>
              <a:t>auburn hair</a:t>
            </a:r>
            <a:r>
              <a:rPr lang="ru-RU" dirty="0" smtClean="0">
                <a:latin typeface="Imprint MT Shadow" pitchFamily="82" charset="0"/>
              </a:rPr>
              <a:t> (темно-рыжие)</a:t>
            </a:r>
          </a:p>
          <a:p>
            <a:pPr algn="ctr">
              <a:buNone/>
            </a:pPr>
            <a:r>
              <a:rPr lang="en-US" dirty="0" smtClean="0">
                <a:latin typeface="Imprint MT Shadow" pitchFamily="82" charset="0"/>
              </a:rPr>
              <a:t>Dark -skinned, pale-skinned</a:t>
            </a:r>
            <a:endParaRPr lang="ru-RU" dirty="0" smtClean="0">
              <a:latin typeface="Imprint MT Shadow" pitchFamily="82" charset="0"/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Left Brace 3"/>
          <p:cNvSpPr/>
          <p:nvPr/>
        </p:nvSpPr>
        <p:spPr>
          <a:xfrm>
            <a:off x="914400" y="1143000"/>
            <a:ext cx="381000" cy="2514600"/>
          </a:xfrm>
          <a:prstGeom prst="leftBrace">
            <a:avLst>
              <a:gd name="adj1" fmla="val 8333"/>
              <a:gd name="adj2" fmla="val 42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Left Brace 4"/>
          <p:cNvSpPr/>
          <p:nvPr/>
        </p:nvSpPr>
        <p:spPr>
          <a:xfrm>
            <a:off x="4495800" y="914400"/>
            <a:ext cx="609600" cy="2743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ight Brace 5"/>
          <p:cNvSpPr/>
          <p:nvPr/>
        </p:nvSpPr>
        <p:spPr>
          <a:xfrm rot="16200000">
            <a:off x="1524000" y="3886200"/>
            <a:ext cx="228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ight Brace 6"/>
          <p:cNvSpPr/>
          <p:nvPr/>
        </p:nvSpPr>
        <p:spPr>
          <a:xfrm rot="16200000">
            <a:off x="5219700" y="37719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/>
          <a:lstStyle/>
          <a:p>
            <a:r>
              <a:rPr lang="en-US" dirty="0" smtClean="0"/>
              <a:t>Now answer these questions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1. How tall are you?</a:t>
            </a:r>
          </a:p>
          <a:p>
            <a:r>
              <a:rPr lang="en-US" sz="3200" dirty="0" smtClean="0"/>
              <a:t>2. How would you describe your build?</a:t>
            </a:r>
          </a:p>
          <a:p>
            <a:r>
              <a:rPr lang="en-US" sz="3200" dirty="0" smtClean="0"/>
              <a:t>3.How much do you weight?</a:t>
            </a:r>
          </a:p>
          <a:p>
            <a:r>
              <a:rPr lang="en-US" sz="3200" dirty="0" smtClean="0"/>
              <a:t>4. What kind of hair have you got?</a:t>
            </a:r>
          </a:p>
          <a:p>
            <a:r>
              <a:rPr lang="en-US" sz="3200" dirty="0" smtClean="0"/>
              <a:t>5. What colour is it?</a:t>
            </a:r>
          </a:p>
          <a:p>
            <a:r>
              <a:rPr lang="en-US" sz="3200" dirty="0" smtClean="0"/>
              <a:t>6. Would you like it to be different? If so what would you like?</a:t>
            </a:r>
          </a:p>
          <a:p>
            <a:r>
              <a:rPr lang="en-US" sz="3200" dirty="0" smtClean="0"/>
              <a:t>7. Do you like beards &amp; moustache?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Replace words in each sentence with more suitable or more polite ones.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4400" dirty="0" smtClean="0"/>
              <a:t>1. He met a handsome girl in the disco last night.</a:t>
            </a:r>
          </a:p>
          <a:p>
            <a:pPr algn="just"/>
            <a:r>
              <a:rPr lang="en-US" sz="4400" dirty="0" smtClean="0"/>
              <a:t>2. Her sister is really quite ugly.</a:t>
            </a:r>
          </a:p>
          <a:p>
            <a:pPr algn="just"/>
            <a:r>
              <a:rPr lang="en-US" sz="4400" dirty="0" smtClean="0"/>
              <a:t>3. Peter is getting a bit fat.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cap="none" dirty="0" smtClean="0"/>
              <a:t>Place the words in the box under the correct heading.</a:t>
            </a:r>
            <a:endParaRPr lang="ru-RU" sz="2800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1066800"/>
          <a:ext cx="792479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4"/>
                <a:gridCol w="1132114"/>
                <a:gridCol w="1132114"/>
                <a:gridCol w="1132114"/>
                <a:gridCol w="1132114"/>
                <a:gridCol w="740230"/>
                <a:gridCol w="1523998"/>
              </a:tblGrid>
              <a:tr h="581891">
                <a:tc>
                  <a:txBody>
                    <a:bodyPr/>
                    <a:lstStyle/>
                    <a:p>
                      <a:r>
                        <a:rPr lang="en-US" dirty="0" smtClean="0"/>
                        <a:t>hair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eyes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</a:p>
                    <a:p>
                      <a:r>
                        <a:rPr lang="en-US" dirty="0" smtClean="0"/>
                        <a:t>appearance</a:t>
                      </a:r>
                      <a:endParaRPr lang="ru-RU" dirty="0"/>
                    </a:p>
                  </a:txBody>
                  <a:tcPr/>
                </a:tc>
              </a:tr>
              <a:tr h="3325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2209800"/>
            <a:ext cx="7772400" cy="4343400"/>
          </a:xfrm>
          <a:prstGeom prst="rect">
            <a:avLst/>
          </a:prstGeom>
          <a:solidFill>
            <a:srgbClr val="8FFF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ttractive                        brown                           dark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lump                              young                            of medium height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lain                                grey                              middle-aged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hite                              tall                                muscular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lderly                             long                               old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asually dressed              curly                              red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air                                 straight                          wavy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val                                fat                                  blue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ound                              in their late forties         thin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hort                               overweight                     short         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lack                               slim                                well-dressed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reen                              pretty                             long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ong                                handsome                        blond(e)</a:t>
            </a:r>
          </a:p>
          <a:p>
            <a:pPr algn="just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ood-looking                    in her mid-fifties             beard</a:t>
            </a:r>
          </a:p>
          <a:p>
            <a:pPr algn="just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Write one sentence to describe each of these people, giving information about their hair &amp; face, their height and build &amp; general appearance.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You yourself</a:t>
            </a:r>
          </a:p>
          <a:p>
            <a:pPr algn="just"/>
            <a:r>
              <a:rPr lang="en-US" sz="4000" dirty="0" smtClean="0">
                <a:solidFill>
                  <a:srgbClr val="F07006"/>
                </a:solidFill>
              </a:rPr>
              <a:t>Your best friend</a:t>
            </a:r>
          </a:p>
          <a:p>
            <a:pPr algn="just"/>
            <a:r>
              <a:rPr lang="en-US" sz="4000" dirty="0" smtClean="0">
                <a:solidFill>
                  <a:srgbClr val="7030A0"/>
                </a:solidFill>
              </a:rPr>
              <a:t>A neighbour</a:t>
            </a:r>
          </a:p>
          <a:p>
            <a:pPr algn="just"/>
            <a:r>
              <a:rPr lang="en-US" sz="4000" dirty="0" smtClean="0">
                <a:solidFill>
                  <a:srgbClr val="C00000"/>
                </a:solidFill>
              </a:rPr>
              <a:t>Your ideal of handsome man/a beautiful woman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Answer these remarks with the opposite descriptions.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2400" i="1" dirty="0" smtClean="0">
                <a:solidFill>
                  <a:srgbClr val="C00000"/>
                </a:solidFill>
              </a:rPr>
              <a:t>Ex.  A. He was the short, chubby boy.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         B. No, quite the opposite, he’s the tall,  thin- faced boy.   </a:t>
            </a:r>
          </a:p>
          <a:p>
            <a:pPr marL="566928" indent="-457200">
              <a:buAutoNum type="alphaUcPeriod"/>
            </a:pPr>
            <a:r>
              <a:rPr lang="en-US" i="1" dirty="0" smtClean="0"/>
              <a:t>Was that his brother the dark-skinned, wavy-haired one?</a:t>
            </a:r>
          </a:p>
          <a:p>
            <a:pPr marL="566928" indent="-457200">
              <a:buAutoNum type="alphaUcPeriod"/>
            </a:pPr>
            <a:r>
              <a:rPr lang="en-US" i="1" dirty="0" smtClean="0"/>
              <a:t>No, quite the opposite, he is ………………</a:t>
            </a:r>
          </a:p>
          <a:p>
            <a:pPr marL="566928" indent="-457200">
              <a:buNone/>
            </a:pPr>
            <a:r>
              <a:rPr lang="en-US" i="1" dirty="0" smtClean="0"/>
              <a:t>_____________________________________</a:t>
            </a:r>
          </a:p>
          <a:p>
            <a:pPr marL="566928" indent="-457200">
              <a:buNone/>
            </a:pPr>
            <a:r>
              <a:rPr lang="en-US" i="1" dirty="0" smtClean="0"/>
              <a:t> </a:t>
            </a:r>
            <a:r>
              <a:rPr lang="en-US" i="1" dirty="0" smtClean="0">
                <a:solidFill>
                  <a:srgbClr val="116D41"/>
                </a:solidFill>
              </a:rPr>
              <a:t>A. She is always well- dressed, so I’ve heard.</a:t>
            </a:r>
          </a:p>
          <a:p>
            <a:pPr marL="566928" indent="-457200">
              <a:buNone/>
            </a:pPr>
            <a:r>
              <a:rPr lang="en-US" i="1" dirty="0" smtClean="0">
                <a:solidFill>
                  <a:srgbClr val="116D41"/>
                </a:solidFill>
              </a:rPr>
              <a:t>B. What? Every time I see her, she is…………………</a:t>
            </a:r>
          </a:p>
          <a:p>
            <a:pPr marL="566928" indent="-457200">
              <a:buNone/>
            </a:pPr>
            <a:r>
              <a:rPr lang="en-US" i="1" dirty="0" smtClean="0">
                <a:solidFill>
                  <a:srgbClr val="116D41"/>
                </a:solidFill>
              </a:rPr>
              <a:t>_____________________________________</a:t>
            </a:r>
          </a:p>
          <a:p>
            <a:pPr marL="566928" indent="-457200">
              <a:buNone/>
            </a:pPr>
            <a:endParaRPr lang="en-US" i="1" dirty="0" smtClean="0">
              <a:solidFill>
                <a:srgbClr val="116D41"/>
              </a:solidFill>
            </a:endParaRPr>
          </a:p>
          <a:p>
            <a:pPr marL="566928" indent="-457200">
              <a:buAutoNum type="alphaUcPeriod"/>
            </a:pPr>
            <a:r>
              <a:rPr lang="en-US" i="1" dirty="0" smtClean="0">
                <a:solidFill>
                  <a:srgbClr val="002060"/>
                </a:solidFill>
              </a:rPr>
              <a:t>So, Charlene is rather plump fair-haired woman?</a:t>
            </a:r>
          </a:p>
          <a:p>
            <a:pPr marL="566928" indent="-457200">
              <a:buAutoNum type="alphaUcPeriod"/>
            </a:pPr>
            <a:r>
              <a:rPr lang="en-US" i="1" dirty="0" smtClean="0">
                <a:solidFill>
                  <a:srgbClr val="002060"/>
                </a:solidFill>
              </a:rPr>
              <a:t>No, Charlene is…………………………………………</a:t>
            </a:r>
          </a:p>
          <a:p>
            <a:pPr marL="566928" indent="-457200">
              <a:buNone/>
            </a:pPr>
            <a:r>
              <a:rPr lang="en-US" i="1" dirty="0" smtClean="0">
                <a:solidFill>
                  <a:srgbClr val="002060"/>
                </a:solidFill>
              </a:rPr>
              <a:t>____________________________________</a:t>
            </a:r>
          </a:p>
          <a:p>
            <a:pPr marL="566928" indent="-457200">
              <a:buNone/>
            </a:pPr>
            <a:r>
              <a:rPr lang="en-US" i="1" dirty="0" smtClean="0">
                <a:solidFill>
                  <a:srgbClr val="F07006"/>
                </a:solidFill>
              </a:rPr>
              <a:t>A. Tell us about the new boss: good-looking?</a:t>
            </a:r>
          </a:p>
          <a:p>
            <a:pPr marL="566928" indent="-457200">
              <a:buNone/>
            </a:pPr>
            <a:r>
              <a:rPr lang="en-US" i="1" dirty="0" smtClean="0">
                <a:solidFill>
                  <a:srgbClr val="F07006"/>
                </a:solidFill>
              </a:rPr>
              <a:t>B. No, I’m afraid not, rather…………………………..</a:t>
            </a:r>
          </a:p>
          <a:p>
            <a:pPr marL="566928" indent="-457200">
              <a:buNone/>
            </a:pPr>
            <a:endParaRPr lang="en-US" sz="2400" i="1" dirty="0" smtClean="0">
              <a:solidFill>
                <a:srgbClr val="002060"/>
              </a:solidFill>
            </a:endParaRPr>
          </a:p>
          <a:p>
            <a:pPr marL="566928" indent="-457200">
              <a:buAutoNum type="alphaUcPeriod"/>
            </a:pPr>
            <a:endParaRPr lang="en-US" sz="2400" i="1" dirty="0" smtClean="0">
              <a:solidFill>
                <a:srgbClr val="002060"/>
              </a:solidFill>
            </a:endParaRPr>
          </a:p>
          <a:p>
            <a:pPr marL="566928" indent="-457200">
              <a:buNone/>
            </a:pPr>
            <a:endParaRPr lang="ru-RU" sz="2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>
                <a:latin typeface="Book Antiqua" pitchFamily="18" charset="0"/>
              </a:rPr>
              <a:t>Describe the members of your family using only compound adjectives.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620000" cy="54071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Ex. Red-faced, long-haired….</a:t>
            </a:r>
          </a:p>
          <a:p>
            <a:pPr>
              <a:buNone/>
            </a:pPr>
            <a:r>
              <a:rPr lang="en-US" dirty="0" smtClean="0"/>
              <a:t>Shoulders………….brand or narrow</a:t>
            </a:r>
          </a:p>
          <a:p>
            <a:pPr>
              <a:buNone/>
            </a:pPr>
            <a:r>
              <a:rPr lang="en-US" dirty="0" smtClean="0"/>
              <a:t>Eyes………………..colour</a:t>
            </a:r>
          </a:p>
          <a:p>
            <a:pPr>
              <a:buNone/>
            </a:pPr>
            <a:r>
              <a:rPr lang="en-US" dirty="0" smtClean="0"/>
              <a:t>Skin…………………colour</a:t>
            </a:r>
          </a:p>
          <a:p>
            <a:pPr>
              <a:buNone/>
            </a:pPr>
            <a:r>
              <a:rPr lang="en-US" dirty="0" smtClean="0"/>
              <a:t>Hands……………….which one do they write with?</a:t>
            </a:r>
          </a:p>
          <a:p>
            <a:pPr>
              <a:buNone/>
            </a:pPr>
            <a:r>
              <a:rPr lang="en-US" dirty="0" smtClean="0"/>
              <a:t>Legs………………….long or short</a:t>
            </a:r>
          </a:p>
          <a:p>
            <a:pPr>
              <a:buNone/>
            </a:pPr>
            <a:r>
              <a:rPr lang="en-US" dirty="0" smtClean="0"/>
              <a:t>Hair………………….length &amp; colour</a:t>
            </a:r>
          </a:p>
          <a:p>
            <a:pPr>
              <a:buNone/>
            </a:pPr>
            <a:r>
              <a:rPr lang="en-US" dirty="0" smtClean="0"/>
              <a:t>Face………………….shape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1036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Flow</vt:lpstr>
      <vt:lpstr>Trek</vt:lpstr>
      <vt:lpstr>Opulent</vt:lpstr>
      <vt:lpstr>Solstice</vt:lpstr>
      <vt:lpstr>Urban</vt:lpstr>
      <vt:lpstr>Oriel</vt:lpstr>
      <vt:lpstr>Civic</vt:lpstr>
      <vt:lpstr>Origin</vt:lpstr>
      <vt:lpstr>Slide 1</vt:lpstr>
      <vt:lpstr>Height &amp; build</vt:lpstr>
      <vt:lpstr>Hair, skin, face</vt:lpstr>
      <vt:lpstr>Now answer these questions</vt:lpstr>
      <vt:lpstr>Replace words in each sentence with more suitable or more polite ones.</vt:lpstr>
      <vt:lpstr>Place the words in the box under the correct heading.</vt:lpstr>
      <vt:lpstr>Write one sentence to describe each of these people, giving information about their hair &amp; face, their height and build &amp; general appearance.</vt:lpstr>
      <vt:lpstr>Answer these remarks with the opposite descriptions.</vt:lpstr>
      <vt:lpstr>Describe the members of your family using only compound adjectives.</vt:lpstr>
      <vt:lpstr>Imagine that you work for a marriage bureau (брачное агентство). Look through these “personal columns” where people are seeking partners &amp; match them.</vt:lpstr>
      <vt:lpstr>Complete the text with words from the box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Марина</cp:lastModifiedBy>
  <cp:revision>26</cp:revision>
  <dcterms:created xsi:type="dcterms:W3CDTF">2006-08-16T00:00:00Z</dcterms:created>
  <dcterms:modified xsi:type="dcterms:W3CDTF">2009-11-05T08:58:41Z</dcterms:modified>
</cp:coreProperties>
</file>