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4" r:id="rId3"/>
    <p:sldId id="266" r:id="rId4"/>
    <p:sldId id="262" r:id="rId5"/>
    <p:sldId id="259" r:id="rId6"/>
    <p:sldId id="257" r:id="rId7"/>
    <p:sldId id="258" r:id="rId8"/>
    <p:sldId id="256" r:id="rId9"/>
    <p:sldId id="260" r:id="rId10"/>
    <p:sldId id="267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5" autoAdjust="0"/>
    <p:restoredTop sz="94654" autoAdjust="0"/>
  </p:normalViewPr>
  <p:slideViewPr>
    <p:cSldViewPr>
      <p:cViewPr varScale="1">
        <p:scale>
          <a:sx n="75" d="100"/>
          <a:sy n="75" d="100"/>
        </p:scale>
        <p:origin x="-39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4599D-38D0-4EBB-9ABD-9C115C988B75}" type="datetimeFigureOut">
              <a:rPr lang="ru-RU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F0905-D3F6-4B24-93D9-1D75CE955C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66EDA-5A48-484E-9D14-C69690B689D9}" type="datetimeFigureOut">
              <a:rPr lang="ru-RU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E9C86-B004-4838-B725-B7C84078CF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7B7EB-4B77-4337-834C-0FAD7A06AD75}" type="datetimeFigureOut">
              <a:rPr lang="ru-RU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086AE-82DC-4995-B8AF-753A409B15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A4847-0005-4E54-B131-328E1AF04D69}" type="datetimeFigureOut">
              <a:rPr lang="ru-RU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6DB1A-93FA-4A13-AEC2-DFBD3FAC04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C337F-D9A2-4654-BF3A-03ECC9F5076D}" type="datetimeFigureOut">
              <a:rPr lang="ru-RU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0E7D4-BC3F-4A6E-AAEC-3F2A2DF524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03A67-8611-4E3B-ACC6-75A541A6DA14}" type="datetimeFigureOut">
              <a:rPr lang="ru-RU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7E0B5-68F0-48F1-8269-959BB3E4D9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FABE4-53CC-45C8-9242-E1FB0305F61B}" type="datetimeFigureOut">
              <a:rPr lang="ru-RU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04A25-90E4-4712-98EB-9A12BCEB91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264B8-371F-4C2E-8E9D-E1D595B46522}" type="datetimeFigureOut">
              <a:rPr lang="ru-RU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03B86-DC07-4346-893E-7423987743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B9DE8-515D-4AEC-AFEF-8B324DC3D36F}" type="datetimeFigureOut">
              <a:rPr lang="ru-RU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28370-8A57-46B7-B57C-5DF98BB173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97B10-787A-4C0C-846C-8BDE6EC12232}" type="datetimeFigureOut">
              <a:rPr lang="ru-RU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D6B61-178F-42CC-8159-6DD5743933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00BB2-F7F3-4135-9ACE-9494BC340854}" type="datetimeFigureOut">
              <a:rPr lang="ru-RU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DA080-D2AC-4118-BAAF-B7EEE2BE55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B9CDF7A-6BF2-4EF1-89AE-429E6DF5D871}" type="datetimeFigureOut">
              <a:rPr lang="ru-RU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E0DB365-4904-4815-8E48-4659F7160B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200026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Нашествие с Востока</a:t>
            </a:r>
            <a:b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ru-RU" sz="6000" dirty="0"/>
          </a:p>
        </p:txBody>
      </p:sp>
      <p:pic>
        <p:nvPicPr>
          <p:cNvPr id="13314" name="Рисунок 4" descr="r03028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1500188"/>
            <a:ext cx="7929562" cy="2928937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85852" y="4813994"/>
            <a:ext cx="6929486" cy="1200329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«Не пройдут</a:t>
            </a:r>
            <a:r>
              <a:rPr lang="ru-RU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и не умолкнут содеянные громкие дела и 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подвиги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Ваши:</a:t>
            </a:r>
            <a:r>
              <a:rPr lang="ru-RU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потомство сохранит их в памяти своей»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en-US" smtClean="0"/>
              <a:t>                  </a:t>
            </a:r>
            <a:r>
              <a:rPr lang="ru-RU" smtClean="0"/>
              <a:t> </a:t>
            </a:r>
            <a:r>
              <a:rPr lang="en-US" smtClean="0"/>
              <a:t>         </a:t>
            </a:r>
            <a:r>
              <a:rPr lang="ru-RU" smtClean="0"/>
              <a:t>           </a:t>
            </a:r>
            <a:r>
              <a:rPr lang="ru-RU" sz="1600" b="1" i="1" smtClean="0">
                <a:solidFill>
                  <a:srgbClr val="7030A0"/>
                </a:solidFill>
                <a:latin typeface="Arial" charset="0"/>
              </a:rPr>
              <a:t>Что объединяет ряд?</a:t>
            </a:r>
          </a:p>
          <a:p>
            <a:pPr>
              <a:buFont typeface="Arial" charset="0"/>
              <a:buNone/>
            </a:pPr>
            <a:r>
              <a:rPr lang="ru-RU" sz="1600" smtClean="0">
                <a:latin typeface="Arial" charset="0"/>
              </a:rPr>
              <a:t>                                         </a:t>
            </a:r>
            <a:r>
              <a:rPr lang="ru-RU" sz="1600" b="1" smtClean="0">
                <a:solidFill>
                  <a:srgbClr val="0D0D0D"/>
                </a:solidFill>
                <a:latin typeface="Arial" charset="0"/>
              </a:rPr>
              <a:t>Северный Китай, Средняя Азия, Иран, Корея, Киевская</a:t>
            </a:r>
            <a:r>
              <a:rPr lang="en-US" sz="1600" b="1" smtClean="0">
                <a:solidFill>
                  <a:srgbClr val="0D0D0D"/>
                </a:solidFill>
                <a:latin typeface="Arial" charset="0"/>
              </a:rPr>
              <a:t> </a:t>
            </a:r>
            <a:r>
              <a:rPr lang="ru-RU" sz="1600" b="1" smtClean="0">
                <a:solidFill>
                  <a:srgbClr val="0D0D0D"/>
                </a:solidFill>
                <a:latin typeface="Arial" charset="0"/>
              </a:rPr>
              <a:t>Русь.                          Русь.</a:t>
            </a:r>
          </a:p>
          <a:p>
            <a:pPr algn="ctr">
              <a:buFont typeface="Arial" charset="0"/>
              <a:buNone/>
            </a:pPr>
            <a:r>
              <a:rPr lang="ru-RU" sz="1600" smtClean="0">
                <a:latin typeface="Arial" charset="0"/>
              </a:rPr>
              <a:t>              </a:t>
            </a:r>
            <a:r>
              <a:rPr lang="en-US" sz="1600" smtClean="0">
                <a:latin typeface="Arial" charset="0"/>
              </a:rPr>
              <a:t>                      </a:t>
            </a:r>
            <a:r>
              <a:rPr lang="ru-RU" sz="1600" smtClean="0">
                <a:latin typeface="Arial" charset="0"/>
              </a:rPr>
              <a:t>                    </a:t>
            </a:r>
            <a:r>
              <a:rPr lang="ru-RU" sz="1600" b="1" i="1" smtClean="0">
                <a:solidFill>
                  <a:srgbClr val="7030A0"/>
                </a:solidFill>
                <a:latin typeface="Arial" charset="0"/>
              </a:rPr>
              <a:t>Найди лишнее слово в ряду.</a:t>
            </a:r>
            <a:endParaRPr lang="ru-RU" sz="1600" b="1" smtClean="0">
              <a:solidFill>
                <a:srgbClr val="7030A0"/>
              </a:solidFill>
              <a:latin typeface="Arial" charset="0"/>
            </a:endParaRPr>
          </a:p>
          <a:p>
            <a:pPr>
              <a:buFont typeface="Arial" charset="0"/>
              <a:buNone/>
            </a:pPr>
            <a:r>
              <a:rPr lang="ru-RU" sz="1600" smtClean="0">
                <a:latin typeface="Arial" charset="0"/>
              </a:rPr>
              <a:t>                                          </a:t>
            </a:r>
            <a:r>
              <a:rPr lang="ru-RU" sz="1600" b="1" smtClean="0">
                <a:solidFill>
                  <a:srgbClr val="0D0D0D"/>
                </a:solidFill>
                <a:latin typeface="Arial" charset="0"/>
              </a:rPr>
              <a:t>Курултай, тумен, вече, закон Яса, улус.</a:t>
            </a:r>
            <a:endParaRPr lang="en-US" sz="1600" b="1" smtClean="0">
              <a:solidFill>
                <a:srgbClr val="0D0D0D"/>
              </a:solidFill>
              <a:latin typeface="Arial" charset="0"/>
            </a:endParaRPr>
          </a:p>
          <a:p>
            <a:pPr>
              <a:buFont typeface="Arial" charset="0"/>
              <a:buNone/>
            </a:pPr>
            <a:endParaRPr lang="en-US" sz="2400" smtClean="0">
              <a:latin typeface="Arial" charset="0"/>
            </a:endParaRPr>
          </a:p>
          <a:p>
            <a:pPr algn="r">
              <a:buFont typeface="Arial" charset="0"/>
              <a:buNone/>
            </a:pPr>
            <a:r>
              <a:rPr lang="en-US" sz="2400" smtClean="0">
                <a:latin typeface="Arial" charset="0"/>
              </a:rPr>
              <a:t>                                   </a:t>
            </a:r>
            <a:r>
              <a:rPr lang="ru-RU" sz="2400" smtClean="0">
                <a:latin typeface="Arial" charset="0"/>
              </a:rPr>
              <a:t>                           </a:t>
            </a:r>
          </a:p>
          <a:p>
            <a:pPr algn="r">
              <a:buFont typeface="Arial" charset="0"/>
              <a:buNone/>
            </a:pPr>
            <a:endParaRPr lang="ru-RU" sz="2400" b="1" smtClean="0">
              <a:solidFill>
                <a:srgbClr val="7030A0"/>
              </a:solidFill>
              <a:latin typeface="Arial" charset="0"/>
            </a:endParaRPr>
          </a:p>
          <a:p>
            <a:pPr algn="r">
              <a:buFont typeface="Arial" charset="0"/>
              <a:buNone/>
            </a:pPr>
            <a:r>
              <a:rPr lang="ru-RU" sz="1600" b="1" smtClean="0">
                <a:solidFill>
                  <a:srgbClr val="7030A0"/>
                </a:solidFill>
                <a:latin typeface="Arial" charset="0"/>
              </a:rPr>
              <a:t>Домашнее задание:</a:t>
            </a:r>
          </a:p>
          <a:p>
            <a:pPr algn="r">
              <a:buFont typeface="Arial" charset="0"/>
              <a:buNone/>
            </a:pPr>
            <a:r>
              <a:rPr lang="ru-RU" sz="1600" b="1" smtClean="0">
                <a:latin typeface="Arial" charset="0"/>
              </a:rPr>
              <a:t>§</a:t>
            </a:r>
            <a:r>
              <a:rPr lang="en-US" smtClean="0"/>
              <a:t> </a:t>
            </a:r>
            <a:r>
              <a:rPr lang="ru-RU" sz="1600" b="1" smtClean="0">
                <a:solidFill>
                  <a:srgbClr val="0D0D0D"/>
                </a:solidFill>
                <a:latin typeface="Arial" charset="0"/>
              </a:rPr>
              <a:t>12, понятия, карта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6626" y="526128"/>
            <a:ext cx="8214582" cy="7640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По следам монголо-татар</a:t>
            </a:r>
          </a:p>
        </p:txBody>
      </p:sp>
      <p:pic>
        <p:nvPicPr>
          <p:cNvPr id="1026" name="Picture 2" descr="F:\картинки по истории\pravila_boya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2286016" cy="381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978627"/>
            <a:ext cx="4500594" cy="48792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Кочевая жизнь монголо-татар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Рисунок 9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0628" y="1785926"/>
            <a:ext cx="3713710" cy="4856142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Чингисхан</a:t>
            </a:r>
            <a:endParaRPr lang="ru-RU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7" name="Picture 3" descr="C:\Documents and Settings\Admin\Рабочий стол\картинки по истории\чи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285860"/>
            <a:ext cx="4714908" cy="50720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Монгольские завоевания в 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XIII</a:t>
            </a: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веке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50" name="Picture 2" descr="C:\Documents and Settings\Admin\Рабочий стол\картинки по истории\карт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97172" y="1214422"/>
            <a:ext cx="6949655" cy="4911741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Битва на р. Калке, май 1223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074" name="Picture 2" descr="C:\Documents and Settings\Admin\Рабочий стол\кар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1538" y="1337015"/>
            <a:ext cx="7143800" cy="5155442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Нашествие хана Батыя на Русь, 1237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8434" name="Picture 2" descr="C:\Documents and Settings\Admin\Рабочий стол\карт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28688" y="1600200"/>
            <a:ext cx="7215187" cy="4889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Гибель русских княжеств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122" name="Picture 2" descr="C:\Documents and Settings\Admin\Рабочий стол\картинки по истории\56447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10" y="1500173"/>
            <a:ext cx="7429552" cy="5087628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785949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Установление ига на Руси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57375" y="1571625"/>
            <a:ext cx="6143625" cy="40671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026" name="Picture 2" descr="C:\Documents and Settings\Admin\Рабочий стол\картинки по истории\6cbc3f20d2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71612"/>
            <a:ext cx="6786610" cy="44291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0685" y="965183"/>
            <a:ext cx="8276381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По следам монголо-татар</a:t>
            </a:r>
          </a:p>
        </p:txBody>
      </p:sp>
      <p:pic>
        <p:nvPicPr>
          <p:cNvPr id="2052" name="Picture 4" descr="C:\Documents and Settings\Admin\Рабочий стол\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85926"/>
            <a:ext cx="3228975" cy="46958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1507" name="TextBox 7"/>
          <p:cNvSpPr txBox="1">
            <a:spLocks noChangeArrowheads="1"/>
          </p:cNvSpPr>
          <p:nvPr/>
        </p:nvSpPr>
        <p:spPr bwMode="auto">
          <a:xfrm>
            <a:off x="4071938" y="1857375"/>
            <a:ext cx="4857750" cy="477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i="1" dirty="0">
                <a:solidFill>
                  <a:srgbClr val="7030A0"/>
                </a:solidFill>
              </a:rPr>
              <a:t>города </a:t>
            </a:r>
            <a:r>
              <a:rPr lang="ru-RU" sz="1600" b="1" i="1" dirty="0">
                <a:solidFill>
                  <a:srgbClr val="7030A0"/>
                </a:solidFill>
              </a:rPr>
              <a:t>Руси</a:t>
            </a:r>
          </a:p>
          <a:p>
            <a:pPr>
              <a:defRPr/>
            </a:pPr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Назовите города, которые Батый разрушил во время нашествия.</a:t>
            </a:r>
          </a:p>
          <a:p>
            <a:pPr>
              <a:defRPr/>
            </a:pPr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Какое княжество первым подверглось разорению?</a:t>
            </a:r>
          </a:p>
          <a:p>
            <a:pPr>
              <a:defRPr/>
            </a:pPr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Город на северо-западе Руси, не подвергшийся разорению.</a:t>
            </a:r>
          </a:p>
          <a:p>
            <a:pPr>
              <a:defRPr/>
            </a:pPr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Город, сопротивлявшийся монголо-татарам 7 недель.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         </a:t>
            </a:r>
            <a:r>
              <a:rPr lang="ru-RU" sz="1600" b="1" i="1" dirty="0">
                <a:solidFill>
                  <a:srgbClr val="7030A0"/>
                </a:solidFill>
              </a:rPr>
              <a:t>Определи последовательность событий</a:t>
            </a:r>
          </a:p>
          <a:p>
            <a:pPr>
              <a:defRPr/>
            </a:pPr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 1. сражение на реке Сити;</a:t>
            </a:r>
          </a:p>
          <a:p>
            <a:pPr>
              <a:defRPr/>
            </a:pPr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 2. разорение Рязанской земли; </a:t>
            </a:r>
          </a:p>
          <a:p>
            <a:pPr>
              <a:defRPr/>
            </a:pPr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 3. сожжение Москвы; </a:t>
            </a:r>
          </a:p>
          <a:p>
            <a:pPr>
              <a:defRPr/>
            </a:pPr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 4. поход на Великий Новгород; </a:t>
            </a:r>
          </a:p>
          <a:p>
            <a:pPr>
              <a:defRPr/>
            </a:pPr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 5. взятие Киева; </a:t>
            </a:r>
          </a:p>
          <a:p>
            <a:pPr>
              <a:defRPr/>
            </a:pPr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 6. оборона Козельска; </a:t>
            </a:r>
          </a:p>
          <a:p>
            <a:pPr>
              <a:defRPr/>
            </a:pPr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 7. поход в Европу.</a:t>
            </a:r>
          </a:p>
          <a:p>
            <a:pPr>
              <a:defRPr/>
            </a:pPr>
            <a:r>
              <a:rPr lang="ru-RU" sz="1600" dirty="0"/>
              <a:t>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</TotalTime>
  <Words>85</Words>
  <Application>Microsoft Office PowerPoint</Application>
  <PresentationFormat>Экран (4:3)</PresentationFormat>
  <Paragraphs>23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Жанна</dc:creator>
  <cp:lastModifiedBy>www.PHILka.RU</cp:lastModifiedBy>
  <cp:revision>27</cp:revision>
  <dcterms:created xsi:type="dcterms:W3CDTF">2010-12-14T14:10:03Z</dcterms:created>
  <dcterms:modified xsi:type="dcterms:W3CDTF">2002-01-01T01:21:07Z</dcterms:modified>
</cp:coreProperties>
</file>