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76" r:id="rId6"/>
    <p:sldId id="277" r:id="rId7"/>
    <p:sldId id="263" r:id="rId8"/>
    <p:sldId id="258" r:id="rId9"/>
    <p:sldId id="278" r:id="rId10"/>
    <p:sldId id="262" r:id="rId11"/>
    <p:sldId id="264" r:id="rId12"/>
    <p:sldId id="279" r:id="rId13"/>
    <p:sldId id="265" r:id="rId14"/>
    <p:sldId id="267" r:id="rId15"/>
    <p:sldId id="269" r:id="rId16"/>
    <p:sldId id="280" r:id="rId17"/>
    <p:sldId id="275" r:id="rId18"/>
    <p:sldId id="271" r:id="rId19"/>
    <p:sldId id="272" r:id="rId20"/>
    <p:sldId id="273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18" autoAdjust="0"/>
  </p:normalViewPr>
  <p:slideViewPr>
    <p:cSldViewPr>
      <p:cViewPr varScale="1">
        <p:scale>
          <a:sx n="65" d="100"/>
          <a:sy n="65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 b="3389"/>
          <a:stretch/>
        </p:blipFill>
        <p:spPr>
          <a:xfrm>
            <a:off x="-13332" y="-1365621"/>
            <a:ext cx="9155578" cy="8253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2636912"/>
            <a:ext cx="661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Mistral" pitchFamily="66" charset="0"/>
              </a:rPr>
              <a:t>Нужны ли нам рыцари сегодня</a:t>
            </a:r>
            <a:endParaRPr lang="ru-RU" sz="4000" dirty="0">
              <a:solidFill>
                <a:srgbClr val="00206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204864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правильно одеть в доспехи рыцаря    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2520279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652" y="332656"/>
            <a:ext cx="2201107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2" y="332656"/>
            <a:ext cx="2201107" cy="2376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1880" y="332656"/>
            <a:ext cx="201622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2656"/>
            <a:ext cx="2016223" cy="23762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63985" y="514287"/>
            <a:ext cx="2160240" cy="23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679">
            <a:off x="6643165" y="1271849"/>
            <a:ext cx="2213453" cy="100273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0652" y="3717032"/>
            <a:ext cx="2201107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8" y="3717032"/>
            <a:ext cx="2127031" cy="273630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91880" y="3717032"/>
            <a:ext cx="201622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17032"/>
            <a:ext cx="2032620" cy="273630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663986" y="3717032"/>
            <a:ext cx="2160240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86" y="3717032"/>
            <a:ext cx="224005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У каждых ворот стояли два герольда, шесть трубачей и шесть вестников и, кроме того, сильный отряд солдат. Герольды обязаны были проверять звание рыцарей, желавших принять участие в турнире, и поддерживать порядок на арене»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Вальтер Скотт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«Баллада о доблестном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рыцаре Айвенго»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9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3168352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204864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правильно составить рыцарский герб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Герб- эмблема, наследственный отличительный знак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2" y="1902023"/>
            <a:ext cx="3048000" cy="3724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" y="1902022"/>
            <a:ext cx="3018529" cy="4047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2" y="1902023"/>
            <a:ext cx="3031522" cy="4047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896" y="1902022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элементы: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ормы щита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бозначение цветов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еральдические фигуры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рыцарские поступки соответствуют кодексу рыцарской  чести какие нет. Приведите примеры из предложенного вам списка.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40967"/>
            <a:ext cx="2518284" cy="33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813690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говорим о рыцарстве, когда хотим выразить духовный идеал служения. Основные рыцарские добродетели - это соблюдение определенного кодекса поведения и преданное служение своему господину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Люди, устремленные к такому совершенному образу, объединялись в братства, рыцарские ордена.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Существуют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и в наши дни, когда рыцарство, казалось бы, ушло в прошлое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/>
              <a:t/>
            </a:r>
            <a:br>
              <a:rPr lang="ru-RU" sz="3600" i="1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585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Рыцарь должен быть милосердым и кротким к слабому, и не отказывать тем кто просит о помощи.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196" y="1933675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Рыцарь должен беспощадно карать любое оскорбление чести своего Сюзерена, чести Дамы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собственной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чести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196" y="188640"/>
            <a:ext cx="793822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МИЛОСЕРДИЕ</a:t>
            </a:r>
            <a:r>
              <a:rPr lang="ru-RU" dirty="0"/>
              <a:t> </a:t>
            </a:r>
            <a:r>
              <a:rPr lang="ru-RU" sz="2800" dirty="0" smtClean="0">
                <a:solidFill>
                  <a:srgbClr val="002060"/>
                </a:solidFill>
              </a:rPr>
              <a:t>—</a:t>
            </a:r>
            <a:r>
              <a:rPr lang="ru-RU" sz="2800" dirty="0" smtClean="0"/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щедр душой и мягок сердцем, как подобает благородному человеку 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933675"/>
            <a:ext cx="8551604" cy="1423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ВЕРНОСТЬ</a:t>
            </a:r>
            <a:r>
              <a:rPr lang="ru-RU" dirty="0"/>
              <a:t> 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Будь предан своему слову; будь предан своему делу; будь предан своему другу; будь предан своей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любви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573016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Рыцарь не смеет причинить вред человеку вооруженному неравным оружием, иначе как на поле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196" y="3573016"/>
            <a:ext cx="84969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СПРАВЕДЛИВОСТЬ</a:t>
            </a:r>
            <a:r>
              <a:rPr lang="ru-RU" dirty="0"/>
              <a:t> 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Не обижай никого, нанеся оскорбление или не воздав по справедливости, как велит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196" y="5388898"/>
            <a:ext cx="8442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Незнание Кодекса Рыцарской чести не является смягчающим вину обстоятельством для людей вероломных, отступивших от его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196" y="5157192"/>
            <a:ext cx="844228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БЛАГОРОДСТВО</a:t>
            </a:r>
            <a:r>
              <a:rPr lang="ru-RU" dirty="0"/>
              <a:t> 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Не стыдись ошибок – стыдись отсутствия раскаяния; не стыдись незнания – стыдись нежелания знать; не стыдись доброты – стыдись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равнодушия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7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И ДОБРОДЕТЕЛЬ СТАТЬ ПОРОКОМ   МОЖЕТ  КОГДА ЕЕ НЕПРАВИЛЬНО ПРИЛОЖАТ»</a:t>
            </a:r>
          </a:p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Уильям Шекспир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223224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Сумейте завоевать расположение прекрасной Дамы , ответив на все ее вопросы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16606"/>
            <a:ext cx="3993976" cy="36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72816"/>
            <a:ext cx="7344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правила из рыцарского кодекса чести вы бы добавили в правила нахимовцев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54868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7" y="3896474"/>
            <a:ext cx="1619250" cy="2438400"/>
          </a:xfrm>
          <a:prstGeom prst="rect">
            <a:avLst/>
          </a:prstGeom>
        </p:spPr>
      </p:pic>
      <p:pic>
        <p:nvPicPr>
          <p:cNvPr id="1026" name="Picture 2" descr="D:\Documents and Settings\Оля\Local Settings\Temporary Internet Files\Content.IE5\7XEFEVM2\MC90043395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26" y="462037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 and Settings\Оля\Local Settings\Temporary Internet Files\Content.IE5\MTHMMJV2\MC90043395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719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78799"/>
            <a:ext cx="3522687" cy="3864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1031" y="77726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верность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604313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порядочность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76470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8463" y="2492896"/>
            <a:ext cx="2453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доблесть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53933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благородство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66124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Развивай эти качества в себе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11" y="2176035"/>
            <a:ext cx="1986208" cy="1034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0697"/>
            <a:ext cx="2088232" cy="12763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6737">
            <a:off x="3280584" y="16196"/>
            <a:ext cx="1735856" cy="17532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2568">
            <a:off x="751606" y="1091907"/>
            <a:ext cx="1737329" cy="17547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7662">
            <a:off x="254984" y="2727127"/>
            <a:ext cx="1807076" cy="18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1" y="404664"/>
            <a:ext cx="3345799" cy="3672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404664"/>
            <a:ext cx="3960441" cy="3672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081" y="4293096"/>
            <a:ext cx="356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 И ЕГО ВОИНЫ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3" y="4293096"/>
            <a:ext cx="396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БИТВА ПРИ ПУАТЬЕ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15719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идеей объединены иллюстрации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839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764704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Рыцарство как военное и землевладельческое сословие возникло у франков в связи с переходом в 8 веке от народного пешего войска к конному войску вассалов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обозначают данные слова?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700808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Ritter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немецкий язык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Chevalier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французский язык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Knight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английский язык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Miles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латинский язык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00808"/>
            <a:ext cx="6624736" cy="255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Всадник, конный воин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24744"/>
            <a:ext cx="705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“Обещаю и клянусь в присутствии Господа моего и государя моего положением рук моих на Святое Евангелие тщательно блюсти законы и наше славное рыцарство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чем идет речь  в данном высказывании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28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воспитать</a:t>
            </a:r>
          </a:p>
          <a:p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остойного рыцаря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2060848"/>
            <a:ext cx="180020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0" y="908720"/>
            <a:ext cx="1184139" cy="1512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1" y="2841835"/>
            <a:ext cx="1184139" cy="1552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0" y="4873044"/>
            <a:ext cx="1232210" cy="18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63609" y="1136568"/>
            <a:ext cx="4719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Завтра скажут о нем «доблестный  рыцарь», здесь в часовне он проведет последние минуты перед …..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3609" y="3197361"/>
            <a:ext cx="4524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7 лет отправляли в замок к сеньору, где он проходил  начальное обучение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3609" y="5157192"/>
            <a:ext cx="4524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Чистил доспехи,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омогал одевать рыцаря, сопровождал на турниры и сражения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71620" y="3189553"/>
            <a:ext cx="4308791" cy="1311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ПАЖ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69990" y="5076438"/>
            <a:ext cx="4308791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ОРУЖЕНОСЕЦ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63609" y="1100525"/>
            <a:ext cx="4524815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ПОСВЯЩЕНИЕМ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556792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«Все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“снабжение” лежало на верном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слуге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подавал оружие, подводил свежего коня, параллельно отражая удары противника и проявляя всю свою ловкость. Оказывая помощь рыцарю, юноша и сам учился военному делу, одновременно проверяя себя на устойчивость к трудностям и опасностям военной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жизни»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587727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Ж.Ж.Руа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"История рыцарства"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326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идет речь  в данном высказывании?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808</TotalTime>
  <Words>501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Home</cp:lastModifiedBy>
  <cp:revision>61</cp:revision>
  <dcterms:modified xsi:type="dcterms:W3CDTF">2014-01-08T16:15:42Z</dcterms:modified>
</cp:coreProperties>
</file>