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6" r:id="rId9"/>
    <p:sldId id="276" r:id="rId10"/>
    <p:sldId id="270" r:id="rId11"/>
    <p:sldId id="271" r:id="rId12"/>
    <p:sldId id="274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60"/>
  </p:normalViewPr>
  <p:slideViewPr>
    <p:cSldViewPr>
      <p:cViewPr varScale="1">
        <p:scale>
          <a:sx n="82" d="100"/>
          <a:sy n="82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wmf"/><Relationship Id="rId7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2.wmf"/><Relationship Id="rId5" Type="http://schemas.openxmlformats.org/officeDocument/2006/relationships/image" Target="../media/image7.wmf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2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4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21.wmf"/><Relationship Id="rId7" Type="http://schemas.openxmlformats.org/officeDocument/2006/relationships/image" Target="../media/image43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BE7E53-7862-41A5-9B72-FF7AB18F74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A98FD-4860-4D1B-9CE5-B4CBD207D2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239C-CE3A-45DD-B071-21C855588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41E957-0D52-48CC-9913-3ED9E548D3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6A1D38-86E3-4FA1-83F9-A381493173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7A8A29-1EEC-4622-AE20-CC17D4657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7731F2-AAB1-4FDA-B895-18C09721F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22558-2968-45A7-8722-2302C2258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AC583-F85C-4FF6-9541-BFEE14A55D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A64BF-A9C4-4C72-82ED-B74593068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53AAA-6B63-4529-B5EB-4C7F8D8912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F7B7B-2379-4A61-9854-07A577ABC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02780-32E3-4EC6-8C7E-C50BCC4934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B226C-4D21-4AAD-BE3A-C3B4ECEC0B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6F04-06AC-426C-B736-090FC72FD4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1170CE-A56D-4727-AF6D-C397FD5D7C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12875"/>
            <a:ext cx="8820150" cy="1438275"/>
          </a:xfrm>
        </p:spPr>
        <p:txBody>
          <a:bodyPr/>
          <a:lstStyle/>
          <a:p>
            <a:pPr algn="ctr"/>
            <a:r>
              <a:rPr lang="ru-RU" sz="4800" b="1">
                <a:latin typeface="Comic Sans MS" pitchFamily="66" charset="0"/>
              </a:rPr>
              <a:t>Скалярное  произведение  векторов.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sz="2800" b="1" dirty="0" smtClean="0">
                <a:solidFill>
                  <a:schemeClr val="hlink"/>
                </a:solidFill>
                <a:latin typeface="Arial" pitchFamily="34" charset="0"/>
              </a:rPr>
              <a:t>МБОУ </a:t>
            </a:r>
            <a:r>
              <a:rPr lang="ru-RU" sz="2800" b="1" dirty="0" err="1" smtClean="0">
                <a:solidFill>
                  <a:schemeClr val="hlink"/>
                </a:solidFill>
                <a:latin typeface="Arial" pitchFamily="34" charset="0"/>
              </a:rPr>
              <a:t>Красногорская</a:t>
            </a:r>
            <a:r>
              <a:rPr lang="ru-RU" sz="2800" b="1" dirty="0" smtClean="0">
                <a:solidFill>
                  <a:schemeClr val="hlink"/>
                </a:solidFill>
                <a:latin typeface="Arial" pitchFamily="34" charset="0"/>
              </a:rPr>
              <a:t> СОШ № 2</a:t>
            </a:r>
            <a:endParaRPr lang="ru-RU" sz="2800" b="1" dirty="0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ru-RU" sz="3200" b="1">
                <a:latin typeface="Comic Sans MS" pitchFamily="66" charset="0"/>
              </a:rPr>
              <a:t>Какие  из  представленных  на  рисунке  векторов  </a:t>
            </a:r>
            <a:r>
              <a:rPr lang="ru-RU" sz="3200" b="1">
                <a:solidFill>
                  <a:schemeClr val="hlink"/>
                </a:solidFill>
                <a:latin typeface="Comic Sans MS" pitchFamily="66" charset="0"/>
              </a:rPr>
              <a:t>перпендикулярны</a:t>
            </a:r>
            <a:r>
              <a:rPr lang="ru-RU" sz="3200" b="1">
                <a:latin typeface="Comic Sans MS" pitchFamily="66" charset="0"/>
              </a:rPr>
              <a:t>?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6659563" y="1700213"/>
          <a:ext cx="390525" cy="701675"/>
        </p:xfrm>
        <a:graphic>
          <a:graphicData uri="http://schemas.openxmlformats.org/presentationml/2006/ole">
            <p:oleObj spid="_x0000_s64515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948488" y="2349500"/>
          <a:ext cx="430212" cy="773113"/>
        </p:xfrm>
        <a:graphic>
          <a:graphicData uri="http://schemas.openxmlformats.org/presentationml/2006/ole">
            <p:oleObj spid="_x0000_s64516" name="Формула" r:id="rId4" imgW="126720" imgH="228600" progId="Equation.3">
              <p:embed/>
            </p:oleObj>
          </a:graphicData>
        </a:graphic>
      </p:graphicFrame>
      <p:graphicFrame>
        <p:nvGraphicFramePr>
          <p:cNvPr id="64530" name="Object 18"/>
          <p:cNvGraphicFramePr>
            <a:graphicFrameLocks noChangeAspect="1"/>
          </p:cNvGraphicFramePr>
          <p:nvPr>
            <p:ph sz="quarter" idx="4"/>
          </p:nvPr>
        </p:nvGraphicFramePr>
        <p:xfrm>
          <a:off x="8459788" y="3860800"/>
          <a:ext cx="379412" cy="758825"/>
        </p:xfrm>
        <a:graphic>
          <a:graphicData uri="http://schemas.openxmlformats.org/presentationml/2006/ole">
            <p:oleObj spid="_x0000_s64530" name="Формула" r:id="rId5" imgW="114120" imgH="228600" progId="Equation.3">
              <p:embed/>
            </p:oleObj>
          </a:graphicData>
        </a:graphic>
      </p:graphicFrame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6300788" y="24209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6300788" y="3141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83169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7380288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6659563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1979613" y="41497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3" name="Freeform 11"/>
          <p:cNvSpPr>
            <a:spLocks/>
          </p:cNvSpPr>
          <p:nvPr/>
        </p:nvSpPr>
        <p:spPr bwMode="auto">
          <a:xfrm>
            <a:off x="6372225" y="2420938"/>
            <a:ext cx="1066800" cy="158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672" y="0"/>
              </a:cxn>
            </a:cxnLst>
            <a:rect l="0" t="0" r="r" b="b"/>
            <a:pathLst>
              <a:path w="672" h="10">
                <a:moveTo>
                  <a:pt x="0" y="10"/>
                </a:moveTo>
                <a:lnTo>
                  <a:pt x="67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567488" y="1931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751138" y="394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526" name="Freeform 14"/>
          <p:cNvSpPr>
            <a:spLocks/>
          </p:cNvSpPr>
          <p:nvPr/>
        </p:nvSpPr>
        <p:spPr bwMode="auto">
          <a:xfrm>
            <a:off x="6372225" y="3141663"/>
            <a:ext cx="1785938" cy="36512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1125" y="0"/>
              </a:cxn>
            </a:cxnLst>
            <a:rect l="0" t="0" r="r" b="b"/>
            <a:pathLst>
              <a:path w="1125" h="23">
                <a:moveTo>
                  <a:pt x="0" y="23"/>
                </a:moveTo>
                <a:lnTo>
                  <a:pt x="112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975100" y="4235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528" name="Freeform 16"/>
          <p:cNvSpPr>
            <a:spLocks/>
          </p:cNvSpPr>
          <p:nvPr/>
        </p:nvSpPr>
        <p:spPr bwMode="auto">
          <a:xfrm>
            <a:off x="8359775" y="3716338"/>
            <a:ext cx="14288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768"/>
              </a:cxn>
            </a:cxnLst>
            <a:rect l="0" t="0" r="r" b="b"/>
            <a:pathLst>
              <a:path w="9" h="768">
                <a:moveTo>
                  <a:pt x="0" y="0"/>
                </a:moveTo>
                <a:lnTo>
                  <a:pt x="9" y="7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700338" y="4149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531" name="Freeform 19"/>
          <p:cNvSpPr>
            <a:spLocks/>
          </p:cNvSpPr>
          <p:nvPr/>
        </p:nvSpPr>
        <p:spPr bwMode="auto">
          <a:xfrm>
            <a:off x="6211888" y="4194175"/>
            <a:ext cx="1162050" cy="1588"/>
          </a:xfrm>
          <a:custGeom>
            <a:avLst/>
            <a:gdLst/>
            <a:ahLst/>
            <a:cxnLst>
              <a:cxn ang="0">
                <a:pos x="732" y="0"/>
              </a:cxn>
              <a:cxn ang="0">
                <a:pos x="0" y="0"/>
              </a:cxn>
            </a:cxnLst>
            <a:rect l="0" t="0" r="r" b="b"/>
            <a:pathLst>
              <a:path w="732" h="1">
                <a:moveTo>
                  <a:pt x="732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4532" name="Object 20"/>
          <p:cNvGraphicFramePr>
            <a:graphicFrameLocks noChangeAspect="1"/>
          </p:cNvGraphicFramePr>
          <p:nvPr/>
        </p:nvGraphicFramePr>
        <p:xfrm>
          <a:off x="6588125" y="3500438"/>
          <a:ext cx="420688" cy="690562"/>
        </p:xfrm>
        <a:graphic>
          <a:graphicData uri="http://schemas.openxmlformats.org/presentationml/2006/ole">
            <p:oleObj spid="_x0000_s64532" name="Формула" r:id="rId6" imgW="139680" imgH="228600" progId="Equation.3">
              <p:embed/>
            </p:oleObj>
          </a:graphicData>
        </a:graphic>
      </p:graphicFrame>
      <p:sp>
        <p:nvSpPr>
          <p:cNvPr id="64533" name="Freeform 21"/>
          <p:cNvSpPr>
            <a:spLocks/>
          </p:cNvSpPr>
          <p:nvPr/>
        </p:nvSpPr>
        <p:spPr bwMode="auto">
          <a:xfrm>
            <a:off x="6748463" y="4995863"/>
            <a:ext cx="995362" cy="752475"/>
          </a:xfrm>
          <a:custGeom>
            <a:avLst/>
            <a:gdLst/>
            <a:ahLst/>
            <a:cxnLst>
              <a:cxn ang="0">
                <a:pos x="0" y="474"/>
              </a:cxn>
              <a:cxn ang="0">
                <a:pos x="627" y="0"/>
              </a:cxn>
            </a:cxnLst>
            <a:rect l="0" t="0" r="r" b="b"/>
            <a:pathLst>
              <a:path w="627" h="474">
                <a:moveTo>
                  <a:pt x="0" y="474"/>
                </a:moveTo>
                <a:lnTo>
                  <a:pt x="62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4534" name="Object 22"/>
          <p:cNvGraphicFramePr>
            <a:graphicFrameLocks noChangeAspect="1"/>
          </p:cNvGraphicFramePr>
          <p:nvPr/>
        </p:nvGraphicFramePr>
        <p:xfrm>
          <a:off x="6877050" y="4797425"/>
          <a:ext cx="377825" cy="630238"/>
        </p:xfrm>
        <a:graphic>
          <a:graphicData uri="http://schemas.openxmlformats.org/presentationml/2006/ole">
            <p:oleObj spid="_x0000_s64534" name="Формула" r:id="rId7" imgW="152280" imgH="253800" progId="Equation.3">
              <p:embed/>
            </p:oleObj>
          </a:graphicData>
        </a:graphic>
      </p:graphicFrame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1547813" y="42211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Comic Sans MS" pitchFamily="66" charset="0"/>
              </a:rPr>
              <a:t>О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5651500" y="2349500"/>
            <a:ext cx="273526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endParaRPr lang="ru-RU" sz="2000" i="1"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i="1">
                <a:latin typeface="Comic Sans MS" pitchFamily="66" charset="0"/>
              </a:rPr>
              <a:t>  </a:t>
            </a:r>
            <a:r>
              <a:rPr lang="ru-RU" sz="3200" i="1">
                <a:latin typeface="Comic Sans MS" pitchFamily="66" charset="0"/>
              </a:rPr>
              <a:t>а  и  </a:t>
            </a:r>
            <a:r>
              <a:rPr lang="en-US" sz="3200" i="1">
                <a:latin typeface="Comic Sans MS" pitchFamily="66" charset="0"/>
              </a:rPr>
              <a:t>c</a:t>
            </a:r>
            <a:r>
              <a:rPr lang="ru-RU" sz="2000" i="1">
                <a:latin typeface="Comic Sans MS" pitchFamily="66" charset="0"/>
              </a:rPr>
              <a:t>    </a:t>
            </a:r>
          </a:p>
          <a:p>
            <a:pPr marL="342900" indent="-342900"/>
            <a:r>
              <a:rPr lang="ru-RU" sz="3200" i="1">
                <a:latin typeface="Comic Sans MS" pitchFamily="66" charset="0"/>
              </a:rPr>
              <a:t>2.  </a:t>
            </a:r>
            <a:r>
              <a:rPr lang="en-US" sz="3200" i="1">
                <a:latin typeface="Comic Sans MS" pitchFamily="66" charset="0"/>
              </a:rPr>
              <a:t>b</a:t>
            </a:r>
            <a:r>
              <a:rPr lang="ru-RU" sz="3200" i="1">
                <a:latin typeface="Comic Sans MS" pitchFamily="66" charset="0"/>
              </a:rPr>
              <a:t>  и</a:t>
            </a:r>
            <a:r>
              <a:rPr lang="en-US" sz="3200" i="1">
                <a:latin typeface="Comic Sans MS" pitchFamily="66" charset="0"/>
              </a:rPr>
              <a:t>  d</a:t>
            </a:r>
            <a:r>
              <a:rPr lang="ru-RU" sz="2000" i="1">
                <a:latin typeface="Comic Sans MS" pitchFamily="66" charset="0"/>
              </a:rPr>
              <a:t>  </a:t>
            </a:r>
            <a:endParaRPr lang="en-US" sz="2000" i="1">
              <a:latin typeface="Comic Sans MS" pitchFamily="66" charset="0"/>
            </a:endParaRPr>
          </a:p>
          <a:p>
            <a:pPr marL="342900" indent="-342900"/>
            <a:r>
              <a:rPr lang="en-US" sz="3200" i="1">
                <a:latin typeface="Comic Sans MS" pitchFamily="66" charset="0"/>
              </a:rPr>
              <a:t>3. </a:t>
            </a:r>
            <a:r>
              <a:rPr lang="ru-RU" sz="3200" i="1">
                <a:latin typeface="Comic Sans MS" pitchFamily="66" charset="0"/>
              </a:rPr>
              <a:t> с  и</a:t>
            </a:r>
            <a:r>
              <a:rPr lang="en-US" sz="3200" i="1">
                <a:latin typeface="Comic Sans MS" pitchFamily="66" charset="0"/>
              </a:rPr>
              <a:t>  d</a:t>
            </a:r>
            <a:endParaRPr lang="ru-RU" sz="3200" i="1">
              <a:latin typeface="Comic Sans MS" pitchFamily="66" charset="0"/>
            </a:endParaRPr>
          </a:p>
          <a:p>
            <a:pPr marL="342900" indent="-342900">
              <a:buFontTx/>
              <a:buAutoNum type="arabicPeriod" startAt="4"/>
            </a:pPr>
            <a:r>
              <a:rPr lang="en-US" sz="3200" i="1">
                <a:latin typeface="Comic Sans MS" pitchFamily="66" charset="0"/>
              </a:rPr>
              <a:t>  b</a:t>
            </a:r>
            <a:r>
              <a:rPr lang="ru-RU" sz="3200" i="1">
                <a:latin typeface="Comic Sans MS" pitchFamily="66" charset="0"/>
              </a:rPr>
              <a:t>  и  с</a:t>
            </a:r>
            <a:endParaRPr lang="en-US" sz="3200" i="1">
              <a:latin typeface="Comic Sans MS" pitchFamily="66" charset="0"/>
            </a:endParaRPr>
          </a:p>
          <a:p>
            <a:pPr marL="342900" indent="-342900">
              <a:buFontTx/>
              <a:buAutoNum type="arabicPeriod" startAt="4"/>
            </a:pPr>
            <a:r>
              <a:rPr lang="en-US" sz="3200" i="1">
                <a:latin typeface="Comic Sans MS" pitchFamily="66" charset="0"/>
              </a:rPr>
              <a:t>  f</a:t>
            </a:r>
            <a:r>
              <a:rPr lang="ru-RU" sz="3200" i="1">
                <a:latin typeface="Comic Sans MS" pitchFamily="66" charset="0"/>
              </a:rPr>
              <a:t>  и  </a:t>
            </a:r>
            <a:r>
              <a:rPr lang="en-US" sz="3200" i="1">
                <a:latin typeface="Comic Sans MS" pitchFamily="66" charset="0"/>
              </a:rPr>
              <a:t>d</a:t>
            </a:r>
          </a:p>
          <a:p>
            <a:pPr marL="342900" indent="-342900">
              <a:buFontTx/>
              <a:buAutoNum type="arabicPeriod" startAt="4"/>
            </a:pPr>
            <a:endParaRPr lang="en-US" sz="3200" i="1">
              <a:latin typeface="Comic Sans MS" pitchFamily="66" charset="0"/>
            </a:endParaRPr>
          </a:p>
          <a:p>
            <a:pPr marL="342900" indent="-342900">
              <a:buFontTx/>
              <a:buAutoNum type="arabicPeriod" startAt="4"/>
            </a:pPr>
            <a:endParaRPr lang="ru-RU" sz="3200" i="1">
              <a:latin typeface="Comic Sans MS" pitchFamily="66" charset="0"/>
            </a:endParaRPr>
          </a:p>
          <a:p>
            <a:pPr marL="342900" indent="-342900">
              <a:buFontTx/>
              <a:buAutoNum type="arabicPeriod" startAt="2"/>
            </a:pPr>
            <a:endParaRPr lang="ru-RU" sz="3200" i="1">
              <a:latin typeface="Comic Sans MS" pitchFamily="66" charset="0"/>
            </a:endParaRPr>
          </a:p>
          <a:p>
            <a:pPr marL="342900" indent="-342900"/>
            <a:endParaRPr lang="ru-RU" sz="2000" i="1">
              <a:latin typeface="Comic Sans MS" pitchFamily="66" charset="0"/>
            </a:endParaRPr>
          </a:p>
          <a:p>
            <a:pPr marL="342900" indent="-342900">
              <a:buFontTx/>
              <a:buAutoNum type="arabicPeriod" startAt="6"/>
            </a:pPr>
            <a:endParaRPr lang="ru-RU" sz="2000" i="1">
              <a:latin typeface="Comic Sans MS" pitchFamily="66" charset="0"/>
            </a:endParaRPr>
          </a:p>
          <a:p>
            <a:pPr marL="342900" indent="-342900"/>
            <a:endParaRPr lang="ru-RU" sz="2000" i="1">
              <a:latin typeface="Comic Sans MS" pitchFamily="66" charset="0"/>
            </a:endParaRPr>
          </a:p>
        </p:txBody>
      </p:sp>
      <p:graphicFrame>
        <p:nvGraphicFramePr>
          <p:cNvPr id="64537" name="Object 25"/>
          <p:cNvGraphicFramePr>
            <a:graphicFrameLocks noChangeAspect="1"/>
          </p:cNvGraphicFramePr>
          <p:nvPr>
            <p:ph sz="quarter" idx="3"/>
          </p:nvPr>
        </p:nvGraphicFramePr>
        <p:xfrm>
          <a:off x="2555875" y="3860800"/>
          <a:ext cx="404813" cy="371475"/>
        </p:xfrm>
        <a:graphic>
          <a:graphicData uri="http://schemas.openxmlformats.org/presentationml/2006/ole">
            <p:oleObj spid="_x0000_s64537" name="Формула" r:id="rId8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3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3.93064E-6 L -0.48038 0.2622 " pathEditMode="relative" ptsTypes="AA">
                                      <p:cBhvr>
                                        <p:cTn id="230" dur="2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0.02243 L -0.47795 0.36855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173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9306E-6 L -0.4835 0.15468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77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433 L -0.39774 0.16416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89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93 L -0.58941 0.00393 " pathEditMode="relative" ptsTypes="AA">
                                      <p:cBhvr>
                                        <p:cTn id="238" dur="2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02312E-6 L -0.59861 2.02312E-6 " pathEditMode="relative" ptsTypes="AA">
                                      <p:cBhvr>
                                        <p:cTn id="240" dur="2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1526 L -0.69062 0.06867 " pathEditMode="relative" ptsTypes="AA">
                                      <p:cBhvr>
                                        <p:cTn id="242" dur="2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78035E-8 L -0.7559 0.09457 " pathEditMode="relative" ptsTypes="AA">
                                      <p:cBhvr>
                                        <p:cTn id="244" dur="2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0023 L -0.51285 -0.22012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110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0.0067 L -0.48541 -0.21364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10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3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2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4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4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1000"/>
                                        <p:tgtEl>
                                          <p:spTgt spid="64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4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4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64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000"/>
                            </p:stCondLst>
                            <p:childTnLst>
                              <p:par>
                                <p:cTn id="28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64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64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7" dur="1000"/>
                                        <p:tgtEl>
                                          <p:spTgt spid="64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000"/>
                            </p:stCondLst>
                            <p:childTnLst>
                              <p:par>
                                <p:cTn id="28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64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64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3" dur="1000"/>
                                        <p:tgtEl>
                                          <p:spTgt spid="64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8000"/>
                            </p:stCondLst>
                            <p:childTnLst>
                              <p:par>
                                <p:cTn id="2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64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64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64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500"/>
                                        <p:tgtEl>
                                          <p:spTgt spid="64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64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7" grpId="0" animBg="1"/>
      <p:bldP spid="64517" grpId="1" animBg="1"/>
      <p:bldP spid="64518" grpId="0" animBg="1"/>
      <p:bldP spid="64518" grpId="1" animBg="1"/>
      <p:bldP spid="64519" grpId="0" animBg="1"/>
      <p:bldP spid="64519" grpId="1" animBg="1"/>
      <p:bldP spid="64520" grpId="0" animBg="1"/>
      <p:bldP spid="64520" grpId="1" animBg="1"/>
      <p:bldP spid="64521" grpId="0" animBg="1"/>
      <p:bldP spid="64521" grpId="1" animBg="1"/>
      <p:bldP spid="64522" grpId="0" animBg="1"/>
      <p:bldP spid="64523" grpId="0" animBg="1"/>
      <p:bldP spid="64523" grpId="1" animBg="1"/>
      <p:bldP spid="64526" grpId="0" animBg="1"/>
      <p:bldP spid="64526" grpId="1" animBg="1"/>
      <p:bldP spid="64528" grpId="0" animBg="1"/>
      <p:bldP spid="64528" grpId="1" animBg="1"/>
      <p:bldP spid="64531" grpId="0" animBg="1"/>
      <p:bldP spid="64531" grpId="1" animBg="1"/>
      <p:bldP spid="64533" grpId="0" animBg="1"/>
      <p:bldP spid="64533" grpId="1" animBg="1"/>
      <p:bldP spid="64535" grpId="0"/>
      <p:bldP spid="6453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14313"/>
            <a:ext cx="9144000" cy="1462087"/>
          </a:xfrm>
        </p:spPr>
        <p:txBody>
          <a:bodyPr/>
          <a:lstStyle/>
          <a:p>
            <a:pPr algn="ctr"/>
            <a:r>
              <a:rPr lang="ru-RU" sz="3600" b="1">
                <a:latin typeface="Comic Sans MS" pitchFamily="66" charset="0"/>
              </a:rPr>
              <a:t>Сопоставьте  углы  между векторами  и  их  градусной  мерой.</a:t>
            </a: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6659563" y="1700213"/>
          <a:ext cx="390525" cy="701675"/>
        </p:xfrm>
        <a:graphic>
          <a:graphicData uri="http://schemas.openxmlformats.org/presentationml/2006/ole">
            <p:oleObj spid="_x0000_s65539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948488" y="2349500"/>
          <a:ext cx="430212" cy="773113"/>
        </p:xfrm>
        <a:graphic>
          <a:graphicData uri="http://schemas.openxmlformats.org/presentationml/2006/ole">
            <p:oleObj spid="_x0000_s65540" name="Формула" r:id="rId4" imgW="126720" imgH="228600" progId="Equation.3">
              <p:embed/>
            </p:oleObj>
          </a:graphicData>
        </a:graphic>
      </p:graphicFrame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6300788" y="24209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300788" y="3141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83169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7380288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6659563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1979613" y="41497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7" name="Freeform 11"/>
          <p:cNvSpPr>
            <a:spLocks/>
          </p:cNvSpPr>
          <p:nvPr/>
        </p:nvSpPr>
        <p:spPr bwMode="auto">
          <a:xfrm>
            <a:off x="6372225" y="2420938"/>
            <a:ext cx="1066800" cy="158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672" y="0"/>
              </a:cxn>
            </a:cxnLst>
            <a:rect l="0" t="0" r="r" b="b"/>
            <a:pathLst>
              <a:path w="672" h="10">
                <a:moveTo>
                  <a:pt x="0" y="10"/>
                </a:moveTo>
                <a:lnTo>
                  <a:pt x="67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567488" y="1931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751138" y="394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5550" name="Freeform 14"/>
          <p:cNvSpPr>
            <a:spLocks/>
          </p:cNvSpPr>
          <p:nvPr/>
        </p:nvSpPr>
        <p:spPr bwMode="auto">
          <a:xfrm>
            <a:off x="6372225" y="3141663"/>
            <a:ext cx="1785938" cy="36512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1125" y="0"/>
              </a:cxn>
            </a:cxnLst>
            <a:rect l="0" t="0" r="r" b="b"/>
            <a:pathLst>
              <a:path w="1125" h="23">
                <a:moveTo>
                  <a:pt x="0" y="23"/>
                </a:moveTo>
                <a:lnTo>
                  <a:pt x="112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975100" y="4235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5552" name="Freeform 16"/>
          <p:cNvSpPr>
            <a:spLocks/>
          </p:cNvSpPr>
          <p:nvPr/>
        </p:nvSpPr>
        <p:spPr bwMode="auto">
          <a:xfrm>
            <a:off x="8359775" y="3716338"/>
            <a:ext cx="14288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768"/>
              </a:cxn>
            </a:cxnLst>
            <a:rect l="0" t="0" r="r" b="b"/>
            <a:pathLst>
              <a:path w="9" h="768">
                <a:moveTo>
                  <a:pt x="0" y="0"/>
                </a:moveTo>
                <a:lnTo>
                  <a:pt x="9" y="7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2700338" y="4149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5554" name="Object 18"/>
          <p:cNvGraphicFramePr>
            <a:graphicFrameLocks noChangeAspect="1"/>
          </p:cNvGraphicFramePr>
          <p:nvPr>
            <p:ph sz="quarter" idx="4"/>
          </p:nvPr>
        </p:nvGraphicFramePr>
        <p:xfrm>
          <a:off x="8459788" y="3860800"/>
          <a:ext cx="379412" cy="758825"/>
        </p:xfrm>
        <a:graphic>
          <a:graphicData uri="http://schemas.openxmlformats.org/presentationml/2006/ole">
            <p:oleObj spid="_x0000_s65554" name="Формула" r:id="rId5" imgW="114120" imgH="228600" progId="Equation.3">
              <p:embed/>
            </p:oleObj>
          </a:graphicData>
        </a:graphic>
      </p:graphicFrame>
      <p:sp>
        <p:nvSpPr>
          <p:cNvPr id="65555" name="Freeform 19"/>
          <p:cNvSpPr>
            <a:spLocks/>
          </p:cNvSpPr>
          <p:nvPr/>
        </p:nvSpPr>
        <p:spPr bwMode="auto">
          <a:xfrm>
            <a:off x="6211888" y="4194175"/>
            <a:ext cx="1162050" cy="1588"/>
          </a:xfrm>
          <a:custGeom>
            <a:avLst/>
            <a:gdLst/>
            <a:ahLst/>
            <a:cxnLst>
              <a:cxn ang="0">
                <a:pos x="732" y="0"/>
              </a:cxn>
              <a:cxn ang="0">
                <a:pos x="0" y="0"/>
              </a:cxn>
            </a:cxnLst>
            <a:rect l="0" t="0" r="r" b="b"/>
            <a:pathLst>
              <a:path w="732" h="1">
                <a:moveTo>
                  <a:pt x="732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5556" name="Object 20"/>
          <p:cNvGraphicFramePr>
            <a:graphicFrameLocks noChangeAspect="1"/>
          </p:cNvGraphicFramePr>
          <p:nvPr/>
        </p:nvGraphicFramePr>
        <p:xfrm>
          <a:off x="6588125" y="3500438"/>
          <a:ext cx="420688" cy="690562"/>
        </p:xfrm>
        <a:graphic>
          <a:graphicData uri="http://schemas.openxmlformats.org/presentationml/2006/ole">
            <p:oleObj spid="_x0000_s65556" name="Формула" r:id="rId6" imgW="139680" imgH="228600" progId="Equation.3">
              <p:embed/>
            </p:oleObj>
          </a:graphicData>
        </a:graphic>
      </p:graphicFrame>
      <p:sp>
        <p:nvSpPr>
          <p:cNvPr id="65557" name="Freeform 21"/>
          <p:cNvSpPr>
            <a:spLocks/>
          </p:cNvSpPr>
          <p:nvPr/>
        </p:nvSpPr>
        <p:spPr bwMode="auto">
          <a:xfrm>
            <a:off x="6748463" y="4995863"/>
            <a:ext cx="995362" cy="752475"/>
          </a:xfrm>
          <a:custGeom>
            <a:avLst/>
            <a:gdLst/>
            <a:ahLst/>
            <a:cxnLst>
              <a:cxn ang="0">
                <a:pos x="0" y="474"/>
              </a:cxn>
              <a:cxn ang="0">
                <a:pos x="627" y="0"/>
              </a:cxn>
            </a:cxnLst>
            <a:rect l="0" t="0" r="r" b="b"/>
            <a:pathLst>
              <a:path w="627" h="474">
                <a:moveTo>
                  <a:pt x="0" y="474"/>
                </a:moveTo>
                <a:lnTo>
                  <a:pt x="62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6877050" y="4797425"/>
          <a:ext cx="377825" cy="630238"/>
        </p:xfrm>
        <a:graphic>
          <a:graphicData uri="http://schemas.openxmlformats.org/presentationml/2006/ole">
            <p:oleObj spid="_x0000_s65558" name="Формула" r:id="rId7" imgW="152280" imgH="253800" progId="Equation.3">
              <p:embed/>
            </p:oleObj>
          </a:graphicData>
        </a:graphic>
      </p:graphicFrame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1547813" y="42211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Comic Sans MS" pitchFamily="66" charset="0"/>
              </a:rPr>
              <a:t>О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859338" y="2420938"/>
            <a:ext cx="399732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3200" i="1">
                <a:latin typeface="Comic Sans MS" pitchFamily="66" charset="0"/>
              </a:rPr>
              <a:t>c</a:t>
            </a:r>
            <a:r>
              <a:rPr lang="ru-RU" sz="3200" i="1">
                <a:latin typeface="Comic Sans MS" pitchFamily="66" charset="0"/>
              </a:rPr>
              <a:t> </a:t>
            </a:r>
            <a:r>
              <a:rPr lang="en-US" sz="3200" i="1">
                <a:latin typeface="Comic Sans MS" pitchFamily="66" charset="0"/>
              </a:rPr>
              <a:t> </a:t>
            </a:r>
            <a:r>
              <a:rPr lang="ru-RU" sz="3200" i="1">
                <a:latin typeface="Comic Sans MS" pitchFamily="66" charset="0"/>
              </a:rPr>
              <a:t>и  </a:t>
            </a:r>
            <a:r>
              <a:rPr lang="en-US" sz="3200" i="1">
                <a:latin typeface="Comic Sans MS" pitchFamily="66" charset="0"/>
              </a:rPr>
              <a:t>f               0 </a:t>
            </a:r>
            <a:r>
              <a:rPr lang="en-US" sz="3200" i="1" baseline="30000">
                <a:latin typeface="Comic Sans MS" pitchFamily="66" charset="0"/>
              </a:rPr>
              <a:t>o</a:t>
            </a:r>
          </a:p>
          <a:p>
            <a:pPr marL="342900" indent="-342900"/>
            <a:endParaRPr lang="en-US" sz="3200" i="1" baseline="30000">
              <a:latin typeface="Comic Sans MS" pitchFamily="66" charset="0"/>
            </a:endParaRPr>
          </a:p>
          <a:p>
            <a:pPr marL="342900" indent="-342900"/>
            <a:r>
              <a:rPr lang="en-US" sz="3200" i="1">
                <a:latin typeface="Comic Sans MS" pitchFamily="66" charset="0"/>
              </a:rPr>
              <a:t>d  </a:t>
            </a:r>
            <a:r>
              <a:rPr lang="ru-RU" sz="3200" i="1">
                <a:latin typeface="Comic Sans MS" pitchFamily="66" charset="0"/>
              </a:rPr>
              <a:t>и  </a:t>
            </a:r>
            <a:r>
              <a:rPr lang="en-US" sz="3200" i="1">
                <a:latin typeface="Comic Sans MS" pitchFamily="66" charset="0"/>
              </a:rPr>
              <a:t>a             45 </a:t>
            </a:r>
            <a:r>
              <a:rPr lang="en-US" sz="3200" i="1" baseline="30000">
                <a:latin typeface="Comic Sans MS" pitchFamily="66" charset="0"/>
              </a:rPr>
              <a:t>o</a:t>
            </a:r>
            <a:endParaRPr lang="en-US" sz="3200" i="1">
              <a:latin typeface="Comic Sans MS" pitchFamily="66" charset="0"/>
            </a:endParaRPr>
          </a:p>
          <a:p>
            <a:pPr marL="342900" indent="-342900"/>
            <a:endParaRPr lang="en-US" sz="3200" i="1">
              <a:latin typeface="Comic Sans MS" pitchFamily="66" charset="0"/>
            </a:endParaRPr>
          </a:p>
          <a:p>
            <a:pPr marL="342900" indent="-342900"/>
            <a:r>
              <a:rPr lang="en-US" sz="3200" i="1">
                <a:latin typeface="Comic Sans MS" pitchFamily="66" charset="0"/>
              </a:rPr>
              <a:t>a</a:t>
            </a:r>
            <a:r>
              <a:rPr lang="ru-RU" sz="3200" i="1">
                <a:latin typeface="Comic Sans MS" pitchFamily="66" charset="0"/>
              </a:rPr>
              <a:t>  и  </a:t>
            </a:r>
            <a:r>
              <a:rPr lang="en-US" sz="3200" i="1">
                <a:latin typeface="Comic Sans MS" pitchFamily="66" charset="0"/>
              </a:rPr>
              <a:t>f            180 </a:t>
            </a:r>
            <a:r>
              <a:rPr lang="en-US" sz="3200" i="1" baseline="30000">
                <a:latin typeface="Comic Sans MS" pitchFamily="66" charset="0"/>
              </a:rPr>
              <a:t>o</a:t>
            </a:r>
            <a:r>
              <a:rPr lang="en-US" sz="3200" i="1">
                <a:latin typeface="Comic Sans MS" pitchFamily="66" charset="0"/>
              </a:rPr>
              <a:t>  </a:t>
            </a:r>
          </a:p>
          <a:p>
            <a:pPr marL="342900" indent="-342900"/>
            <a:endParaRPr lang="en-US" sz="3200" i="1">
              <a:latin typeface="Comic Sans MS" pitchFamily="66" charset="0"/>
            </a:endParaRPr>
          </a:p>
          <a:p>
            <a:pPr marL="342900" indent="-342900"/>
            <a:r>
              <a:rPr lang="en-US" sz="3200" i="1">
                <a:latin typeface="Comic Sans MS" pitchFamily="66" charset="0"/>
              </a:rPr>
              <a:t>a  </a:t>
            </a:r>
            <a:r>
              <a:rPr lang="ru-RU" sz="3200" i="1">
                <a:latin typeface="Comic Sans MS" pitchFamily="66" charset="0"/>
              </a:rPr>
              <a:t>и  </a:t>
            </a:r>
            <a:r>
              <a:rPr lang="en-US" sz="3200" i="1">
                <a:latin typeface="Comic Sans MS" pitchFamily="66" charset="0"/>
              </a:rPr>
              <a:t>b            135 </a:t>
            </a:r>
            <a:r>
              <a:rPr lang="en-US" sz="3200" i="1" baseline="30000">
                <a:latin typeface="Comic Sans MS" pitchFamily="66" charset="0"/>
              </a:rPr>
              <a:t>o</a:t>
            </a:r>
            <a:endParaRPr lang="ru-RU" sz="3200" i="1">
              <a:latin typeface="Comic Sans MS" pitchFamily="66" charset="0"/>
            </a:endParaRPr>
          </a:p>
          <a:p>
            <a:pPr marL="342900" indent="-342900"/>
            <a:endParaRPr lang="ru-RU" sz="2000" i="1">
              <a:latin typeface="Comic Sans MS" pitchFamily="66" charset="0"/>
            </a:endParaRPr>
          </a:p>
        </p:txBody>
      </p:sp>
      <p:sp>
        <p:nvSpPr>
          <p:cNvPr id="65561" name="AutoShape 25"/>
          <p:cNvSpPr>
            <a:spLocks noChangeArrowheads="1"/>
          </p:cNvSpPr>
          <p:nvPr/>
        </p:nvSpPr>
        <p:spPr bwMode="auto">
          <a:xfrm rot="3483387">
            <a:off x="5643563" y="3822700"/>
            <a:ext cx="2925762" cy="331788"/>
          </a:xfrm>
          <a:prstGeom prst="rightArrow">
            <a:avLst>
              <a:gd name="adj1" fmla="val 50000"/>
              <a:gd name="adj2" fmla="val 220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62" name="AutoShape 26"/>
          <p:cNvSpPr>
            <a:spLocks noChangeArrowheads="1"/>
          </p:cNvSpPr>
          <p:nvPr/>
        </p:nvSpPr>
        <p:spPr bwMode="auto">
          <a:xfrm rot="1706819">
            <a:off x="6292850" y="3633788"/>
            <a:ext cx="1511300" cy="377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63" name="AutoShape 27"/>
          <p:cNvSpPr>
            <a:spLocks noChangeArrowheads="1"/>
          </p:cNvSpPr>
          <p:nvPr/>
        </p:nvSpPr>
        <p:spPr bwMode="auto">
          <a:xfrm rot="-1544397">
            <a:off x="6156325" y="3933825"/>
            <a:ext cx="1800225" cy="360363"/>
          </a:xfrm>
          <a:prstGeom prst="rightArrow">
            <a:avLst>
              <a:gd name="adj1" fmla="val 50000"/>
              <a:gd name="adj2" fmla="val 12489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64" name="AutoShape 28"/>
          <p:cNvSpPr>
            <a:spLocks noChangeArrowheads="1"/>
          </p:cNvSpPr>
          <p:nvPr/>
        </p:nvSpPr>
        <p:spPr bwMode="auto">
          <a:xfrm rot="-3344740">
            <a:off x="5618956" y="4017169"/>
            <a:ext cx="3070225" cy="331788"/>
          </a:xfrm>
          <a:prstGeom prst="rightArrow">
            <a:avLst>
              <a:gd name="adj1" fmla="val 50000"/>
              <a:gd name="adj2" fmla="val 231339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2339975" y="3860800"/>
            <a:ext cx="55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45</a:t>
            </a:r>
            <a:r>
              <a:rPr lang="en-US" baseline="30000">
                <a:latin typeface="Comic Sans MS" pitchFamily="66" charset="0"/>
              </a:rPr>
              <a:t>0</a:t>
            </a: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600"/>
                            </p:stCondLst>
                            <p:childTnLst>
                              <p:par>
                                <p:cTn id="1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9600"/>
                            </p:stCondLst>
                            <p:childTnLst>
                              <p:par>
                                <p:cTn id="2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3.93064E-6 L -0.48038 0.2622 " pathEditMode="relative" ptsTypes="AA">
                                      <p:cBhvr>
                                        <p:cTn id="229" dur="2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0.02243 L -0.47795 0.36855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173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9306E-6 L -0.4835 0.15468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77"/>
                                    </p:animMotion>
                                  </p:childTnLst>
                                </p:cTn>
                              </p:par>
                              <p:par>
                                <p:cTn id="2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433 L -0.39774 0.16416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89"/>
                                    </p:animMotion>
                                  </p:childTnLst>
                                </p:cTn>
                              </p:par>
                              <p:par>
                                <p:cTn id="2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93 L -0.58941 0.00393 " pathEditMode="relative" ptsTypes="AA">
                                      <p:cBhvr>
                                        <p:cTn id="237" dur="2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02312E-6 L -0.59861 2.02312E-6 " pathEditMode="relative" ptsTypes="AA">
                                      <p:cBhvr>
                                        <p:cTn id="239" dur="20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1526 L -0.69062 0.06867 " pathEditMode="relative" ptsTypes="AA">
                                      <p:cBhvr>
                                        <p:cTn id="241" dur="2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78035E-8 L -0.7559 0.09457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0023 L -0.51285 -0.22012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110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0.0067 L -0.48541 -0.21364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10"/>
                                    </p:animMotion>
                                  </p:childTnLst>
                                </p:cTn>
                              </p:par>
                              <p:par>
                                <p:cTn id="2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1600"/>
                            </p:stCondLst>
                            <p:childTnLst>
                              <p:par>
                                <p:cTn id="2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4" dur="1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1" grpId="0" animBg="1"/>
      <p:bldP spid="65541" grpId="1" animBg="1"/>
      <p:bldP spid="65542" grpId="0" animBg="1"/>
      <p:bldP spid="65542" grpId="1" animBg="1"/>
      <p:bldP spid="65543" grpId="0" animBg="1"/>
      <p:bldP spid="65543" grpId="1" animBg="1"/>
      <p:bldP spid="65544" grpId="0" animBg="1"/>
      <p:bldP spid="65544" grpId="1" animBg="1"/>
      <p:bldP spid="65545" grpId="0" animBg="1"/>
      <p:bldP spid="65545" grpId="1" animBg="1"/>
      <p:bldP spid="65546" grpId="0" animBg="1"/>
      <p:bldP spid="65547" grpId="0" animBg="1"/>
      <p:bldP spid="65547" grpId="1" animBg="1"/>
      <p:bldP spid="65550" grpId="0" animBg="1"/>
      <p:bldP spid="65550" grpId="1" animBg="1"/>
      <p:bldP spid="65552" grpId="0" animBg="1"/>
      <p:bldP spid="65552" grpId="1" animBg="1"/>
      <p:bldP spid="65555" grpId="0" animBg="1"/>
      <p:bldP spid="65555" grpId="1" animBg="1"/>
      <p:bldP spid="65557" grpId="0" animBg="1"/>
      <p:bldP spid="65557" grpId="1" animBg="1"/>
      <p:bldP spid="65559" grpId="0"/>
      <p:bldP spid="65560" grpId="0"/>
      <p:bldP spid="65561" grpId="0" animBg="1"/>
      <p:bldP spid="65562" grpId="0" animBg="1"/>
      <p:bldP spid="65563" grpId="0" animBg="1"/>
      <p:bldP spid="65564" grpId="0" animBg="1"/>
      <p:bldP spid="655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ru-RU" sz="3600" b="1">
                <a:latin typeface="Comic Sans MS" pitchFamily="66" charset="0"/>
              </a:rPr>
              <a:t>Выберите  правильный  ответ;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484438" y="5084763"/>
          <a:ext cx="520700" cy="936625"/>
        </p:xfrm>
        <a:graphic>
          <a:graphicData uri="http://schemas.openxmlformats.org/presentationml/2006/ole">
            <p:oleObj spid="_x0000_s72707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68538" y="2636838"/>
          <a:ext cx="487362" cy="876300"/>
        </p:xfrm>
        <a:graphic>
          <a:graphicData uri="http://schemas.openxmlformats.org/presentationml/2006/ole">
            <p:oleObj spid="_x0000_s72708" name="Формула" r:id="rId4" imgW="126720" imgH="22860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268538" y="4292600"/>
          <a:ext cx="431800" cy="395288"/>
        </p:xfrm>
        <a:graphic>
          <a:graphicData uri="http://schemas.openxmlformats.org/presentationml/2006/ole">
            <p:oleObj spid="_x0000_s72709" name="Формула" r:id="rId5" imgW="152280" imgH="139680" progId="Equation.3">
              <p:embed/>
            </p:oleObj>
          </a:graphicData>
        </a:graphic>
      </p:graphicFrame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1763713" y="2636838"/>
            <a:ext cx="1655762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1763713" y="4581525"/>
            <a:ext cx="28082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2051050" y="4221163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975100" y="1989138"/>
            <a:ext cx="5168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Известно, что  </a:t>
            </a:r>
          </a:p>
        </p:txBody>
      </p:sp>
      <p:graphicFrame>
        <p:nvGraphicFramePr>
          <p:cNvPr id="7271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179388" y="5524500"/>
          <a:ext cx="111125" cy="209550"/>
        </p:xfrm>
        <a:graphic>
          <a:graphicData uri="http://schemas.openxmlformats.org/presentationml/2006/ole">
            <p:oleObj spid="_x0000_s72714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72715" name="Object 11"/>
          <p:cNvGraphicFramePr>
            <a:graphicFrameLocks noChangeAspect="1"/>
          </p:cNvGraphicFramePr>
          <p:nvPr/>
        </p:nvGraphicFramePr>
        <p:xfrm>
          <a:off x="4067175" y="2438400"/>
          <a:ext cx="4392613" cy="1030288"/>
        </p:xfrm>
        <a:graphic>
          <a:graphicData uri="http://schemas.openxmlformats.org/presentationml/2006/ole">
            <p:oleObj spid="_x0000_s72715" name="Формула" r:id="rId7" imgW="1409400" imgH="330120" progId="Equation.3">
              <p:embed/>
            </p:oleObj>
          </a:graphicData>
        </a:graphic>
      </p:graphicFrame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48125" y="3476625"/>
            <a:ext cx="4714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Скалярное  произведение</a:t>
            </a:r>
          </a:p>
          <a:p>
            <a:r>
              <a:rPr lang="ru-RU" sz="2800" b="1" i="1">
                <a:latin typeface="Comic Sans MS" pitchFamily="66" charset="0"/>
              </a:rPr>
              <a:t>векторов  равно:  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5724525" y="4508500"/>
            <a:ext cx="51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folHlink"/>
                </a:solidFill>
                <a:latin typeface="Comic Sans MS" pitchFamily="66" charset="0"/>
              </a:rPr>
              <a:t>а)</a:t>
            </a:r>
          </a:p>
        </p:txBody>
      </p:sp>
      <p:graphicFrame>
        <p:nvGraphicFramePr>
          <p:cNvPr id="72720" name="Object 16"/>
          <p:cNvGraphicFramePr>
            <a:graphicFrameLocks noChangeAspect="1"/>
          </p:cNvGraphicFramePr>
          <p:nvPr/>
        </p:nvGraphicFramePr>
        <p:xfrm>
          <a:off x="6372225" y="4365625"/>
          <a:ext cx="1152525" cy="654050"/>
        </p:xfrm>
        <a:graphic>
          <a:graphicData uri="http://schemas.openxmlformats.org/presentationml/2006/ole">
            <p:oleObj spid="_x0000_s72720" name="Формула" r:id="rId8" imgW="380880" imgH="215640" progId="Equation.3">
              <p:embed/>
            </p:oleObj>
          </a:graphicData>
        </a:graphic>
      </p:graphicFrame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5724525" y="5157788"/>
            <a:ext cx="50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folHlink"/>
                </a:solidFill>
                <a:latin typeface="Comic Sans MS" pitchFamily="66" charset="0"/>
              </a:rPr>
              <a:t>б)</a:t>
            </a:r>
          </a:p>
        </p:txBody>
      </p:sp>
      <p:graphicFrame>
        <p:nvGraphicFramePr>
          <p:cNvPr id="72722" name="Object 18"/>
          <p:cNvGraphicFramePr>
            <a:graphicFrameLocks noChangeAspect="1"/>
          </p:cNvGraphicFramePr>
          <p:nvPr/>
        </p:nvGraphicFramePr>
        <p:xfrm>
          <a:off x="6372225" y="5013325"/>
          <a:ext cx="1152525" cy="715963"/>
        </p:xfrm>
        <a:graphic>
          <a:graphicData uri="http://schemas.openxmlformats.org/presentationml/2006/ole">
            <p:oleObj spid="_x0000_s72722" name="Формула" r:id="rId9" imgW="368280" imgH="228600" progId="Equation.3">
              <p:embed/>
            </p:oleObj>
          </a:graphicData>
        </a:graphic>
      </p:graphicFrame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724525" y="5805488"/>
            <a:ext cx="493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folHlink"/>
                </a:solidFill>
                <a:latin typeface="Comic Sans MS" pitchFamily="66" charset="0"/>
              </a:rPr>
              <a:t>в)</a:t>
            </a:r>
          </a:p>
        </p:txBody>
      </p:sp>
      <p:graphicFrame>
        <p:nvGraphicFramePr>
          <p:cNvPr id="72724" name="Object 20"/>
          <p:cNvGraphicFramePr>
            <a:graphicFrameLocks noChangeAspect="1"/>
          </p:cNvGraphicFramePr>
          <p:nvPr/>
        </p:nvGraphicFramePr>
        <p:xfrm>
          <a:off x="6372225" y="5734050"/>
          <a:ext cx="611188" cy="568325"/>
        </p:xfrm>
        <a:graphic>
          <a:graphicData uri="http://schemas.openxmlformats.org/presentationml/2006/ole">
            <p:oleObj spid="_x0000_s72724" name="Формула" r:id="rId10" imgW="1774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20"/>
                            </p:stCondLst>
                            <p:childTnLst>
                              <p:par>
                                <p:cTn id="1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20"/>
                            </p:stCondLst>
                            <p:childTnLst>
                              <p:par>
                                <p:cTn id="1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400"/>
                            </p:stCondLst>
                            <p:childTnLst>
                              <p:par>
                                <p:cTn id="13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900"/>
                            </p:stCondLst>
                            <p:childTnLst>
                              <p:par>
                                <p:cTn id="14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400"/>
                            </p:stCondLst>
                            <p:childTnLst>
                              <p:par>
                                <p:cTn id="15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decel="100000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decel="100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10" grpId="0" animBg="1"/>
      <p:bldP spid="72711" grpId="0" animBg="1"/>
      <p:bldP spid="72712" grpId="0" animBg="1"/>
      <p:bldP spid="72713" grpId="0" build="allAtOnce"/>
      <p:bldP spid="72719" grpId="0"/>
      <p:bldP spid="72721" grpId="0"/>
      <p:bldP spid="727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Comic Sans MS" pitchFamily="66" charset="0"/>
              </a:rPr>
              <a:t>Домашнее  задание?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025525" y="3500438"/>
            <a:ext cx="71183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hlink"/>
                </a:solidFill>
                <a:latin typeface="Comic Sans MS" pitchFamily="66" charset="0"/>
              </a:rPr>
              <a:t>Вот оно</a:t>
            </a:r>
            <a:r>
              <a:rPr lang="ru-RU" sz="3200" b="1">
                <a:solidFill>
                  <a:schemeClr val="hlink"/>
                </a:solidFill>
                <a:latin typeface="Comic Sans MS" pitchFamily="66" charset="0"/>
              </a:rPr>
              <a:t>: </a:t>
            </a:r>
            <a:r>
              <a:rPr lang="ru-RU" sz="3200" b="1" smtClean="0">
                <a:solidFill>
                  <a:srgbClr val="800080"/>
                </a:solidFill>
                <a:latin typeface="Comic Sans MS" pitchFamily="66" charset="0"/>
              </a:rPr>
              <a:t>п.101,102 повт</a:t>
            </a:r>
            <a:r>
              <a:rPr lang="ru-RU" sz="3200" b="1" dirty="0" smtClean="0">
                <a:solidFill>
                  <a:srgbClr val="800080"/>
                </a:solidFill>
                <a:latin typeface="Comic Sans MS" pitchFamily="66" charset="0"/>
              </a:rPr>
              <a:t>. П.87 </a:t>
            </a:r>
          </a:p>
          <a:p>
            <a:r>
              <a:rPr lang="ru-RU" sz="3200" b="1" dirty="0" smtClean="0">
                <a:solidFill>
                  <a:srgbClr val="800080"/>
                </a:solidFill>
                <a:latin typeface="Comic Sans MS" pitchFamily="66" charset="0"/>
              </a:rPr>
              <a:t>№№  1039(</a:t>
            </a:r>
            <a:r>
              <a:rPr lang="ru-RU" sz="3200" b="1" dirty="0" err="1" smtClean="0">
                <a:solidFill>
                  <a:srgbClr val="800080"/>
                </a:solidFill>
                <a:latin typeface="Comic Sans MS" pitchFamily="66" charset="0"/>
              </a:rPr>
              <a:t>в,г</a:t>
            </a:r>
            <a:r>
              <a:rPr lang="ru-RU" sz="3200" b="1" dirty="0" smtClean="0">
                <a:solidFill>
                  <a:srgbClr val="800080"/>
                </a:solidFill>
                <a:latin typeface="Comic Sans MS" pitchFamily="66" charset="0"/>
              </a:rPr>
              <a:t>)</a:t>
            </a:r>
          </a:p>
          <a:p>
            <a:r>
              <a:rPr lang="ru-RU" sz="3200" b="1" dirty="0" smtClean="0">
                <a:solidFill>
                  <a:srgbClr val="800080"/>
                </a:solidFill>
                <a:latin typeface="Comic Sans MS" pitchFamily="66" charset="0"/>
              </a:rPr>
              <a:t>       1040(г); </a:t>
            </a:r>
          </a:p>
          <a:p>
            <a:r>
              <a:rPr lang="ru-RU" sz="3200" b="1" dirty="0" smtClean="0">
                <a:solidFill>
                  <a:srgbClr val="800080"/>
                </a:solidFill>
                <a:latin typeface="Comic Sans MS" pitchFamily="66" charset="0"/>
              </a:rPr>
              <a:t>       1042(</a:t>
            </a:r>
            <a:r>
              <a:rPr lang="ru-RU" sz="3200" b="1" dirty="0" err="1" smtClean="0">
                <a:solidFill>
                  <a:srgbClr val="800080"/>
                </a:solidFill>
                <a:latin typeface="Comic Sans MS" pitchFamily="66" charset="0"/>
              </a:rPr>
              <a:t>а,б</a:t>
            </a:r>
            <a:r>
              <a:rPr lang="ru-RU" sz="3200" b="1" dirty="0" smtClean="0">
                <a:solidFill>
                  <a:srgbClr val="800080"/>
                </a:solidFill>
                <a:latin typeface="Comic Sans MS" pitchFamily="66" charset="0"/>
              </a:rPr>
              <a:t>)</a:t>
            </a:r>
            <a:r>
              <a:rPr lang="ru-RU" sz="4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endParaRPr lang="ru-RU" sz="4400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195513" y="5013325"/>
            <a:ext cx="5040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Comic Sans MS" pitchFamily="66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8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Comic Sans MS" pitchFamily="66" charset="0"/>
              </a:rPr>
              <a:t>Цели  урока: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114800"/>
          </a:xfrm>
        </p:spPr>
        <p:txBody>
          <a:bodyPr/>
          <a:lstStyle/>
          <a:p>
            <a:r>
              <a:rPr lang="ru-RU" dirty="0">
                <a:latin typeface="Comic Sans MS" pitchFamily="66" charset="0"/>
              </a:rPr>
              <a:t>Познакомить  учащихся  с  понятием  «угол  между  векторами».</a:t>
            </a:r>
          </a:p>
          <a:p>
            <a:r>
              <a:rPr lang="ru-RU" dirty="0">
                <a:latin typeface="Comic Sans MS" pitchFamily="66" charset="0"/>
              </a:rPr>
              <a:t>Ввести  понятие  скалярного  произведения  двух  векторов,  скалярного  квадрата  вектора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Показать применение скалярного произведения векторов при решении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4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Comic Sans MS" pitchFamily="66" charset="0"/>
              </a:rPr>
              <a:t/>
            </a:r>
            <a:br>
              <a:rPr lang="ru-RU" b="1" dirty="0">
                <a:latin typeface="Comic Sans MS" pitchFamily="66" charset="0"/>
              </a:rPr>
            </a:br>
            <a:r>
              <a:rPr lang="ru-RU" b="1" dirty="0">
                <a:latin typeface="Comic Sans MS" pitchFamily="66" charset="0"/>
              </a:rPr>
              <a:t> </a:t>
            </a:r>
            <a:r>
              <a:rPr lang="ru-RU" sz="2400" b="1" dirty="0">
                <a:latin typeface="Comic Sans MS" pitchFamily="66" charset="0"/>
              </a:rPr>
              <a:t>Дано: </a:t>
            </a:r>
            <a:r>
              <a:rPr lang="ru-RU" sz="2400" b="1" i="1" dirty="0">
                <a:latin typeface="Comic Sans MS" pitchFamily="66" charset="0"/>
              </a:rPr>
              <a:t>АВС</a:t>
            </a:r>
            <a:r>
              <a:rPr lang="en-US" sz="2400" b="1" i="1" dirty="0">
                <a:latin typeface="Comic Sans MS" pitchFamily="66" charset="0"/>
              </a:rPr>
              <a:t>D</a:t>
            </a:r>
            <a:r>
              <a:rPr lang="ru-RU" sz="2400" b="1" i="1" dirty="0">
                <a:latin typeface="Comic Sans MS" pitchFamily="66" charset="0"/>
              </a:rPr>
              <a:t> – параллелограмм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5038"/>
            <a:ext cx="6227763" cy="365285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ru-RU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ru-RU" sz="2000" dirty="0">
                <a:latin typeface="Comic Sans MS" pitchFamily="66" charset="0"/>
              </a:rPr>
              <a:t>Найти: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Comic Sans MS" pitchFamily="66" charset="0"/>
              </a:rPr>
              <a:t>1)  </a:t>
            </a:r>
            <a:r>
              <a:rPr lang="ru-RU" sz="2000" i="1" dirty="0">
                <a:latin typeface="Comic Sans MS" pitchFamily="66" charset="0"/>
              </a:rPr>
              <a:t>векторы,  коллинеарные  вектору  ОС;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Comic Sans MS" pitchFamily="66" charset="0"/>
              </a:rPr>
              <a:t>2) векторы</a:t>
            </a:r>
            <a:r>
              <a:rPr lang="ru-RU" sz="2000" i="1" dirty="0">
                <a:latin typeface="Comic Sans MS" pitchFamily="66" charset="0"/>
              </a:rPr>
              <a:t>,  </a:t>
            </a:r>
            <a:r>
              <a:rPr lang="ru-RU" sz="2000" i="1" dirty="0" err="1">
                <a:latin typeface="Comic Sans MS" pitchFamily="66" charset="0"/>
              </a:rPr>
              <a:t>сонаправленные</a:t>
            </a:r>
            <a:r>
              <a:rPr lang="ru-RU" sz="2000" i="1" dirty="0">
                <a:latin typeface="Comic Sans MS" pitchFamily="66" charset="0"/>
              </a:rPr>
              <a:t>  вектору  АВ;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Comic Sans MS" pitchFamily="66" charset="0"/>
              </a:rPr>
              <a:t>3) векторы</a:t>
            </a:r>
            <a:r>
              <a:rPr lang="ru-RU" sz="2000" i="1" dirty="0">
                <a:latin typeface="Comic Sans MS" pitchFamily="66" charset="0"/>
              </a:rPr>
              <a:t>,  противоположно  направленные  вектору ВС;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Comic Sans MS" pitchFamily="66" charset="0"/>
              </a:rPr>
              <a:t>4)  </a:t>
            </a:r>
            <a:r>
              <a:rPr lang="ru-RU" sz="2000" i="1" dirty="0">
                <a:latin typeface="Comic Sans MS" pitchFamily="66" charset="0"/>
              </a:rPr>
              <a:t>векторы,  равные  вектору  ВО;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Comic Sans MS" pitchFamily="66" charset="0"/>
              </a:rPr>
              <a:t>5)  </a:t>
            </a:r>
            <a:r>
              <a:rPr lang="ru-RU" sz="2000" i="1" dirty="0">
                <a:latin typeface="Comic Sans MS" pitchFamily="66" charset="0"/>
              </a:rPr>
              <a:t>В</a:t>
            </a:r>
            <a:r>
              <a:rPr lang="en-US" sz="2000" i="1" dirty="0">
                <a:latin typeface="Comic Sans MS" pitchFamily="66" charset="0"/>
              </a:rPr>
              <a:t>D</a:t>
            </a:r>
            <a:r>
              <a:rPr lang="ru-RU" sz="2000" i="1" dirty="0">
                <a:latin typeface="Comic Sans MS" pitchFamily="66" charset="0"/>
              </a:rPr>
              <a:t>,  если  АВ = 4,  </a:t>
            </a:r>
            <a:r>
              <a:rPr lang="ru-RU" sz="2000" i="1" dirty="0" smtClean="0">
                <a:latin typeface="Comic Sans MS" pitchFamily="66" charset="0"/>
              </a:rPr>
              <a:t>АД= </a:t>
            </a:r>
            <a:r>
              <a:rPr lang="ru-RU" sz="2000" i="1" dirty="0">
                <a:latin typeface="Comic Sans MS" pitchFamily="66" charset="0"/>
              </a:rPr>
              <a:t>5,    ВА</a:t>
            </a:r>
            <a:r>
              <a:rPr lang="en-US" sz="2000" i="1" dirty="0">
                <a:latin typeface="Comic Sans MS" pitchFamily="66" charset="0"/>
              </a:rPr>
              <a:t>D = 60</a:t>
            </a:r>
            <a:r>
              <a:rPr lang="en-US" sz="2000" i="1" baseline="30000" dirty="0">
                <a:latin typeface="Comic Sans MS" pitchFamily="66" charset="0"/>
              </a:rPr>
              <a:t>0</a:t>
            </a:r>
            <a:r>
              <a:rPr lang="ru-RU" sz="2000" i="1" dirty="0"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i="1" dirty="0">
              <a:latin typeface="Comic Sans MS" pitchFamily="66" charset="0"/>
            </a:endParaRPr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>
            <p:ph sz="quarter" idx="2"/>
          </p:nvPr>
        </p:nvGraphicFramePr>
        <p:xfrm>
          <a:off x="3708400" y="4868863"/>
          <a:ext cx="287338" cy="265112"/>
        </p:xfrm>
        <a:graphic>
          <a:graphicData uri="http://schemas.openxmlformats.org/presentationml/2006/ole">
            <p:oleObj spid="_x0000_s7189" name="Формула" r:id="rId3" imgW="164880" imgH="152280" progId="Equation.3">
              <p:embed/>
            </p:oleObj>
          </a:graphicData>
        </a:graphic>
      </p:graphicFrame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724525" y="3357563"/>
            <a:ext cx="3168650" cy="1728787"/>
          </a:xfrm>
          <a:prstGeom prst="parallelogram">
            <a:avLst>
              <a:gd name="adj" fmla="val 45822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508625" y="5084763"/>
            <a:ext cx="35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Comic Sans MS" pitchFamily="66" charset="0"/>
              </a:rPr>
              <a:t>А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532813" y="285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818563" y="2997200"/>
            <a:ext cx="325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С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227763" y="2924175"/>
            <a:ext cx="328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Comic Sans MS" pitchFamily="66" charset="0"/>
              </a:rPr>
              <a:t>В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812088" y="5013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027988" y="50133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D</a:t>
            </a:r>
            <a:endParaRPr lang="ru-RU" b="1">
              <a:latin typeface="Comic Sans MS" pitchFamily="66" charset="0"/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5724525" y="3357563"/>
            <a:ext cx="316865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516688" y="3357563"/>
            <a:ext cx="158432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451725" y="4149725"/>
            <a:ext cx="36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Comic Sans MS" pitchFamily="66" charset="0"/>
              </a:rPr>
              <a:t>О</a:t>
            </a:r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1057275" y="5229225"/>
          <a:ext cx="187325" cy="354013"/>
        </p:xfrm>
        <a:graphic>
          <a:graphicData uri="http://schemas.openxmlformats.org/presentationml/2006/ole">
            <p:oleObj spid="_x0000_s7191" name="Формула" r:id="rId4" imgW="114120" imgH="215640" progId="Equation.3">
              <p:embed/>
            </p:oleObj>
          </a:graphicData>
        </a:graphic>
      </p:graphicFrame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0" y="5373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0" y="5229225"/>
            <a:ext cx="261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Comic Sans MS" pitchFamily="66" charset="0"/>
              </a:rPr>
              <a:t> </a:t>
            </a:r>
            <a:endParaRPr lang="ru-RU" sz="2000" i="1" dirty="0">
              <a:latin typeface="Comic Sans MS" pitchFamily="66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692275" y="5157788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dirty="0">
              <a:latin typeface="Comic Sans MS" pitchFamily="66" charset="0"/>
            </a:endParaRPr>
          </a:p>
        </p:txBody>
      </p:sp>
      <p:sp>
        <p:nvSpPr>
          <p:cNvPr id="7198" name="Freeform 30"/>
          <p:cNvSpPr>
            <a:spLocks/>
          </p:cNvSpPr>
          <p:nvPr/>
        </p:nvSpPr>
        <p:spPr bwMode="auto">
          <a:xfrm>
            <a:off x="7286625" y="3381375"/>
            <a:ext cx="1538288" cy="842963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969" y="0"/>
              </a:cxn>
            </a:cxnLst>
            <a:rect l="0" t="0" r="r" b="b"/>
            <a:pathLst>
              <a:path w="969" h="531">
                <a:moveTo>
                  <a:pt x="0" y="531"/>
                </a:moveTo>
                <a:lnTo>
                  <a:pt x="969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5795963" y="4221163"/>
            <a:ext cx="1538287" cy="842962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969" y="0"/>
              </a:cxn>
            </a:cxnLst>
            <a:rect l="0" t="0" r="r" b="b"/>
            <a:pathLst>
              <a:path w="969" h="531">
                <a:moveTo>
                  <a:pt x="0" y="531"/>
                </a:moveTo>
                <a:lnTo>
                  <a:pt x="969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Freeform 32"/>
          <p:cNvSpPr>
            <a:spLocks/>
          </p:cNvSpPr>
          <p:nvPr/>
        </p:nvSpPr>
        <p:spPr bwMode="auto">
          <a:xfrm>
            <a:off x="5748338" y="3352800"/>
            <a:ext cx="3133725" cy="1755775"/>
          </a:xfrm>
          <a:custGeom>
            <a:avLst/>
            <a:gdLst/>
            <a:ahLst/>
            <a:cxnLst>
              <a:cxn ang="0">
                <a:pos x="0" y="1106"/>
              </a:cxn>
              <a:cxn ang="0">
                <a:pos x="1974" y="0"/>
              </a:cxn>
            </a:cxnLst>
            <a:rect l="0" t="0" r="r" b="b"/>
            <a:pathLst>
              <a:path w="1974" h="1106">
                <a:moveTo>
                  <a:pt x="0" y="1106"/>
                </a:moveTo>
                <a:lnTo>
                  <a:pt x="197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1" name="Freeform 33"/>
          <p:cNvSpPr>
            <a:spLocks/>
          </p:cNvSpPr>
          <p:nvPr/>
        </p:nvSpPr>
        <p:spPr bwMode="auto">
          <a:xfrm>
            <a:off x="7315200" y="3367088"/>
            <a:ext cx="1552575" cy="857250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0" y="540"/>
              </a:cxn>
            </a:cxnLst>
            <a:rect l="0" t="0" r="r" b="b"/>
            <a:pathLst>
              <a:path w="978" h="540">
                <a:moveTo>
                  <a:pt x="978" y="0"/>
                </a:moveTo>
                <a:lnTo>
                  <a:pt x="0" y="54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2" name="Freeform 34"/>
          <p:cNvSpPr>
            <a:spLocks/>
          </p:cNvSpPr>
          <p:nvPr/>
        </p:nvSpPr>
        <p:spPr bwMode="auto">
          <a:xfrm>
            <a:off x="5732463" y="4224338"/>
            <a:ext cx="1597025" cy="869950"/>
          </a:xfrm>
          <a:custGeom>
            <a:avLst/>
            <a:gdLst/>
            <a:ahLst/>
            <a:cxnLst>
              <a:cxn ang="0">
                <a:pos x="1006" y="0"/>
              </a:cxn>
              <a:cxn ang="0">
                <a:pos x="0" y="548"/>
              </a:cxn>
            </a:cxnLst>
            <a:rect l="0" t="0" r="r" b="b"/>
            <a:pathLst>
              <a:path w="1006" h="548">
                <a:moveTo>
                  <a:pt x="1006" y="0"/>
                </a:moveTo>
                <a:lnTo>
                  <a:pt x="0" y="5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3" name="Freeform 35"/>
          <p:cNvSpPr>
            <a:spLocks/>
          </p:cNvSpPr>
          <p:nvPr/>
        </p:nvSpPr>
        <p:spPr bwMode="auto">
          <a:xfrm>
            <a:off x="5776913" y="3381375"/>
            <a:ext cx="3048000" cy="1670050"/>
          </a:xfrm>
          <a:custGeom>
            <a:avLst/>
            <a:gdLst/>
            <a:ahLst/>
            <a:cxnLst>
              <a:cxn ang="0">
                <a:pos x="1920" y="0"/>
              </a:cxn>
              <a:cxn ang="0">
                <a:pos x="0" y="1052"/>
              </a:cxn>
            </a:cxnLst>
            <a:rect l="0" t="0" r="r" b="b"/>
            <a:pathLst>
              <a:path w="1920" h="1052">
                <a:moveTo>
                  <a:pt x="1920" y="0"/>
                </a:moveTo>
                <a:lnTo>
                  <a:pt x="0" y="105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4" name="Freeform 36"/>
          <p:cNvSpPr>
            <a:spLocks/>
          </p:cNvSpPr>
          <p:nvPr/>
        </p:nvSpPr>
        <p:spPr bwMode="auto">
          <a:xfrm>
            <a:off x="5718175" y="3324225"/>
            <a:ext cx="798513" cy="1770063"/>
          </a:xfrm>
          <a:custGeom>
            <a:avLst/>
            <a:gdLst/>
            <a:ahLst/>
            <a:cxnLst>
              <a:cxn ang="0">
                <a:pos x="0" y="1115"/>
              </a:cxn>
              <a:cxn ang="0">
                <a:pos x="503" y="0"/>
              </a:cxn>
            </a:cxnLst>
            <a:rect l="0" t="0" r="r" b="b"/>
            <a:pathLst>
              <a:path w="503" h="1115">
                <a:moveTo>
                  <a:pt x="0" y="1115"/>
                </a:moveTo>
                <a:lnTo>
                  <a:pt x="503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5" name="Freeform 37"/>
          <p:cNvSpPr>
            <a:spLocks/>
          </p:cNvSpPr>
          <p:nvPr/>
        </p:nvSpPr>
        <p:spPr bwMode="auto">
          <a:xfrm>
            <a:off x="8099425" y="3352800"/>
            <a:ext cx="812800" cy="1741488"/>
          </a:xfrm>
          <a:custGeom>
            <a:avLst/>
            <a:gdLst/>
            <a:ahLst/>
            <a:cxnLst>
              <a:cxn ang="0">
                <a:pos x="0" y="1097"/>
              </a:cxn>
              <a:cxn ang="0">
                <a:pos x="512" y="0"/>
              </a:cxn>
            </a:cxnLst>
            <a:rect l="0" t="0" r="r" b="b"/>
            <a:pathLst>
              <a:path w="512" h="1097">
                <a:moveTo>
                  <a:pt x="0" y="1097"/>
                </a:moveTo>
                <a:lnTo>
                  <a:pt x="512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6" name="Freeform 38"/>
          <p:cNvSpPr>
            <a:spLocks/>
          </p:cNvSpPr>
          <p:nvPr/>
        </p:nvSpPr>
        <p:spPr bwMode="auto">
          <a:xfrm>
            <a:off x="6530975" y="3338513"/>
            <a:ext cx="236696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91" y="0"/>
              </a:cxn>
            </a:cxnLst>
            <a:rect l="0" t="0" r="r" b="b"/>
            <a:pathLst>
              <a:path w="1491" h="1">
                <a:moveTo>
                  <a:pt x="0" y="0"/>
                </a:moveTo>
                <a:lnTo>
                  <a:pt x="1491" y="0"/>
                </a:lnTo>
              </a:path>
            </a:pathLst>
          </a:custGeom>
          <a:noFill/>
          <a:ln w="38100">
            <a:solidFill>
              <a:srgbClr val="993366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7" name="Freeform 39"/>
          <p:cNvSpPr>
            <a:spLocks/>
          </p:cNvSpPr>
          <p:nvPr/>
        </p:nvSpPr>
        <p:spPr bwMode="auto">
          <a:xfrm>
            <a:off x="6502400" y="3367088"/>
            <a:ext cx="2351088" cy="1587"/>
          </a:xfrm>
          <a:custGeom>
            <a:avLst/>
            <a:gdLst/>
            <a:ahLst/>
            <a:cxnLst>
              <a:cxn ang="0">
                <a:pos x="1481" y="0"/>
              </a:cxn>
              <a:cxn ang="0">
                <a:pos x="0" y="0"/>
              </a:cxn>
            </a:cxnLst>
            <a:rect l="0" t="0" r="r" b="b"/>
            <a:pathLst>
              <a:path w="1481" h="1">
                <a:moveTo>
                  <a:pt x="1481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8" name="Freeform 40"/>
          <p:cNvSpPr>
            <a:spLocks/>
          </p:cNvSpPr>
          <p:nvPr/>
        </p:nvSpPr>
        <p:spPr bwMode="auto">
          <a:xfrm>
            <a:off x="5776913" y="5065713"/>
            <a:ext cx="2322512" cy="1587"/>
          </a:xfrm>
          <a:custGeom>
            <a:avLst/>
            <a:gdLst/>
            <a:ahLst/>
            <a:cxnLst>
              <a:cxn ang="0">
                <a:pos x="1463" y="0"/>
              </a:cxn>
              <a:cxn ang="0">
                <a:pos x="0" y="0"/>
              </a:cxn>
            </a:cxnLst>
            <a:rect l="0" t="0" r="r" b="b"/>
            <a:pathLst>
              <a:path w="1463" h="1">
                <a:moveTo>
                  <a:pt x="1463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9" name="Freeform 41"/>
          <p:cNvSpPr>
            <a:spLocks/>
          </p:cNvSpPr>
          <p:nvPr/>
        </p:nvSpPr>
        <p:spPr bwMode="auto">
          <a:xfrm>
            <a:off x="6516688" y="3338513"/>
            <a:ext cx="784225" cy="900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4" y="567"/>
              </a:cxn>
            </a:cxnLst>
            <a:rect l="0" t="0" r="r" b="b"/>
            <a:pathLst>
              <a:path w="494" h="567">
                <a:moveTo>
                  <a:pt x="0" y="0"/>
                </a:moveTo>
                <a:lnTo>
                  <a:pt x="494" y="567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10" name="Freeform 42"/>
          <p:cNvSpPr>
            <a:spLocks/>
          </p:cNvSpPr>
          <p:nvPr/>
        </p:nvSpPr>
        <p:spPr bwMode="auto">
          <a:xfrm>
            <a:off x="7329488" y="4252913"/>
            <a:ext cx="769937" cy="798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5" y="503"/>
              </a:cxn>
            </a:cxnLst>
            <a:rect l="0" t="0" r="r" b="b"/>
            <a:pathLst>
              <a:path w="485" h="503">
                <a:moveTo>
                  <a:pt x="0" y="0"/>
                </a:moveTo>
                <a:lnTo>
                  <a:pt x="485" y="50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98" grpId="0" animBg="1"/>
      <p:bldP spid="7199" grpId="0" animBg="1"/>
      <p:bldP spid="7199" grpId="1" animBg="1"/>
      <p:bldP spid="7200" grpId="0" animBg="1"/>
      <p:bldP spid="7200" grpId="1" animBg="1"/>
      <p:bldP spid="7201" grpId="0" animBg="1"/>
      <p:bldP spid="7201" grpId="1" animBg="1"/>
      <p:bldP spid="7202" grpId="0" animBg="1"/>
      <p:bldP spid="7202" grpId="1" animBg="1"/>
      <p:bldP spid="7203" grpId="0" animBg="1"/>
      <p:bldP spid="7203" grpId="1" animBg="1"/>
      <p:bldP spid="7204" grpId="0" animBg="1"/>
      <p:bldP spid="7205" grpId="0" animBg="1"/>
      <p:bldP spid="7205" grpId="1" animBg="1"/>
      <p:bldP spid="7206" grpId="0" animBg="1"/>
      <p:bldP spid="7207" grpId="0" animBg="1"/>
      <p:bldP spid="7207" grpId="1" animBg="1"/>
      <p:bldP spid="7208" grpId="0" animBg="1"/>
      <p:bldP spid="7208" grpId="1" animBg="1"/>
      <p:bldP spid="7209" grpId="0" animBg="1"/>
      <p:bldP spid="7210" grpId="0" animBg="1"/>
      <p:bldP spid="72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b="1">
                <a:latin typeface="Comic Sans MS" pitchFamily="66" charset="0"/>
              </a:rPr>
              <a:t>Угол  между  векторами.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411413" y="3068638"/>
          <a:ext cx="366712" cy="660400"/>
        </p:xfrm>
        <a:graphic>
          <a:graphicData uri="http://schemas.openxmlformats.org/presentationml/2006/ole">
            <p:oleObj spid="_x0000_s18440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3635375" y="5013325"/>
          <a:ext cx="327025" cy="588963"/>
        </p:xfrm>
        <a:graphic>
          <a:graphicData uri="http://schemas.openxmlformats.org/presentationml/2006/ole">
            <p:oleObj spid="_x0000_s18443" name="Формула" r:id="rId4" imgW="126720" imgH="228600" progId="Equation.3">
              <p:embed/>
            </p:oleObj>
          </a:graphicData>
        </a:graphic>
      </p:graphicFrame>
      <p:graphicFrame>
        <p:nvGraphicFramePr>
          <p:cNvPr id="18454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3995738" y="4149725"/>
          <a:ext cx="368300" cy="338138"/>
        </p:xfrm>
        <a:graphic>
          <a:graphicData uri="http://schemas.openxmlformats.org/presentationml/2006/ole">
            <p:oleObj spid="_x0000_s18454" name="Формула" r:id="rId5" imgW="152280" imgH="139680" progId="Equation.3">
              <p:embed/>
            </p:oleObj>
          </a:graphicData>
        </a:graphic>
      </p:graphicFrame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2124075" y="2852738"/>
            <a:ext cx="1295400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916238" y="5661025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635375" y="4508500"/>
            <a:ext cx="73025" cy="730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835150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703888" y="5316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971550" y="4508500"/>
            <a:ext cx="5399088" cy="73025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3401" y="0"/>
              </a:cxn>
            </a:cxnLst>
            <a:rect l="0" t="0" r="r" b="b"/>
            <a:pathLst>
              <a:path w="3401" h="46">
                <a:moveTo>
                  <a:pt x="0" y="46"/>
                </a:moveTo>
                <a:lnTo>
                  <a:pt x="340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2484438" y="2565400"/>
            <a:ext cx="2803525" cy="3443288"/>
          </a:xfrm>
          <a:custGeom>
            <a:avLst/>
            <a:gdLst/>
            <a:ahLst/>
            <a:cxnLst>
              <a:cxn ang="0">
                <a:pos x="1766" y="0"/>
              </a:cxn>
              <a:cxn ang="0">
                <a:pos x="0" y="2169"/>
              </a:cxn>
            </a:cxnLst>
            <a:rect l="0" t="0" r="r" b="b"/>
            <a:pathLst>
              <a:path w="1766" h="2169">
                <a:moveTo>
                  <a:pt x="1766" y="0"/>
                </a:moveTo>
                <a:lnTo>
                  <a:pt x="0" y="216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2176463" y="2854325"/>
            <a:ext cx="1243012" cy="1514475"/>
          </a:xfrm>
          <a:custGeom>
            <a:avLst/>
            <a:gdLst/>
            <a:ahLst/>
            <a:cxnLst>
              <a:cxn ang="0">
                <a:pos x="19" y="954"/>
              </a:cxn>
              <a:cxn ang="0">
                <a:pos x="0" y="936"/>
              </a:cxn>
              <a:cxn ang="0">
                <a:pos x="783" y="0"/>
              </a:cxn>
            </a:cxnLst>
            <a:rect l="0" t="0" r="r" b="b"/>
            <a:pathLst>
              <a:path w="783" h="954">
                <a:moveTo>
                  <a:pt x="19" y="954"/>
                </a:moveTo>
                <a:lnTo>
                  <a:pt x="0" y="936"/>
                </a:lnTo>
                <a:lnTo>
                  <a:pt x="783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2946400" y="5646738"/>
            <a:ext cx="210502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326" y="0"/>
              </a:cxn>
            </a:cxnLst>
            <a:rect l="0" t="0" r="r" b="b"/>
            <a:pathLst>
              <a:path w="1326" h="18">
                <a:moveTo>
                  <a:pt x="0" y="18"/>
                </a:moveTo>
                <a:lnTo>
                  <a:pt x="1326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132138" y="4508500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/>
              <a:t>О</a:t>
            </a:r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3924300" y="4221163"/>
            <a:ext cx="215900" cy="287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181"/>
              </a:cxn>
            </a:cxnLst>
            <a:rect l="0" t="0" r="r" b="b"/>
            <a:pathLst>
              <a:path w="136" h="181">
                <a:moveTo>
                  <a:pt x="0" y="0"/>
                </a:moveTo>
                <a:cubicBezTo>
                  <a:pt x="56" y="75"/>
                  <a:pt x="113" y="151"/>
                  <a:pt x="136" y="1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280150" y="5676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335463" y="2781300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Comic Sans MS" pitchFamily="66" charset="0"/>
              </a:rPr>
              <a:t>А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272088" y="4581525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Comic Sans MS" pitchFamily="66" charset="0"/>
              </a:rPr>
              <a:t>В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487988" y="5748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8459" name="Object 27"/>
          <p:cNvGraphicFramePr>
            <a:graphicFrameLocks noChangeAspect="1"/>
          </p:cNvGraphicFramePr>
          <p:nvPr>
            <p:ph sz="quarter" idx="4"/>
          </p:nvPr>
        </p:nvGraphicFramePr>
        <p:xfrm>
          <a:off x="6372225" y="1700213"/>
          <a:ext cx="2105025" cy="1354137"/>
        </p:xfrm>
        <a:graphic>
          <a:graphicData uri="http://schemas.openxmlformats.org/presentationml/2006/ole">
            <p:oleObj spid="_x0000_s18459" name="Формула" r:id="rId6" imgW="533160" imgH="342720" progId="Equation.3">
              <p:embed/>
            </p:oleObj>
          </a:graphicData>
        </a:graphic>
      </p:graphicFrame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042988" y="6308725"/>
            <a:ext cx="194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92138" y="5676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1835150" y="5516563"/>
          <a:ext cx="331788" cy="661987"/>
        </p:xfrm>
        <a:graphic>
          <a:graphicData uri="http://schemas.openxmlformats.org/presentationml/2006/ole">
            <p:oleObj spid="_x0000_s18463" name="Формула" r:id="rId7" imgW="114120" imgH="228600" progId="Equation.3">
              <p:embed/>
            </p:oleObj>
          </a:graphicData>
        </a:graphic>
      </p:graphicFrame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539750" y="4149725"/>
            <a:ext cx="0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87313" y="481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8467" name="Object 35"/>
          <p:cNvGraphicFramePr>
            <a:graphicFrameLocks noChangeAspect="1"/>
          </p:cNvGraphicFramePr>
          <p:nvPr/>
        </p:nvGraphicFramePr>
        <p:xfrm>
          <a:off x="98425" y="5084763"/>
          <a:ext cx="396875" cy="649287"/>
        </p:xfrm>
        <a:graphic>
          <a:graphicData uri="http://schemas.openxmlformats.org/presentationml/2006/ole">
            <p:oleObj spid="_x0000_s18467" name="Формула" r:id="rId8" imgW="139680" imgH="228600" progId="Equation.3">
              <p:embed/>
            </p:oleObj>
          </a:graphicData>
        </a:graphic>
      </p:graphicFrame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208713" y="5027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8469" name="Object 3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69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18470" name="Object 38"/>
          <p:cNvGraphicFramePr>
            <a:graphicFrameLocks noChangeAspect="1"/>
          </p:cNvGraphicFramePr>
          <p:nvPr/>
        </p:nvGraphicFramePr>
        <p:xfrm>
          <a:off x="6372225" y="2997200"/>
          <a:ext cx="2105025" cy="1354138"/>
        </p:xfrm>
        <a:graphic>
          <a:graphicData uri="http://schemas.openxmlformats.org/presentationml/2006/ole">
            <p:oleObj spid="_x0000_s18470" name="Формула" r:id="rId10" imgW="533160" imgH="342720" progId="Equation.3">
              <p:embed/>
            </p:oleObj>
          </a:graphicData>
        </a:graphic>
      </p:graphicFrame>
      <p:graphicFrame>
        <p:nvGraphicFramePr>
          <p:cNvPr id="18471" name="Object 39"/>
          <p:cNvGraphicFramePr>
            <a:graphicFrameLocks noChangeAspect="1"/>
          </p:cNvGraphicFramePr>
          <p:nvPr/>
        </p:nvGraphicFramePr>
        <p:xfrm>
          <a:off x="6443663" y="5300663"/>
          <a:ext cx="2505075" cy="1354137"/>
        </p:xfrm>
        <a:graphic>
          <a:graphicData uri="http://schemas.openxmlformats.org/presentationml/2006/ole">
            <p:oleObj spid="_x0000_s18471" name="Формула" r:id="rId11" imgW="634680" imgH="342720" progId="Equation.3">
              <p:embed/>
            </p:oleObj>
          </a:graphicData>
        </a:graphic>
      </p:graphicFrame>
      <p:graphicFrame>
        <p:nvGraphicFramePr>
          <p:cNvPr id="18472" name="Object 40"/>
          <p:cNvGraphicFramePr>
            <a:graphicFrameLocks noChangeAspect="1"/>
          </p:cNvGraphicFramePr>
          <p:nvPr/>
        </p:nvGraphicFramePr>
        <p:xfrm>
          <a:off x="6437313" y="4221163"/>
          <a:ext cx="2706687" cy="1354137"/>
        </p:xfrm>
        <a:graphic>
          <a:graphicData uri="http://schemas.openxmlformats.org/presentationml/2006/ole">
            <p:oleObj spid="_x0000_s18472" name="Формула" r:id="rId12" imgW="685800" imgH="342720" progId="Equation.3">
              <p:embed/>
            </p:oleObj>
          </a:graphicData>
        </a:graphic>
      </p:graphicFrame>
      <p:sp>
        <p:nvSpPr>
          <p:cNvPr id="18473" name="Line 41"/>
          <p:cNvSpPr>
            <a:spLocks noChangeShapeType="1"/>
          </p:cNvSpPr>
          <p:nvPr/>
        </p:nvSpPr>
        <p:spPr bwMode="auto">
          <a:xfrm flipH="1">
            <a:off x="3419475" y="65246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8474" name="Object 42"/>
          <p:cNvGraphicFramePr>
            <a:graphicFrameLocks noChangeAspect="1"/>
          </p:cNvGraphicFramePr>
          <p:nvPr/>
        </p:nvGraphicFramePr>
        <p:xfrm>
          <a:off x="3978275" y="5876925"/>
          <a:ext cx="368300" cy="661988"/>
        </p:xfrm>
        <a:graphic>
          <a:graphicData uri="http://schemas.openxmlformats.org/presentationml/2006/ole">
            <p:oleObj spid="_x0000_s18474" name="Формула" r:id="rId13" imgW="126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9.82659E-7 L 0.16528 0.0208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2948E-6 L 0.08663 -0.16786 " pathEditMode="relative" ptsTypes="AA">
                                      <p:cBhvr>
                                        <p:cTn id="102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1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7" grpId="0" animBg="1"/>
      <p:bldP spid="18438" grpId="0" animBg="1"/>
      <p:bldP spid="18445" grpId="0" animBg="1"/>
      <p:bldP spid="18446" grpId="0" animBg="1"/>
      <p:bldP spid="18447" grpId="0" animBg="1"/>
      <p:bldP spid="18447" grpId="1" animBg="1"/>
      <p:bldP spid="18448" grpId="0" animBg="1"/>
      <p:bldP spid="18448" grpId="1" animBg="1"/>
      <p:bldP spid="18450" grpId="0"/>
      <p:bldP spid="18452" grpId="0" animBg="1"/>
      <p:bldP spid="18456" grpId="0"/>
      <p:bldP spid="18457" grpId="0"/>
      <p:bldP spid="18461" grpId="0" animBg="1"/>
      <p:bldP spid="18465" grpId="0" animBg="1"/>
      <p:bldP spid="184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4" name="Rectangle 14"/>
          <p:cNvSpPr>
            <a:spLocks noGrp="1" noChangeArrowheads="1"/>
          </p:cNvSpPr>
          <p:nvPr>
            <p:ph type="title"/>
          </p:nvPr>
        </p:nvSpPr>
        <p:spPr>
          <a:xfrm>
            <a:off x="4427538" y="5589588"/>
            <a:ext cx="4516437" cy="792162"/>
          </a:xfrm>
        </p:spPr>
        <p:txBody>
          <a:bodyPr/>
          <a:lstStyle/>
          <a:p>
            <a:r>
              <a:rPr lang="ru-RU" sz="2800" b="1">
                <a:latin typeface="Comic Sans MS" pitchFamily="66" charset="0"/>
              </a:rPr>
              <a:t>Угол  между  векторами  не  зависит  от  выбора  точки,  от  которой  они  откладываются</a:t>
            </a:r>
          </a:p>
        </p:txBody>
      </p:sp>
      <p:pic>
        <p:nvPicPr>
          <p:cNvPr id="51211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3422650" cy="5084762"/>
          </a:xfrm>
          <a:noFill/>
          <a:ln/>
        </p:spPr>
      </p:pic>
      <p:sp>
        <p:nvSpPr>
          <p:cNvPr id="512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765175"/>
            <a:ext cx="3810000" cy="536733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 sz="2800"/>
          </a:p>
          <a:p>
            <a:pPr>
              <a:spcBef>
                <a:spcPct val="0"/>
              </a:spcBef>
            </a:pPr>
            <a:endParaRPr lang="ru-RU" sz="2800"/>
          </a:p>
          <a:p>
            <a:endParaRPr lang="ru-RU" sz="2800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051050" y="620713"/>
            <a:ext cx="542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Comic Sans MS" pitchFamily="66" charset="0"/>
              </a:rPr>
              <a:t>Возьмите  на  заметку!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0" name="Rectangle 3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ru-RU" sz="3600" b="1">
                <a:latin typeface="Comic Sans MS" pitchFamily="66" charset="0"/>
              </a:rPr>
              <a:t>Ответьте  на  вопросы:</a:t>
            </a:r>
          </a:p>
        </p:txBody>
      </p:sp>
      <p:graphicFrame>
        <p:nvGraphicFramePr>
          <p:cNvPr id="32782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6659563" y="1700213"/>
          <a:ext cx="390525" cy="701675"/>
        </p:xfrm>
        <a:graphic>
          <a:graphicData uri="http://schemas.openxmlformats.org/presentationml/2006/ole">
            <p:oleObj spid="_x0000_s32782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32787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6948488" y="2349500"/>
          <a:ext cx="430212" cy="773113"/>
        </p:xfrm>
        <a:graphic>
          <a:graphicData uri="http://schemas.openxmlformats.org/presentationml/2006/ole">
            <p:oleObj spid="_x0000_s32787" name="Формула" r:id="rId4" imgW="126720" imgH="228600" progId="Equation.3">
              <p:embed/>
            </p:oleObj>
          </a:graphicData>
        </a:graphic>
      </p:graphicFrame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300788" y="24209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300788" y="3141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83169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380288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6659563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1979613" y="41497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6372225" y="2420938"/>
            <a:ext cx="1066800" cy="158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672" y="0"/>
              </a:cxn>
            </a:cxnLst>
            <a:rect l="0" t="0" r="r" b="b"/>
            <a:pathLst>
              <a:path w="672" h="10">
                <a:moveTo>
                  <a:pt x="0" y="10"/>
                </a:moveTo>
                <a:lnTo>
                  <a:pt x="67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567488" y="1931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751138" y="394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785" name="Freeform 17"/>
          <p:cNvSpPr>
            <a:spLocks/>
          </p:cNvSpPr>
          <p:nvPr/>
        </p:nvSpPr>
        <p:spPr bwMode="auto">
          <a:xfrm>
            <a:off x="6372225" y="3141663"/>
            <a:ext cx="1785938" cy="36512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1125" y="0"/>
              </a:cxn>
            </a:cxnLst>
            <a:rect l="0" t="0" r="r" b="b"/>
            <a:pathLst>
              <a:path w="1125" h="23">
                <a:moveTo>
                  <a:pt x="0" y="23"/>
                </a:moveTo>
                <a:lnTo>
                  <a:pt x="112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975100" y="4235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8359775" y="3716338"/>
            <a:ext cx="14288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768"/>
              </a:cxn>
            </a:cxnLst>
            <a:rect l="0" t="0" r="r" b="b"/>
            <a:pathLst>
              <a:path w="9" h="768">
                <a:moveTo>
                  <a:pt x="0" y="0"/>
                </a:moveTo>
                <a:lnTo>
                  <a:pt x="9" y="7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700338" y="4149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2799" name="Object 31"/>
          <p:cNvGraphicFramePr>
            <a:graphicFrameLocks noChangeAspect="1"/>
          </p:cNvGraphicFramePr>
          <p:nvPr>
            <p:ph sz="quarter" idx="4"/>
          </p:nvPr>
        </p:nvGraphicFramePr>
        <p:xfrm>
          <a:off x="8459788" y="3860800"/>
          <a:ext cx="379412" cy="758825"/>
        </p:xfrm>
        <a:graphic>
          <a:graphicData uri="http://schemas.openxmlformats.org/presentationml/2006/ole">
            <p:oleObj spid="_x0000_s32799" name="Формула" r:id="rId5" imgW="114120" imgH="228600" progId="Equation.3">
              <p:embed/>
            </p:oleObj>
          </a:graphicData>
        </a:graphic>
      </p:graphicFrame>
      <p:sp>
        <p:nvSpPr>
          <p:cNvPr id="32802" name="Freeform 34"/>
          <p:cNvSpPr>
            <a:spLocks/>
          </p:cNvSpPr>
          <p:nvPr/>
        </p:nvSpPr>
        <p:spPr bwMode="auto">
          <a:xfrm>
            <a:off x="6211888" y="4194175"/>
            <a:ext cx="1162050" cy="1588"/>
          </a:xfrm>
          <a:custGeom>
            <a:avLst/>
            <a:gdLst/>
            <a:ahLst/>
            <a:cxnLst>
              <a:cxn ang="0">
                <a:pos x="732" y="0"/>
              </a:cxn>
              <a:cxn ang="0">
                <a:pos x="0" y="0"/>
              </a:cxn>
            </a:cxnLst>
            <a:rect l="0" t="0" r="r" b="b"/>
            <a:pathLst>
              <a:path w="732" h="1">
                <a:moveTo>
                  <a:pt x="732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2803" name="Object 35"/>
          <p:cNvGraphicFramePr>
            <a:graphicFrameLocks noChangeAspect="1"/>
          </p:cNvGraphicFramePr>
          <p:nvPr/>
        </p:nvGraphicFramePr>
        <p:xfrm>
          <a:off x="6588125" y="3500438"/>
          <a:ext cx="420688" cy="690562"/>
        </p:xfrm>
        <a:graphic>
          <a:graphicData uri="http://schemas.openxmlformats.org/presentationml/2006/ole">
            <p:oleObj spid="_x0000_s32803" name="Формула" r:id="rId6" imgW="139680" imgH="228600" progId="Equation.3">
              <p:embed/>
            </p:oleObj>
          </a:graphicData>
        </a:graphic>
      </p:graphicFrame>
      <p:sp>
        <p:nvSpPr>
          <p:cNvPr id="32804" name="Freeform 36"/>
          <p:cNvSpPr>
            <a:spLocks/>
          </p:cNvSpPr>
          <p:nvPr/>
        </p:nvSpPr>
        <p:spPr bwMode="auto">
          <a:xfrm>
            <a:off x="6748463" y="4995863"/>
            <a:ext cx="995362" cy="752475"/>
          </a:xfrm>
          <a:custGeom>
            <a:avLst/>
            <a:gdLst/>
            <a:ahLst/>
            <a:cxnLst>
              <a:cxn ang="0">
                <a:pos x="0" y="474"/>
              </a:cxn>
              <a:cxn ang="0">
                <a:pos x="627" y="0"/>
              </a:cxn>
            </a:cxnLst>
            <a:rect l="0" t="0" r="r" b="b"/>
            <a:pathLst>
              <a:path w="627" h="474">
                <a:moveTo>
                  <a:pt x="0" y="474"/>
                </a:moveTo>
                <a:lnTo>
                  <a:pt x="62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2805" name="Object 37"/>
          <p:cNvGraphicFramePr>
            <a:graphicFrameLocks noChangeAspect="1"/>
          </p:cNvGraphicFramePr>
          <p:nvPr/>
        </p:nvGraphicFramePr>
        <p:xfrm>
          <a:off x="6877050" y="4797425"/>
          <a:ext cx="377825" cy="630238"/>
        </p:xfrm>
        <a:graphic>
          <a:graphicData uri="http://schemas.openxmlformats.org/presentationml/2006/ole">
            <p:oleObj spid="_x0000_s32805" name="Формула" r:id="rId7" imgW="152280" imgH="253800" progId="Equation.3">
              <p:embed/>
            </p:oleObj>
          </a:graphicData>
        </a:graphic>
      </p:graphicFrame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1547813" y="42211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Comic Sans MS" pitchFamily="66" charset="0"/>
              </a:rPr>
              <a:t>О</a:t>
            </a: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4932363" y="2133600"/>
            <a:ext cx="39973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i="1">
                <a:latin typeface="Comic Sans MS" pitchFamily="66" charset="0"/>
              </a:rPr>
              <a:t>Чему  равен  угол  между</a:t>
            </a:r>
          </a:p>
          <a:p>
            <a:pPr marL="342900" indent="-342900"/>
            <a:r>
              <a:rPr lang="ru-RU" sz="2000" i="1">
                <a:latin typeface="Comic Sans MS" pitchFamily="66" charset="0"/>
              </a:rPr>
              <a:t>      векторами  а  и  </a:t>
            </a:r>
            <a:r>
              <a:rPr lang="en-US" sz="2000" i="1">
                <a:latin typeface="Comic Sans MS" pitchFamily="66" charset="0"/>
              </a:rPr>
              <a:t>b</a:t>
            </a:r>
            <a:r>
              <a:rPr lang="ru-RU" sz="2000" i="1">
                <a:latin typeface="Comic Sans MS" pitchFamily="66" charset="0"/>
              </a:rPr>
              <a:t>?</a:t>
            </a:r>
          </a:p>
          <a:p>
            <a:pPr marL="342900" indent="-342900">
              <a:buFontTx/>
              <a:buAutoNum type="arabicPeriod" startAt="2"/>
            </a:pPr>
            <a:r>
              <a:rPr lang="ru-RU" sz="2000" i="1">
                <a:latin typeface="Comic Sans MS" pitchFamily="66" charset="0"/>
              </a:rPr>
              <a:t>Каков  угол  между  </a:t>
            </a:r>
          </a:p>
          <a:p>
            <a:pPr marL="342900" indent="-342900"/>
            <a:r>
              <a:rPr lang="ru-RU" sz="2000" i="1">
                <a:latin typeface="Comic Sans MS" pitchFamily="66" charset="0"/>
              </a:rPr>
              <a:t>     векторами  </a:t>
            </a:r>
            <a:r>
              <a:rPr lang="en-US" sz="2000" i="1">
                <a:latin typeface="Comic Sans MS" pitchFamily="66" charset="0"/>
              </a:rPr>
              <a:t>b</a:t>
            </a:r>
            <a:r>
              <a:rPr lang="ru-RU" sz="2000" i="1">
                <a:latin typeface="Comic Sans MS" pitchFamily="66" charset="0"/>
              </a:rPr>
              <a:t>  и  с?</a:t>
            </a:r>
          </a:p>
          <a:p>
            <a:pPr marL="342900" indent="-342900">
              <a:buFontTx/>
              <a:buAutoNum type="arabicPeriod" startAt="3"/>
            </a:pPr>
            <a:r>
              <a:rPr lang="ru-RU" sz="2000" i="1">
                <a:latin typeface="Comic Sans MS" pitchFamily="66" charset="0"/>
              </a:rPr>
              <a:t>Угол  между  векторами</a:t>
            </a:r>
          </a:p>
          <a:p>
            <a:pPr marL="342900" indent="-342900"/>
            <a:r>
              <a:rPr lang="ru-RU" sz="2000" i="1">
                <a:latin typeface="Comic Sans MS" pitchFamily="66" charset="0"/>
              </a:rPr>
              <a:t>      </a:t>
            </a:r>
            <a:r>
              <a:rPr lang="en-US" sz="2000" i="1">
                <a:latin typeface="Comic Sans MS" pitchFamily="66" charset="0"/>
              </a:rPr>
              <a:t>c  </a:t>
            </a:r>
            <a:r>
              <a:rPr lang="ru-RU" sz="2000" i="1">
                <a:latin typeface="Comic Sans MS" pitchFamily="66" charset="0"/>
              </a:rPr>
              <a:t>и</a:t>
            </a:r>
            <a:r>
              <a:rPr lang="en-US" sz="2000" i="1">
                <a:latin typeface="Comic Sans MS" pitchFamily="66" charset="0"/>
              </a:rPr>
              <a:t>  d</a:t>
            </a:r>
            <a:r>
              <a:rPr lang="ru-RU" sz="2000" i="1">
                <a:latin typeface="Comic Sans MS" pitchFamily="66" charset="0"/>
              </a:rPr>
              <a:t>?</a:t>
            </a:r>
          </a:p>
          <a:p>
            <a:pPr marL="342900" indent="-342900">
              <a:buFontTx/>
              <a:buAutoNum type="arabicPeriod" startAt="4"/>
            </a:pPr>
            <a:r>
              <a:rPr lang="ru-RU" sz="2000" i="1">
                <a:latin typeface="Comic Sans MS" pitchFamily="66" charset="0"/>
              </a:rPr>
              <a:t>Угол  между векторами</a:t>
            </a:r>
          </a:p>
          <a:p>
            <a:pPr marL="342900" indent="-342900"/>
            <a:r>
              <a:rPr lang="ru-RU" sz="2000" i="1">
                <a:latin typeface="Comic Sans MS" pitchFamily="66" charset="0"/>
              </a:rPr>
              <a:t>     с  и  </a:t>
            </a:r>
            <a:r>
              <a:rPr lang="en-US" sz="2000" i="1">
                <a:latin typeface="Comic Sans MS" pitchFamily="66" charset="0"/>
              </a:rPr>
              <a:t>f</a:t>
            </a:r>
            <a:r>
              <a:rPr lang="ru-RU" sz="2000" i="1">
                <a:latin typeface="Comic Sans MS" pitchFamily="66" charset="0"/>
              </a:rPr>
              <a:t>  острый  или  тупой?</a:t>
            </a:r>
          </a:p>
          <a:p>
            <a:pPr marL="342900" indent="-342900">
              <a:buFontTx/>
              <a:buAutoNum type="arabicPeriod" startAt="5"/>
            </a:pPr>
            <a:r>
              <a:rPr lang="ru-RU" sz="2000" i="1">
                <a:latin typeface="Comic Sans MS" pitchFamily="66" charset="0"/>
              </a:rPr>
              <a:t>Определите  угол  между </a:t>
            </a:r>
          </a:p>
          <a:p>
            <a:pPr marL="342900" indent="-342900"/>
            <a:r>
              <a:rPr lang="ru-RU" sz="2000" i="1">
                <a:latin typeface="Comic Sans MS" pitchFamily="66" charset="0"/>
              </a:rPr>
              <a:t>     векторами  а  и  </a:t>
            </a:r>
            <a:r>
              <a:rPr lang="en-US" sz="2000" i="1">
                <a:latin typeface="Comic Sans MS" pitchFamily="66" charset="0"/>
              </a:rPr>
              <a:t>d</a:t>
            </a:r>
            <a:r>
              <a:rPr lang="ru-RU" sz="2000" i="1">
                <a:latin typeface="Comic Sans MS" pitchFamily="66" charset="0"/>
              </a:rPr>
              <a:t>.</a:t>
            </a:r>
          </a:p>
          <a:p>
            <a:pPr marL="342900" indent="-342900">
              <a:buFontTx/>
              <a:buAutoNum type="arabicPeriod" startAt="6"/>
            </a:pPr>
            <a:r>
              <a:rPr lang="ru-RU" sz="2000" i="1">
                <a:latin typeface="Comic Sans MS" pitchFamily="66" charset="0"/>
              </a:rPr>
              <a:t>Угол  между  векторами  </a:t>
            </a:r>
          </a:p>
          <a:p>
            <a:pPr marL="342900" indent="-342900"/>
            <a:r>
              <a:rPr lang="ru-RU" sz="2000" i="1">
                <a:latin typeface="Comic Sans MS" pitchFamily="66" charset="0"/>
              </a:rPr>
              <a:t>     а   и   </a:t>
            </a:r>
            <a:r>
              <a:rPr lang="en-US" sz="2000" i="1">
                <a:latin typeface="Comic Sans MS" pitchFamily="66" charset="0"/>
              </a:rPr>
              <a:t>f</a:t>
            </a:r>
            <a:r>
              <a:rPr lang="ru-RU" sz="2000" i="1">
                <a:latin typeface="Comic Sans MS" pitchFamily="66" charset="0"/>
              </a:rPr>
              <a:t>?</a:t>
            </a:r>
          </a:p>
          <a:p>
            <a:pPr marL="342900" indent="-342900"/>
            <a:endParaRPr lang="ru-RU" sz="20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3.93064E-6 L -0.48038 0.2622 " pathEditMode="relative" ptsTypes="AA">
                                      <p:cBhvr>
                                        <p:cTn id="256" dur="2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0.02243 L -0.47795 0.36855 " pathEditMode="relative" rAng="0" ptsTypes="AA">
                                      <p:cBhvr>
                                        <p:cTn id="258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9306E-6 L -0.4835 0.15468 " pathEditMode="relative" rAng="0" ptsTypes="AA">
                                      <p:cBhvr>
                                        <p:cTn id="261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77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433 L -0.39774 0.16416 " pathEditMode="relative" rAng="0" ptsTypes="AA">
                                      <p:cBhvr>
                                        <p:cTn id="263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4000"/>
                            </p:stCondLst>
                            <p:childTnLst>
                              <p:par>
                                <p:cTn id="2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93 L -0.58941 0.00393 " pathEditMode="relative" ptsTypes="AA">
                                      <p:cBhvr>
                                        <p:cTn id="266" dur="2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02312E-6 L -0.59861 2.02312E-6 " pathEditMode="relative" ptsTypes="AA">
                                      <p:cBhvr>
                                        <p:cTn id="268" dur="2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000"/>
                            </p:stCondLst>
                            <p:childTnLst>
                              <p:par>
                                <p:cTn id="2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1526 L -0.69062 0.06867 " pathEditMode="relative" ptsTypes="AA">
                                      <p:cBhvr>
                                        <p:cTn id="271" dur="2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78035E-8 L -0.7559 0.09457 " pathEditMode="relative" ptsTypes="AA">
                                      <p:cBhvr>
                                        <p:cTn id="273" dur="2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000"/>
                            </p:stCondLst>
                            <p:childTnLst>
                              <p:par>
                                <p:cTn id="2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0023 L -0.51285 -0.22012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110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0.0067 L -0.48541 -0.21364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10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6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0" grpId="0"/>
      <p:bldP spid="32773" grpId="0" animBg="1"/>
      <p:bldP spid="32773" grpId="1" animBg="1"/>
      <p:bldP spid="32774" grpId="0" animBg="1"/>
      <p:bldP spid="32774" grpId="1" animBg="1"/>
      <p:bldP spid="32775" grpId="0" animBg="1"/>
      <p:bldP spid="32775" grpId="1" animBg="1"/>
      <p:bldP spid="32776" grpId="0" animBg="1"/>
      <p:bldP spid="32776" grpId="1" animBg="1"/>
      <p:bldP spid="32777" grpId="0" animBg="1"/>
      <p:bldP spid="32777" grpId="1" animBg="1"/>
      <p:bldP spid="32778" grpId="0" animBg="1"/>
      <p:bldP spid="32779" grpId="0" animBg="1"/>
      <p:bldP spid="32779" grpId="1" animBg="1"/>
      <p:bldP spid="32785" grpId="0" animBg="1"/>
      <p:bldP spid="32785" grpId="1" animBg="1"/>
      <p:bldP spid="32797" grpId="0" animBg="1"/>
      <p:bldP spid="32797" grpId="1" animBg="1"/>
      <p:bldP spid="32802" grpId="0" animBg="1"/>
      <p:bldP spid="32802" grpId="1" animBg="1"/>
      <p:bldP spid="32804" grpId="0" animBg="1"/>
      <p:bldP spid="32804" grpId="1" animBg="1"/>
      <p:bldP spid="32810" grpId="0"/>
      <p:bldP spid="328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ru-RU" sz="3600" b="1">
                <a:latin typeface="Comic Sans MS" pitchFamily="66" charset="0"/>
              </a:rPr>
              <a:t>Скалярное  произведение  векторов.</a:t>
            </a:r>
          </a:p>
        </p:txBody>
      </p:sp>
      <p:graphicFrame>
        <p:nvGraphicFramePr>
          <p:cNvPr id="39949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2484438" y="5084763"/>
          <a:ext cx="520700" cy="936625"/>
        </p:xfrm>
        <a:graphic>
          <a:graphicData uri="http://schemas.openxmlformats.org/presentationml/2006/ole">
            <p:oleObj spid="_x0000_s39949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2268538" y="2636838"/>
          <a:ext cx="487362" cy="876300"/>
        </p:xfrm>
        <a:graphic>
          <a:graphicData uri="http://schemas.openxmlformats.org/presentationml/2006/ole">
            <p:oleObj spid="_x0000_s39946" name="Формула" r:id="rId4" imgW="126720" imgH="228600" progId="Equation.3">
              <p:embed/>
            </p:oleObj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2268538" y="4292600"/>
          <a:ext cx="431800" cy="395288"/>
        </p:xfrm>
        <a:graphic>
          <a:graphicData uri="http://schemas.openxmlformats.org/presentationml/2006/ole">
            <p:oleObj spid="_x0000_s39952" name="Формула" r:id="rId5" imgW="152280" imgH="139680" progId="Equation.3">
              <p:embed/>
            </p:oleObj>
          </a:graphicData>
        </a:graphic>
      </p:graphicFrame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1763713" y="2636838"/>
            <a:ext cx="1655762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763713" y="4581525"/>
            <a:ext cx="28082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051050" y="4221163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975100" y="1989138"/>
            <a:ext cx="51689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Скалярным  произведением  </a:t>
            </a:r>
          </a:p>
          <a:p>
            <a:r>
              <a:rPr lang="ru-RU" sz="2800" b="1" i="1">
                <a:latin typeface="Comic Sans MS" pitchFamily="66" charset="0"/>
              </a:rPr>
              <a:t>двух  векторов  называется</a:t>
            </a:r>
          </a:p>
          <a:p>
            <a:r>
              <a:rPr lang="ru-RU" sz="2800" b="1" i="1">
                <a:latin typeface="Comic Sans MS" pitchFamily="66" charset="0"/>
              </a:rPr>
              <a:t>произведение  их  длин</a:t>
            </a:r>
          </a:p>
          <a:p>
            <a:r>
              <a:rPr lang="ru-RU" sz="2800" b="1" i="1">
                <a:latin typeface="Comic Sans MS" pitchFamily="66" charset="0"/>
              </a:rPr>
              <a:t>на  косинус  угла  между</a:t>
            </a:r>
          </a:p>
          <a:p>
            <a:r>
              <a:rPr lang="ru-RU" sz="2800" b="1" i="1">
                <a:latin typeface="Comic Sans MS" pitchFamily="66" charset="0"/>
              </a:rPr>
              <a:t>ними.</a:t>
            </a:r>
          </a:p>
        </p:txBody>
      </p:sp>
      <p:graphicFrame>
        <p:nvGraphicFramePr>
          <p:cNvPr id="39957" name="Object 21"/>
          <p:cNvGraphicFramePr>
            <a:graphicFrameLocks noChangeAspect="1"/>
          </p:cNvGraphicFramePr>
          <p:nvPr>
            <p:ph sz="quarter" idx="4"/>
          </p:nvPr>
        </p:nvGraphicFramePr>
        <p:xfrm>
          <a:off x="4140200" y="4437063"/>
          <a:ext cx="4611688" cy="1333500"/>
        </p:xfrm>
        <a:graphic>
          <a:graphicData uri="http://schemas.openxmlformats.org/presentationml/2006/ole">
            <p:oleObj spid="_x0000_s39957" name="Формула" r:id="rId6" imgW="11430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440"/>
                            </p:stCondLst>
                            <p:childTnLst>
                              <p:par>
                                <p:cTn id="1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3" grpId="0" animBg="1"/>
      <p:bldP spid="39944" grpId="0" animBg="1"/>
      <p:bldP spid="39951" grpId="0" animBg="1"/>
      <p:bldP spid="399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060575"/>
            <a:ext cx="5113338" cy="6905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>
                <a:latin typeface="Comic Sans MS" pitchFamily="66" charset="0"/>
              </a:rPr>
              <a:t>Если           , то  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03350" y="1844675"/>
          <a:ext cx="1150938" cy="714375"/>
        </p:xfrm>
        <a:graphic>
          <a:graphicData uri="http://schemas.openxmlformats.org/presentationml/2006/ole">
            <p:oleObj spid="_x0000_s58372" name="Формула" r:id="rId3" imgW="368280" imgH="22860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203575" y="1989138"/>
          <a:ext cx="1800225" cy="514350"/>
        </p:xfrm>
        <a:graphic>
          <a:graphicData uri="http://schemas.openxmlformats.org/presentationml/2006/ole">
            <p:oleObj spid="_x0000_s58375" name="Формула" r:id="rId4" imgW="711000" imgH="20304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6156325" y="1727200"/>
          <a:ext cx="2555875" cy="820738"/>
        </p:xfrm>
        <a:graphic>
          <a:graphicData uri="http://schemas.openxmlformats.org/presentationml/2006/ole">
            <p:oleObj spid="_x0000_s58378" name="Формула" r:id="rId5" imgW="711000" imgH="228600" progId="Equation.3">
              <p:embed/>
            </p:oleObj>
          </a:graphicData>
        </a:graphic>
      </p:graphicFrame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948488" y="2492375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79388" y="2924175"/>
            <a:ext cx="1046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Если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1187450" y="3644900"/>
          <a:ext cx="1296988" cy="668338"/>
        </p:xfrm>
        <a:graphic>
          <a:graphicData uri="http://schemas.openxmlformats.org/presentationml/2006/ole">
            <p:oleObj spid="_x0000_s58381" name="Формула" r:id="rId6" imgW="444240" imgH="228600" progId="Equation.3">
              <p:embed/>
            </p:oleObj>
          </a:graphicData>
        </a:graphic>
      </p:graphicFrame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348038" y="27813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>
              <a:latin typeface="Comic Sans MS" pitchFamily="66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411413" y="2924175"/>
            <a:ext cx="766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, то</a:t>
            </a:r>
          </a:p>
        </p:txBody>
      </p:sp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3276600" y="2852738"/>
          <a:ext cx="2376488" cy="568325"/>
        </p:xfrm>
        <a:graphic>
          <a:graphicData uri="http://schemas.openxmlformats.org/presentationml/2006/ole">
            <p:oleObj spid="_x0000_s58384" name="Формула" r:id="rId7" imgW="850680" imgH="203040" progId="Equation.3">
              <p:embed/>
            </p:oleObj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5724525" y="2636838"/>
          <a:ext cx="3419475" cy="1111250"/>
        </p:xfrm>
        <a:graphic>
          <a:graphicData uri="http://schemas.openxmlformats.org/presentationml/2006/ole">
            <p:oleObj spid="_x0000_s58385" name="Формула" r:id="rId8" imgW="1015920" imgH="330120" progId="Equation.3">
              <p:embed/>
            </p:oleObj>
          </a:graphicData>
        </a:graphic>
      </p:graphicFrame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6300788" y="3357563"/>
            <a:ext cx="2843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179388" y="3789363"/>
            <a:ext cx="1046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Если</a:t>
            </a:r>
          </a:p>
        </p:txBody>
      </p:sp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1187450" y="2781300"/>
          <a:ext cx="1296988" cy="666750"/>
        </p:xfrm>
        <a:graphic>
          <a:graphicData uri="http://schemas.openxmlformats.org/presentationml/2006/ole">
            <p:oleObj spid="_x0000_s58388" name="Формула" r:id="rId9" imgW="444240" imgH="228600" progId="Equation.3">
              <p:embed/>
            </p:oleObj>
          </a:graphicData>
        </a:graphic>
      </p:graphicFrame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2484438" y="3789363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, то</a:t>
            </a:r>
          </a:p>
        </p:txBody>
      </p:sp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3348038" y="3716338"/>
          <a:ext cx="1728787" cy="576262"/>
        </p:xfrm>
        <a:graphic>
          <a:graphicData uri="http://schemas.openxmlformats.org/presentationml/2006/ole">
            <p:oleObj spid="_x0000_s58390" name="Формула" r:id="rId10" imgW="609480" imgH="203040" progId="Equation.3">
              <p:embed/>
            </p:oleObj>
          </a:graphicData>
        </a:graphic>
      </p:graphicFrame>
      <p:graphicFrame>
        <p:nvGraphicFramePr>
          <p:cNvPr id="58391" name="Object 23"/>
          <p:cNvGraphicFramePr>
            <a:graphicFrameLocks noChangeAspect="1"/>
          </p:cNvGraphicFramePr>
          <p:nvPr/>
        </p:nvGraphicFramePr>
        <p:xfrm>
          <a:off x="5795963" y="3500438"/>
          <a:ext cx="3168650" cy="1128712"/>
        </p:xfrm>
        <a:graphic>
          <a:graphicData uri="http://schemas.openxmlformats.org/presentationml/2006/ole">
            <p:oleObj spid="_x0000_s58391" name="Формула" r:id="rId11" imgW="927000" imgH="330120" progId="Equation.3">
              <p:embed/>
            </p:oleObj>
          </a:graphicData>
        </a:graphic>
      </p:graphicFrame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6300788" y="4292600"/>
            <a:ext cx="2663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179388" y="4652963"/>
            <a:ext cx="1046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Если</a:t>
            </a:r>
          </a:p>
        </p:txBody>
      </p:sp>
      <p:graphicFrame>
        <p:nvGraphicFramePr>
          <p:cNvPr id="58394" name="Object 26"/>
          <p:cNvGraphicFramePr>
            <a:graphicFrameLocks noChangeAspect="1"/>
          </p:cNvGraphicFramePr>
          <p:nvPr/>
        </p:nvGraphicFramePr>
        <p:xfrm>
          <a:off x="1187450" y="4508500"/>
          <a:ext cx="1081088" cy="692150"/>
        </p:xfrm>
        <a:graphic>
          <a:graphicData uri="http://schemas.openxmlformats.org/presentationml/2006/ole">
            <p:oleObj spid="_x0000_s58394" name="Формула" r:id="rId12" imgW="355320" imgH="228600" progId="Equation.3">
              <p:embed/>
            </p:oleObj>
          </a:graphicData>
        </a:graphic>
      </p:graphicFrame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2124075" y="4652963"/>
            <a:ext cx="766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, то</a:t>
            </a:r>
          </a:p>
        </p:txBody>
      </p:sp>
      <p:graphicFrame>
        <p:nvGraphicFramePr>
          <p:cNvPr id="58396" name="Object 28"/>
          <p:cNvGraphicFramePr>
            <a:graphicFrameLocks noChangeAspect="1"/>
          </p:cNvGraphicFramePr>
          <p:nvPr/>
        </p:nvGraphicFramePr>
        <p:xfrm>
          <a:off x="3103563" y="4292600"/>
          <a:ext cx="6040437" cy="1216025"/>
        </p:xfrm>
        <a:graphic>
          <a:graphicData uri="http://schemas.openxmlformats.org/presentationml/2006/ole">
            <p:oleObj spid="_x0000_s58396" name="Формула" r:id="rId13" imgW="1765080" imgH="355320" progId="Equation.3">
              <p:embed/>
            </p:oleObj>
          </a:graphicData>
        </a:graphic>
      </p:graphicFrame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3203575" y="5229225"/>
            <a:ext cx="576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250825" y="5445125"/>
            <a:ext cx="4586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Скалярное  произведение</a:t>
            </a:r>
          </a:p>
        </p:txBody>
      </p:sp>
      <p:graphicFrame>
        <p:nvGraphicFramePr>
          <p:cNvPr id="58399" name="Object 31"/>
          <p:cNvGraphicFramePr>
            <a:graphicFrameLocks noChangeAspect="1"/>
          </p:cNvGraphicFramePr>
          <p:nvPr/>
        </p:nvGraphicFramePr>
        <p:xfrm>
          <a:off x="4932363" y="5235575"/>
          <a:ext cx="863600" cy="708025"/>
        </p:xfrm>
        <a:graphic>
          <a:graphicData uri="http://schemas.openxmlformats.org/presentationml/2006/ole">
            <p:oleObj spid="_x0000_s58399" name="Формула" r:id="rId14" imgW="279360" imgH="228600" progId="Equation.3">
              <p:embed/>
            </p:oleObj>
          </a:graphicData>
        </a:graphic>
      </p:graphicFrame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5940425" y="5445125"/>
            <a:ext cx="208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называется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1116013" y="6021388"/>
            <a:ext cx="5802312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скалярным  квадратом  вектора</a:t>
            </a:r>
          </a:p>
        </p:txBody>
      </p:sp>
      <p:graphicFrame>
        <p:nvGraphicFramePr>
          <p:cNvPr id="58404" name="Object 3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8404" name="Формула" r:id="rId15" imgW="114120" imgH="215640" progId="Equation.3">
              <p:embed/>
            </p:oleObj>
          </a:graphicData>
        </a:graphic>
      </p:graphicFrame>
      <p:graphicFrame>
        <p:nvGraphicFramePr>
          <p:cNvPr id="58405" name="Object 37"/>
          <p:cNvGraphicFramePr>
            <a:graphicFrameLocks noChangeAspect="1"/>
          </p:cNvGraphicFramePr>
          <p:nvPr/>
        </p:nvGraphicFramePr>
        <p:xfrm>
          <a:off x="2051050" y="404813"/>
          <a:ext cx="4897438" cy="1414462"/>
        </p:xfrm>
        <a:graphic>
          <a:graphicData uri="http://schemas.openxmlformats.org/presentationml/2006/ole">
            <p:oleObj spid="_x0000_s58405" name="Формула" r:id="rId16" imgW="11430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84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8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 animBg="1"/>
      <p:bldP spid="58380" grpId="0"/>
      <p:bldP spid="58383" grpId="0"/>
      <p:bldP spid="58386" grpId="0" animBg="1"/>
      <p:bldP spid="58387" grpId="0"/>
      <p:bldP spid="58389" grpId="0"/>
      <p:bldP spid="58392" grpId="0" animBg="1"/>
      <p:bldP spid="58393" grpId="0"/>
      <p:bldP spid="58395" grpId="0"/>
      <p:bldP spid="58397" grpId="0" animBg="1"/>
      <p:bldP spid="58398" grpId="0"/>
      <p:bldP spid="584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Пример применения скалярного произведение векторов в физике.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71550" y="2636838"/>
            <a:ext cx="2736850" cy="79216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08400" y="2997200"/>
            <a:ext cx="316865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3703638" y="1736725"/>
            <a:ext cx="2408237" cy="1235075"/>
          </a:xfrm>
          <a:custGeom>
            <a:avLst/>
            <a:gdLst/>
            <a:ahLst/>
            <a:cxnLst>
              <a:cxn ang="0">
                <a:pos x="0" y="778"/>
              </a:cxn>
              <a:cxn ang="0">
                <a:pos x="1517" y="0"/>
              </a:cxn>
            </a:cxnLst>
            <a:rect l="0" t="0" r="r" b="b"/>
            <a:pathLst>
              <a:path w="1517" h="778">
                <a:moveTo>
                  <a:pt x="0" y="778"/>
                </a:moveTo>
                <a:lnTo>
                  <a:pt x="1517" y="0"/>
                </a:lnTo>
              </a:path>
            </a:pathLst>
          </a:custGeom>
          <a:noFill/>
          <a:ln w="444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084888" y="2349500"/>
          <a:ext cx="365125" cy="615950"/>
        </p:xfrm>
        <a:graphic>
          <a:graphicData uri="http://schemas.openxmlformats.org/presentationml/2006/ole">
            <p:oleObj spid="_x0000_s73730" name="Формула" r:id="rId3" imgW="152268" imgH="25378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219700" y="1412875"/>
          <a:ext cx="455613" cy="598488"/>
        </p:xfrm>
        <a:graphic>
          <a:graphicData uri="http://schemas.openxmlformats.org/presentationml/2006/ole">
            <p:oleObj spid="_x0000_s73731" name="Формула" r:id="rId4" imgW="177646" imgH="241091" progId="Equation.3">
              <p:embed/>
            </p:oleObj>
          </a:graphicData>
        </a:graphic>
      </p:graphicFrame>
      <p:sp>
        <p:nvSpPr>
          <p:cNvPr id="16396" name="Arc 12"/>
          <p:cNvSpPr>
            <a:spLocks/>
          </p:cNvSpPr>
          <p:nvPr/>
        </p:nvSpPr>
        <p:spPr bwMode="auto">
          <a:xfrm rot="799110">
            <a:off x="3708400" y="2492375"/>
            <a:ext cx="882650" cy="617538"/>
          </a:xfrm>
          <a:custGeom>
            <a:avLst/>
            <a:gdLst>
              <a:gd name="G0" fmla="+- 0 0 0"/>
              <a:gd name="G1" fmla="+- 14596 0 0"/>
              <a:gd name="G2" fmla="+- 21600 0 0"/>
              <a:gd name="T0" fmla="*/ 15922 w 20863"/>
              <a:gd name="T1" fmla="*/ 0 h 14596"/>
              <a:gd name="T2" fmla="*/ 20863 w 20863"/>
              <a:gd name="T3" fmla="*/ 9001 h 14596"/>
              <a:gd name="T4" fmla="*/ 0 w 20863"/>
              <a:gd name="T5" fmla="*/ 14596 h 14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3" h="14596" fill="none" extrusionOk="0">
                <a:moveTo>
                  <a:pt x="15922" y="-1"/>
                </a:moveTo>
                <a:cubicBezTo>
                  <a:pt x="18268" y="2559"/>
                  <a:pt x="19963" y="5647"/>
                  <a:pt x="20862" y="9001"/>
                </a:cubicBezTo>
              </a:path>
              <a:path w="20863" h="14596" stroke="0" extrusionOk="0">
                <a:moveTo>
                  <a:pt x="15922" y="-1"/>
                </a:moveTo>
                <a:cubicBezTo>
                  <a:pt x="18268" y="2559"/>
                  <a:pt x="19963" y="5647"/>
                  <a:pt x="20862" y="9001"/>
                </a:cubicBezTo>
                <a:lnTo>
                  <a:pt x="0" y="14596"/>
                </a:lnTo>
                <a:close/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572000" y="23495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4000" b="1" i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71550" y="4005263"/>
            <a:ext cx="4537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Если             </a:t>
            </a:r>
            <a:r>
              <a:rPr lang="en-US" sz="3200" b="1" i="1">
                <a:latin typeface="Times New Roman" pitchFamily="18" charset="0"/>
              </a:rPr>
              <a:t>    </a:t>
            </a:r>
            <a:r>
              <a:rPr lang="ru-RU" sz="3200" b="1" i="1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,  </a:t>
            </a:r>
            <a:r>
              <a:rPr lang="ru-RU" sz="3200" b="1" i="1">
                <a:latin typeface="Times New Roman" pitchFamily="18" charset="0"/>
              </a:rPr>
              <a:t>то</a:t>
            </a:r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>
            <p:ph idx="1"/>
          </p:nvPr>
        </p:nvGraphicFramePr>
        <p:xfrm>
          <a:off x="2051050" y="3644900"/>
          <a:ext cx="1800225" cy="1003300"/>
        </p:xfrm>
        <a:graphic>
          <a:graphicData uri="http://schemas.openxmlformats.org/presentationml/2006/ole">
            <p:oleObj spid="_x0000_s73732" name="Формула" r:id="rId5" imgW="660240" imgH="368280" progId="Equation.3">
              <p:embed/>
            </p:oleObj>
          </a:graphicData>
        </a:graphic>
      </p:graphicFrame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971550" y="4652963"/>
          <a:ext cx="3744913" cy="1106487"/>
        </p:xfrm>
        <a:graphic>
          <a:graphicData uri="http://schemas.openxmlformats.org/presentationml/2006/ole">
            <p:oleObj spid="_x0000_s73733" name="Формула" r:id="rId6" imgW="1257300" imgH="368300" progId="Equation.3">
              <p:embed/>
            </p:oleObj>
          </a:graphicData>
        </a:graphic>
      </p:graphicFrame>
      <p:sp>
        <p:nvSpPr>
          <p:cNvPr id="16403" name="AutoShape 19"/>
          <p:cNvSpPr>
            <a:spLocks/>
          </p:cNvSpPr>
          <p:nvPr/>
        </p:nvSpPr>
        <p:spPr bwMode="auto">
          <a:xfrm rot="16200000">
            <a:off x="3059906" y="4148932"/>
            <a:ext cx="360363" cy="2952750"/>
          </a:xfrm>
          <a:prstGeom prst="leftBrace">
            <a:avLst>
              <a:gd name="adj1" fmla="val 51742"/>
              <a:gd name="adj2" fmla="val 49190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84213" y="5949950"/>
            <a:ext cx="7920037" cy="503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Скалярное произведение векторов.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89" grpId="0" animBg="1"/>
      <p:bldP spid="16390" grpId="0" animBg="1"/>
      <p:bldP spid="16396" grpId="0" animBg="1"/>
      <p:bldP spid="16397" grpId="0"/>
      <p:bldP spid="16398" grpId="0" build="allAtOnce"/>
      <p:bldP spid="16403" grpId="0" animBg="1"/>
      <p:bldP spid="16404" grpId="0" animBg="1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827</TotalTime>
  <Words>340</Words>
  <Application>Microsoft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Палитра</vt:lpstr>
      <vt:lpstr>Формула</vt:lpstr>
      <vt:lpstr>Скалярное  произведение  векторов.</vt:lpstr>
      <vt:lpstr>Цели  урока:</vt:lpstr>
      <vt:lpstr>  Дано: АВСD – параллелограмм</vt:lpstr>
      <vt:lpstr>Угол  между  векторами.</vt:lpstr>
      <vt:lpstr>Угол  между  векторами  не  зависит  от  выбора  точки,  от  которой  они  откладываются</vt:lpstr>
      <vt:lpstr>Ответьте  на  вопросы:</vt:lpstr>
      <vt:lpstr>Скалярное  произведение  векторов.</vt:lpstr>
      <vt:lpstr> </vt:lpstr>
      <vt:lpstr>Пример применения скалярного произведение векторов в физике.</vt:lpstr>
      <vt:lpstr>Какие  из  представленных  на  рисунке  векторов  перпендикулярны?</vt:lpstr>
      <vt:lpstr>Сопоставьте  углы  между векторами  и  их  градусной  мерой.</vt:lpstr>
      <vt:lpstr>Выберите  правильный  ответ;</vt:lpstr>
      <vt:lpstr>Домашнее  задание?</vt:lpstr>
    </vt:vector>
  </TitlesOfParts>
  <Company>Komp-City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Скалярное  произведение  векторов</dc:title>
  <dc:creator>Марина</dc:creator>
  <cp:lastModifiedBy>Учитель</cp:lastModifiedBy>
  <cp:revision>26</cp:revision>
  <dcterms:created xsi:type="dcterms:W3CDTF">2007-01-28T02:41:15Z</dcterms:created>
  <dcterms:modified xsi:type="dcterms:W3CDTF">2012-12-06T10:21:21Z</dcterms:modified>
</cp:coreProperties>
</file>