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002"/>
    <a:srgbClr val="009999"/>
    <a:srgbClr val="99FF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9" autoAdjust="0"/>
  </p:normalViewPr>
  <p:slideViewPr>
    <p:cSldViewPr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56136-3361-4E26-A68D-5CDE4F9B9611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73C22-8A42-4083-8B90-E1B26076C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70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73C22-8A42-4083-8B90-E1B26076C48C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4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0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58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1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5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33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6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8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61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FF99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6A9015A-FB94-40DF-8901-04936AA35F66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EC2491-13F3-44D4-A3A2-4A7F775282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2564904"/>
            <a:ext cx="7772400" cy="1470025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accent2"/>
                </a:solidFill>
                <a:latin typeface="a_AntiqueTitulDcFr" pitchFamily="82" charset="-52"/>
              </a:rPr>
              <a:t>Теорема Пифагора</a:t>
            </a:r>
            <a:endParaRPr lang="ru-RU" sz="8800" b="1" dirty="0">
              <a:solidFill>
                <a:schemeClr val="accent2"/>
              </a:solidFill>
              <a:latin typeface="a_AntiqueTitulDcFr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604" y="1628800"/>
            <a:ext cx="6400800" cy="64807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Урок по теме: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6227901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Выполнила: учитель </a:t>
            </a:r>
            <a:r>
              <a:rPr lang="ru-RU" dirty="0" smtClean="0">
                <a:solidFill>
                  <a:srgbClr val="00B050"/>
                </a:solidFill>
              </a:rPr>
              <a:t>математики МБОУ </a:t>
            </a:r>
            <a:r>
              <a:rPr lang="ru-RU" dirty="0">
                <a:solidFill>
                  <a:srgbClr val="00B050"/>
                </a:solidFill>
              </a:rPr>
              <a:t>ООШ № 90 Дементьева Н.В.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1500174"/>
            <a:ext cx="4829180" cy="63184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+mn-lt"/>
              </a:rPr>
              <a:t>Прямоугольный треугольник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643050"/>
            <a:ext cx="4686304" cy="44831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Century Gothic" pitchFamily="34" charset="0"/>
              </a:rPr>
              <a:t>  </a:t>
            </a:r>
          </a:p>
          <a:p>
            <a:pPr>
              <a:buNone/>
            </a:pPr>
            <a:r>
              <a:rPr lang="ru-RU" sz="2000" b="1" i="1" dirty="0" smtClean="0">
                <a:latin typeface="Century Gothic" pitchFamily="34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</a:t>
            </a:r>
            <a:r>
              <a:rPr lang="en-US" sz="2000" b="1" i="1" dirty="0" smtClean="0">
                <a:latin typeface="Century Gothic" pitchFamily="34" charset="0"/>
              </a:rPr>
              <a:t> </a:t>
            </a:r>
            <a:r>
              <a:rPr lang="ru-RU" sz="2000" b="1" dirty="0" smtClean="0">
                <a:latin typeface="Century Gothic" pitchFamily="34" charset="0"/>
              </a:rPr>
              <a:t>и</a:t>
            </a:r>
            <a:r>
              <a:rPr lang="ru-RU" sz="2000" b="1" i="1" dirty="0" smtClean="0">
                <a:latin typeface="Century Gothic" pitchFamily="34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</a:t>
            </a:r>
            <a:r>
              <a:rPr lang="en-US" sz="2000" b="1" i="1" dirty="0" smtClean="0">
                <a:latin typeface="Century Gothic" pitchFamily="34" charset="0"/>
              </a:rPr>
              <a:t> </a:t>
            </a:r>
            <a:r>
              <a:rPr lang="ru-RU" sz="2000" b="1" i="1" dirty="0" smtClean="0">
                <a:latin typeface="Century Gothic" pitchFamily="34" charset="0"/>
              </a:rPr>
              <a:t> </a:t>
            </a:r>
            <a:r>
              <a:rPr lang="ru-RU" sz="2000" b="1" dirty="0" smtClean="0">
                <a:latin typeface="Century Gothic" pitchFamily="34" charset="0"/>
              </a:rPr>
              <a:t>- катеты,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 </a:t>
            </a:r>
            <a:r>
              <a:rPr lang="en-US" sz="2000" b="1" dirty="0" smtClean="0">
                <a:latin typeface="Century Gothic" pitchFamily="34" charset="0"/>
              </a:rPr>
              <a:t>– </a:t>
            </a:r>
            <a:r>
              <a:rPr lang="ru-RU" sz="2000" b="1" dirty="0" smtClean="0">
                <a:latin typeface="Century Gothic" pitchFamily="34" charset="0"/>
              </a:rPr>
              <a:t>гипотенуза.</a:t>
            </a:r>
          </a:p>
          <a:p>
            <a:pPr>
              <a:buNone/>
            </a:pPr>
            <a:endParaRPr lang="ru-RU" sz="2000" b="1" dirty="0">
              <a:latin typeface="Century Gothic" pitchFamily="34" charset="0"/>
            </a:endParaRP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Выразить  </a:t>
            </a:r>
            <a:r>
              <a:rPr lang="ru-RU" sz="2800" b="1" i="1" dirty="0" smtClean="0">
                <a:latin typeface="Century Gothic" pitchFamily="34" charset="0"/>
              </a:rPr>
              <a:t>с</a:t>
            </a:r>
            <a:r>
              <a:rPr lang="ru-RU" sz="2800" b="1" dirty="0" smtClean="0">
                <a:latin typeface="Century Gothic" pitchFamily="34" charset="0"/>
              </a:rPr>
              <a:t> через </a:t>
            </a:r>
            <a:r>
              <a:rPr lang="ru-RU" sz="2800" b="1" i="1" dirty="0" smtClean="0">
                <a:latin typeface="Century Gothic" pitchFamily="34" charset="0"/>
              </a:rPr>
              <a:t>а</a:t>
            </a:r>
            <a:r>
              <a:rPr lang="ru-RU" sz="2800" b="1" dirty="0" smtClean="0">
                <a:latin typeface="Century Gothic" pitchFamily="34" charset="0"/>
              </a:rPr>
              <a:t> и </a:t>
            </a:r>
            <a:r>
              <a:rPr lang="en-US" sz="2800" b="1" i="1" dirty="0" smtClean="0">
                <a:latin typeface="Century Gothic" pitchFamily="34" charset="0"/>
              </a:rPr>
              <a:t>b</a:t>
            </a:r>
            <a:r>
              <a:rPr lang="ru-RU" sz="28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Выразить </a:t>
            </a:r>
            <a:r>
              <a:rPr lang="ru-RU" sz="2800" b="1" i="1" dirty="0" smtClean="0">
                <a:latin typeface="Century Gothic" pitchFamily="34" charset="0"/>
              </a:rPr>
              <a:t> а </a:t>
            </a:r>
            <a:r>
              <a:rPr lang="ru-RU" sz="2800" b="1" dirty="0" smtClean="0">
                <a:latin typeface="Century Gothic" pitchFamily="34" charset="0"/>
              </a:rPr>
              <a:t>через </a:t>
            </a:r>
            <a:r>
              <a:rPr lang="en-US" sz="2800" b="1" i="1" dirty="0" smtClean="0">
                <a:latin typeface="Century Gothic" pitchFamily="34" charset="0"/>
              </a:rPr>
              <a:t>b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ru-RU" sz="2800" b="1" dirty="0" smtClean="0">
                <a:latin typeface="Century Gothic" pitchFamily="34" charset="0"/>
              </a:rPr>
              <a:t>и</a:t>
            </a:r>
            <a:r>
              <a:rPr lang="ru-RU" sz="2800" b="1" i="1" dirty="0" smtClean="0">
                <a:latin typeface="Century Gothic" pitchFamily="34" charset="0"/>
              </a:rPr>
              <a:t> с.</a:t>
            </a: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Выразить  </a:t>
            </a:r>
            <a:r>
              <a:rPr lang="en-US" sz="2800" b="1" i="1" dirty="0" smtClean="0">
                <a:latin typeface="Century Gothic" pitchFamily="34" charset="0"/>
              </a:rPr>
              <a:t>b</a:t>
            </a:r>
            <a:r>
              <a:rPr lang="ru-RU" sz="2800" b="1" i="1" dirty="0" smtClean="0">
                <a:latin typeface="Century Gothic" pitchFamily="34" charset="0"/>
              </a:rPr>
              <a:t> </a:t>
            </a:r>
            <a:r>
              <a:rPr lang="ru-RU" sz="2800" b="1" dirty="0" smtClean="0">
                <a:latin typeface="Century Gothic" pitchFamily="34" charset="0"/>
              </a:rPr>
              <a:t>через</a:t>
            </a:r>
            <a:r>
              <a:rPr lang="ru-RU" sz="2800" b="1" i="1" dirty="0" smtClean="0">
                <a:latin typeface="Century Gothic" pitchFamily="34" charset="0"/>
              </a:rPr>
              <a:t> а </a:t>
            </a:r>
            <a:r>
              <a:rPr lang="ru-RU" sz="2800" b="1" dirty="0" smtClean="0">
                <a:latin typeface="Century Gothic" pitchFamily="34" charset="0"/>
              </a:rPr>
              <a:t>и </a:t>
            </a:r>
            <a:r>
              <a:rPr lang="ru-RU" sz="2800" b="1" i="1" dirty="0" smtClean="0">
                <a:latin typeface="Century Gothic" pitchFamily="34" charset="0"/>
              </a:rPr>
              <a:t>с</a:t>
            </a:r>
            <a:r>
              <a:rPr lang="ru-RU" sz="2800" b="1" dirty="0" smtClean="0">
                <a:latin typeface="Century Gothic" pitchFamily="34" charset="0"/>
              </a:rPr>
              <a:t>.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571473" y="1571612"/>
            <a:ext cx="2714644" cy="3143272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786058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57200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9132" y="2857496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n-US" sz="2800" dirty="0" smtClean="0"/>
              <a:t>b</a:t>
            </a:r>
            <a:endParaRPr lang="ru-RU" sz="2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9034" y="1142984"/>
            <a:ext cx="4186238" cy="7747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Дано: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7762" y="1857364"/>
            <a:ext cx="4186238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entury Gothic" pitchFamily="34" charset="0"/>
              </a:rPr>
              <a:t>ABC</a:t>
            </a:r>
            <a:r>
              <a:rPr lang="ru-RU" sz="2800" b="1" dirty="0" smtClean="0">
                <a:latin typeface="Century Gothic" pitchFamily="34" charset="0"/>
              </a:rPr>
              <a:t> - прямоугольный.</a:t>
            </a: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АВ = 7 см</a:t>
            </a: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АС = 5 см</a:t>
            </a: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_________</a:t>
            </a:r>
          </a:p>
          <a:p>
            <a:pPr>
              <a:buNone/>
            </a:pPr>
            <a:endParaRPr lang="ru-RU" sz="2800" b="1" dirty="0">
              <a:latin typeface="Century Gothic" pitchFamily="34" charset="0"/>
            </a:endParaRP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Найти: ВС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357290" y="1643050"/>
            <a:ext cx="3000396" cy="3429024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857760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214422"/>
            <a:ext cx="10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ru-RU" sz="2400" b="1" dirty="0"/>
              <a:t>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17746" y="4929198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 </a:t>
            </a:r>
            <a:r>
              <a:rPr lang="ru-RU" sz="2400" b="1" dirty="0"/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824723"/>
            <a:ext cx="417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 </a:t>
            </a:r>
            <a:r>
              <a:rPr lang="ru-RU" sz="2400" b="1" dirty="0"/>
              <a:t>С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786314" y="2071678"/>
            <a:ext cx="214314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rot="21212724" flipH="1" flipV="1">
            <a:off x="1518691" y="1619157"/>
            <a:ext cx="2286016" cy="3000396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543560" cy="91759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Дано: </a:t>
            </a:r>
            <a:endParaRPr lang="ru-RU" sz="4000" b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1928802"/>
            <a:ext cx="4286248" cy="4483113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ТРО – прямоугольный</a:t>
            </a: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РО = 10 см</a:t>
            </a: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ТО = 15 см</a:t>
            </a: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_______</a:t>
            </a:r>
          </a:p>
          <a:p>
            <a:pPr>
              <a:buNone/>
            </a:pPr>
            <a:r>
              <a:rPr lang="ru-RU" sz="2800" b="1" dirty="0" smtClean="0">
                <a:latin typeface="Century Gothic" pitchFamily="34" charset="0"/>
              </a:rPr>
              <a:t>Найти РТ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714876" y="2143116"/>
            <a:ext cx="214314" cy="214314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357298"/>
            <a:ext cx="714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1071546"/>
            <a:ext cx="4500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457200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О</a:t>
            </a:r>
          </a:p>
        </p:txBody>
      </p:sp>
      <p:sp>
        <p:nvSpPr>
          <p:cNvPr id="9" name="Прямоугольник 8"/>
          <p:cNvSpPr/>
          <p:nvPr/>
        </p:nvSpPr>
        <p:spPr>
          <a:xfrm rot="5005029">
            <a:off x="3363286" y="1507168"/>
            <a:ext cx="242708" cy="2838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HansHand" pitchFamily="2" charset="0"/>
              </a:rPr>
              <a:t>Проверочная работа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HansHan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7972452" cy="1042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Century Gothic" pitchFamily="34" charset="0"/>
              </a:rPr>
              <a:t>Задание. В прямоугольном треугольнике </a:t>
            </a:r>
            <a:r>
              <a:rPr lang="ru-RU" sz="2400" i="1" dirty="0" smtClean="0">
                <a:latin typeface="Century Gothic" pitchFamily="34" charset="0"/>
              </a:rPr>
              <a:t>а,</a:t>
            </a:r>
          </a:p>
          <a:p>
            <a:pPr algn="ctr">
              <a:buNone/>
            </a:pPr>
            <a:r>
              <a:rPr lang="ru-RU" sz="2400" i="1" dirty="0">
                <a:latin typeface="Century Gothic" pitchFamily="34" charset="0"/>
              </a:rPr>
              <a:t> </a:t>
            </a:r>
            <a:r>
              <a:rPr lang="en-US" sz="2400" i="1" dirty="0" smtClean="0">
                <a:latin typeface="Century Gothic" pitchFamily="34" charset="0"/>
              </a:rPr>
              <a:t>b  </a:t>
            </a:r>
            <a:r>
              <a:rPr lang="en-US" sz="2400" dirty="0" smtClean="0">
                <a:latin typeface="Century Gothic" pitchFamily="34" charset="0"/>
              </a:rPr>
              <a:t>- </a:t>
            </a:r>
            <a:r>
              <a:rPr lang="ru-RU" sz="2400" dirty="0" smtClean="0">
                <a:latin typeface="Century Gothic" pitchFamily="34" charset="0"/>
              </a:rPr>
              <a:t>катеты</a:t>
            </a:r>
            <a:r>
              <a:rPr lang="ru-RU" sz="2400" i="1" dirty="0" smtClean="0">
                <a:latin typeface="Century Gothic" pitchFamily="34" charset="0"/>
              </a:rPr>
              <a:t>, с – </a:t>
            </a:r>
            <a:r>
              <a:rPr lang="ru-RU" sz="2400" dirty="0" smtClean="0">
                <a:latin typeface="Century Gothic" pitchFamily="34" charset="0"/>
              </a:rPr>
              <a:t>гипотенуза. Заполните таблицу.</a:t>
            </a:r>
            <a:endParaRPr lang="ru-RU" sz="2400" i="1" dirty="0">
              <a:latin typeface="Century Gothic" pitchFamily="34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142976" y="2643182"/>
            <a:ext cx="1785950" cy="2786082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5214950"/>
            <a:ext cx="142876" cy="2143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5500702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Century Gothic" pitchFamily="34" charset="0"/>
              </a:rPr>
              <a:t>b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714752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с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000504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285992"/>
            <a:ext cx="4643470" cy="7858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394067" y="4035429"/>
            <a:ext cx="350046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929984" y="4071148"/>
            <a:ext cx="357110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500430" y="3073398"/>
            <a:ext cx="4643470" cy="31432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3571868" y="4643446"/>
            <a:ext cx="314327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144298" y="4642652"/>
            <a:ext cx="314327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500430" y="3857628"/>
            <a:ext cx="46434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8" idx="3"/>
          </p:cNvCxnSpPr>
          <p:nvPr/>
        </p:nvCxnSpPr>
        <p:spPr>
          <a:xfrm>
            <a:off x="3500430" y="4645034"/>
            <a:ext cx="46434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00430" y="5500702"/>
            <a:ext cx="46434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143372" y="250030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а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286644" y="2500306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с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250030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Century Gothic" pitchFamily="34" charset="0"/>
              </a:rPr>
              <a:t>b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130854" y="328612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30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274126" y="327398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50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143372" y="41433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Century Gothic" pitchFamily="34" charset="0"/>
              </a:rPr>
              <a:t>1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786446" y="41433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1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715008" y="492919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12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215206" y="492919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15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15206" y="571501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10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57150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Century Gothic" pitchFamily="34" charset="0"/>
              </a:rPr>
              <a:t>8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3429024" cy="10001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entury Gothic" pitchFamily="34" charset="0"/>
              </a:rPr>
              <a:t>Задача.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434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Парус имеет вид</a:t>
            </a:r>
          </a:p>
          <a:p>
            <a:pPr algn="ctr">
              <a:buNone/>
            </a:pPr>
            <a:r>
              <a:rPr lang="ru-RU" sz="2000" dirty="0" smtClean="0"/>
              <a:t>четырехугольника </a:t>
            </a:r>
            <a:r>
              <a:rPr lang="en-US" sz="2000" dirty="0" smtClean="0"/>
              <a:t>ABCD</a:t>
            </a:r>
            <a:r>
              <a:rPr lang="ru-RU" sz="2000" dirty="0" smtClean="0"/>
              <a:t>, </a:t>
            </a:r>
          </a:p>
          <a:p>
            <a:pPr>
              <a:buNone/>
            </a:pPr>
            <a:r>
              <a:rPr lang="ru-RU" sz="2000" dirty="0" smtClean="0"/>
              <a:t>  Углы А,С И </a:t>
            </a:r>
            <a:r>
              <a:rPr lang="en-US" sz="2000" dirty="0" smtClean="0"/>
              <a:t>D</a:t>
            </a:r>
            <a:r>
              <a:rPr lang="ru-RU" sz="2000" dirty="0"/>
              <a:t> </a:t>
            </a:r>
            <a:r>
              <a:rPr lang="ru-RU" sz="2000" dirty="0" smtClean="0"/>
              <a:t>которого равны 45 .</a:t>
            </a:r>
          </a:p>
          <a:p>
            <a:pPr>
              <a:buNone/>
            </a:pPr>
            <a:endParaRPr lang="ru-RU" sz="2000" dirty="0"/>
          </a:p>
          <a:p>
            <a:pPr algn="ctr">
              <a:buNone/>
            </a:pPr>
            <a:endParaRPr lang="ru-RU" sz="2000" dirty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Найдите площадь паруса,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если </a:t>
            </a:r>
            <a:r>
              <a:rPr lang="en-US" sz="2000" dirty="0" smtClean="0"/>
              <a:t> BD=4</a:t>
            </a:r>
            <a:r>
              <a:rPr lang="ru-RU" sz="2000" dirty="0" smtClean="0"/>
              <a:t> см.</a:t>
            </a:r>
            <a:endParaRPr lang="ru-RU" sz="2000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4143372" y="2428868"/>
            <a:ext cx="71438" cy="71438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6500826" y="1928802"/>
            <a:ext cx="2357454" cy="1428760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flipH="1">
            <a:off x="4071934" y="1571612"/>
            <a:ext cx="2428892" cy="1785950"/>
          </a:xfrm>
          <a:prstGeom prst="rtTriangl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flipH="1">
            <a:off x="4071934" y="1928802"/>
            <a:ext cx="2428892" cy="1428760"/>
          </a:xfrm>
          <a:prstGeom prst="rtTriangle">
            <a:avLst/>
          </a:prstGeom>
          <a:noFill/>
          <a:ln w="3175"/>
          <a:effectLst>
            <a:glow rad="101600">
              <a:schemeClr val="tx1">
                <a:alpha val="60000"/>
              </a:schemeClr>
            </a:glo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157161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328612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786842" y="327398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128586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05440" y="335756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naCTT" pitchFamily="2" charset="0"/>
              </a:rPr>
              <a:t>Домашнее задание</a:t>
            </a:r>
            <a:endParaRPr lang="ru-RU" b="1" dirty="0">
              <a:solidFill>
                <a:srgbClr val="99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naCT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Ariston" pitchFamily="66" charset="0"/>
              </a:rPr>
              <a:t>Обязательно</a:t>
            </a:r>
            <a:r>
              <a:rPr lang="ru-RU" dirty="0" smtClean="0">
                <a:latin typeface="Century Gothic" pitchFamily="34" charset="0"/>
              </a:rPr>
              <a:t>: п. 54, с.125-127,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 № 483(б, г),486 (а, б). </a:t>
            </a:r>
            <a:br>
              <a:rPr lang="ru-RU" dirty="0" smtClean="0">
                <a:latin typeface="Century Gothic" pitchFamily="34" charset="0"/>
              </a:rPr>
            </a:b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Дополнительно</a:t>
            </a:r>
            <a:r>
              <a:rPr lang="ru-RU" dirty="0" smtClean="0">
                <a:latin typeface="Century Gothic" pitchFamily="34" charset="0"/>
              </a:rPr>
              <a:t>: </a:t>
            </a:r>
          </a:p>
          <a:p>
            <a:pPr algn="ctr">
              <a:buNone/>
            </a:pPr>
            <a:r>
              <a:rPr lang="ru-RU" sz="2800" dirty="0" smtClean="0">
                <a:latin typeface="Century Gothic" pitchFamily="34" charset="0"/>
              </a:rPr>
              <a:t>найти и выучить другое доказательство</a:t>
            </a:r>
          </a:p>
          <a:p>
            <a:pPr algn="ctr">
              <a:buNone/>
            </a:pPr>
            <a:r>
              <a:rPr lang="ru-RU" sz="2800" dirty="0" smtClean="0">
                <a:latin typeface="Century Gothic" pitchFamily="34" charset="0"/>
              </a:rPr>
              <a:t>теоремы Пифагора ( их более 100);</a:t>
            </a:r>
          </a:p>
          <a:p>
            <a:pPr algn="ctr">
              <a:buNone/>
            </a:pPr>
            <a:r>
              <a:rPr lang="ru-RU" sz="2800" dirty="0" smtClean="0">
                <a:latin typeface="Century Gothic" pitchFamily="34" charset="0"/>
              </a:rPr>
              <a:t>выяснить, что такое «пифагоровы штаны».</a:t>
            </a:r>
            <a:endParaRPr lang="ru-RU" sz="2800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6286520"/>
            <a:ext cx="171480" cy="2857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87220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r>
              <a:rPr lang="ru-RU" dirty="0" smtClean="0"/>
              <a:t>Подведение итогов</a:t>
            </a:r>
            <a:br>
              <a:rPr lang="ru-RU" dirty="0" smtClean="0"/>
            </a:br>
            <a:r>
              <a:rPr lang="ru-RU" dirty="0" smtClean="0"/>
              <a:t>выставление оценок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Цель урока: </a:t>
            </a:r>
            <a:r>
              <a:rPr lang="ru-RU" sz="3600" b="1" dirty="0" smtClean="0">
                <a:latin typeface="Calibri" pitchFamily="34" charset="0"/>
                <a:cs typeface="Times New Roman" pitchFamily="18" charset="0"/>
              </a:rPr>
              <a:t>изучить теорему Пифагора и показать ее применение при решении задач.</a:t>
            </a:r>
            <a:br>
              <a:rPr lang="ru-RU" sz="3600" b="1" dirty="0" smtClean="0">
                <a:latin typeface="Calibri" pitchFamily="34" charset="0"/>
                <a:cs typeface="Times New Roman" pitchFamily="18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Оборудование:</a:t>
            </a:r>
            <a:r>
              <a:rPr lang="ru-RU" sz="5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Calibri" pitchFamily="34" charset="0"/>
                <a:cs typeface="Times New Roman" pitchFamily="18" charset="0"/>
              </a:rPr>
              <a:t>программа</a:t>
            </a: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3600" b="1" dirty="0" smtClean="0">
                <a:latin typeface="Calibri" pitchFamily="34" charset="0"/>
                <a:cs typeface="Times New Roman" pitchFamily="18" charset="0"/>
              </a:rPr>
              <a:t>созданная с помощью </a:t>
            </a: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Microsoft Power Point,</a:t>
            </a:r>
            <a:r>
              <a:rPr lang="ru-RU" sz="3600" b="1" dirty="0" smtClean="0">
                <a:latin typeface="Calibri" pitchFamily="34" charset="0"/>
                <a:cs typeface="Times New Roman" pitchFamily="18" charset="0"/>
              </a:rPr>
              <a:t> мультимедийный проектор, листы для выполнения проверочной работы, тест, созданный в программе </a:t>
            </a: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Microsoft Excel</a:t>
            </a:r>
            <a:r>
              <a:rPr lang="ru-RU" sz="3600" b="1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ru-RU" sz="3600" b="1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latin typeface="Calibri" pitchFamily="34" charset="0"/>
              </a:rPr>
              <a:t> Историческая справка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>
                <a:latin typeface="Calibri" pitchFamily="34" charset="0"/>
              </a:rPr>
              <a:t> </a:t>
            </a:r>
            <a:r>
              <a:rPr lang="ru-RU" sz="4000" b="1" dirty="0" smtClean="0">
                <a:latin typeface="Calibri" pitchFamily="34" charset="0"/>
              </a:rPr>
              <a:t>Проверка домашнего     задания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latin typeface="Calibri" pitchFamily="34" charset="0"/>
              </a:rPr>
              <a:t>Устная работа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latin typeface="Calibri" pitchFamily="34" charset="0"/>
              </a:rPr>
              <a:t>Изучение новой темы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latin typeface="Calibri" pitchFamily="34" charset="0"/>
              </a:rPr>
              <a:t>Решение задач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latin typeface="Calibri" pitchFamily="34" charset="0"/>
              </a:rPr>
              <a:t>Подведение итогов</a:t>
            </a:r>
            <a:endParaRPr lang="ru-RU" sz="4000" b="1" dirty="0">
              <a:latin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6600" dirty="0">
                <a:solidFill>
                  <a:srgbClr val="FE8002"/>
                </a:solidFill>
                <a:latin typeface="Country Western" pitchFamily="2" charset="0"/>
                <a:ea typeface="+mn-ea"/>
                <a:cs typeface="+mn-cs"/>
              </a:rPr>
              <a:t>План урока </a:t>
            </a:r>
            <a:endParaRPr lang="ru-RU" sz="66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latin typeface="Wooden Ship Decorated" pitchFamily="2" charset="0"/>
              </a:rPr>
              <a:t>Историческая справка</a:t>
            </a:r>
            <a:endParaRPr lang="ru-RU" sz="5400" dirty="0">
              <a:solidFill>
                <a:srgbClr val="0070C0"/>
              </a:solidFill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006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GReverance" pitchFamily="2" charset="0"/>
              </a:rPr>
              <a:t>Пифагор родился в 576 г. до н.э на острове Самос, расположенном в Эгейском море.</a:t>
            </a:r>
            <a:br>
              <a:rPr lang="ru-RU" dirty="0" smtClean="0">
                <a:latin typeface="AGReverance" pitchFamily="2" charset="0"/>
              </a:rPr>
            </a:br>
            <a:r>
              <a:rPr lang="ru-RU" dirty="0" smtClean="0">
                <a:latin typeface="AGReverance" pitchFamily="2" charset="0"/>
              </a:rPr>
              <a:t>Четыре раза подряд Пифагор был олимпийским чемпионов. По совету Фалеса 22 года Пифагор набирался мудрости в Египте. Во время завоевательных походов попал в плен, был продан в рабство и 10 лет жил в Вавилоне. Вернувшись на родину, Пифагор организовал </a:t>
            </a:r>
            <a:r>
              <a:rPr lang="ru-RU" dirty="0" err="1" smtClean="0">
                <a:latin typeface="AGReverance" pitchFamily="2" charset="0"/>
              </a:rPr>
              <a:t>Пифагорский</a:t>
            </a:r>
            <a:r>
              <a:rPr lang="ru-RU" dirty="0" smtClean="0">
                <a:latin typeface="AGReverance" pitchFamily="2" charset="0"/>
              </a:rPr>
              <a:t> орден – школу философов и математиков. </a:t>
            </a:r>
            <a:br>
              <a:rPr lang="ru-RU" dirty="0" smtClean="0">
                <a:latin typeface="AGReverance" pitchFamily="2" charset="0"/>
              </a:rPr>
            </a:br>
            <a:r>
              <a:rPr lang="ru-RU" dirty="0" smtClean="0">
                <a:latin typeface="AGReverance" pitchFamily="2" charset="0"/>
              </a:rPr>
              <a:t>Во время народного восстания в 496 г. До н.э был убит в уличной схватке.</a:t>
            </a:r>
            <a:endParaRPr lang="ru-RU" dirty="0">
              <a:latin typeface="AGReverance" pitchFamily="2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ristmas ScriptC" pitchFamily="34" charset="0"/>
              </a:rPr>
              <a:t>Проверка домашнего задания</a:t>
            </a:r>
            <a:endParaRPr lang="ru-RU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ristmas Script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500174"/>
            <a:ext cx="5857884" cy="53578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Ariston" pitchFamily="66" charset="0"/>
              </a:rPr>
              <a:t>  1</a:t>
            </a:r>
            <a:r>
              <a:rPr lang="ru-RU" dirty="0" smtClean="0"/>
              <a:t>. </a:t>
            </a:r>
            <a:r>
              <a:rPr lang="ru-RU" b="1" dirty="0" smtClean="0">
                <a:latin typeface="Ariston" pitchFamily="66" charset="0"/>
              </a:rPr>
              <a:t>Дано: </a:t>
            </a:r>
            <a:r>
              <a:rPr lang="en-US" dirty="0" smtClean="0"/>
              <a:t>ABCD</a:t>
            </a:r>
            <a:r>
              <a:rPr lang="ru-RU" dirty="0" smtClean="0"/>
              <a:t>- квадрат;</a:t>
            </a:r>
            <a:r>
              <a:rPr lang="en-US" dirty="0"/>
              <a:t> </a:t>
            </a:r>
            <a:endParaRPr lang="ru-RU" dirty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/>
              <a:t>AN = </a:t>
            </a:r>
            <a:r>
              <a:rPr lang="en-US" dirty="0" smtClean="0"/>
              <a:t>BP = CR = DM,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NB = PC =RD= MA. </a:t>
            </a:r>
          </a:p>
          <a:p>
            <a:pPr>
              <a:buNone/>
            </a:pPr>
            <a:r>
              <a:rPr lang="ru-RU" b="1" dirty="0" smtClean="0">
                <a:latin typeface="Ariston" pitchFamily="66" charset="0"/>
              </a:rPr>
              <a:t>Доказать</a:t>
            </a:r>
            <a:r>
              <a:rPr lang="ru-RU" b="1" dirty="0" smtClean="0">
                <a:latin typeface="Corbel" pitchFamily="34" charset="0"/>
              </a:rPr>
              <a:t> </a:t>
            </a:r>
            <a:r>
              <a:rPr lang="ru-RU" b="1" dirty="0" smtClean="0"/>
              <a:t>, </a:t>
            </a:r>
            <a:r>
              <a:rPr lang="ru-RU" dirty="0" smtClean="0"/>
              <a:t>что  </a:t>
            </a:r>
            <a:r>
              <a:rPr lang="en-US" dirty="0" smtClean="0"/>
              <a:t>NPRM – </a:t>
            </a:r>
            <a:r>
              <a:rPr lang="ru-RU" dirty="0" smtClean="0"/>
              <a:t>квадрат. </a:t>
            </a:r>
          </a:p>
          <a:p>
            <a:pPr>
              <a:buNone/>
            </a:pPr>
            <a:endParaRPr lang="ru-RU" b="1" i="1" dirty="0" smtClean="0">
              <a:latin typeface="Corbel" pitchFamily="34" charset="0"/>
            </a:endParaRPr>
          </a:p>
          <a:p>
            <a:pPr>
              <a:buNone/>
            </a:pPr>
            <a:r>
              <a:rPr lang="ru-RU" b="1" i="1" dirty="0" smtClean="0">
                <a:latin typeface="AGReverance" pitchFamily="2" charset="0"/>
              </a:rPr>
              <a:t>2</a:t>
            </a:r>
            <a:r>
              <a:rPr lang="ru-RU" dirty="0" smtClean="0">
                <a:latin typeface="Ariston" pitchFamily="66" charset="0"/>
              </a:rPr>
              <a:t>. </a:t>
            </a:r>
            <a:r>
              <a:rPr lang="ru-RU" b="1" dirty="0" smtClean="0">
                <a:latin typeface="Ariston" pitchFamily="66" charset="0"/>
              </a:rPr>
              <a:t>Дано:  </a:t>
            </a:r>
            <a:r>
              <a:rPr lang="en-US" dirty="0" smtClean="0"/>
              <a:t>NPRM – </a:t>
            </a:r>
            <a:r>
              <a:rPr lang="ru-RU" dirty="0" smtClean="0"/>
              <a:t>квадрат,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ABCD – </a:t>
            </a:r>
            <a:r>
              <a:rPr lang="ru-RU" dirty="0" smtClean="0"/>
              <a:t>квадрат;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AN = 3</a:t>
            </a:r>
            <a:r>
              <a:rPr lang="ru-RU" dirty="0" smtClean="0"/>
              <a:t>см,</a:t>
            </a:r>
            <a:r>
              <a:rPr lang="en-US" dirty="0" smtClean="0"/>
              <a:t>NB = 4 </a:t>
            </a:r>
            <a:r>
              <a:rPr lang="ru-RU" dirty="0" smtClean="0"/>
              <a:t>см.</a:t>
            </a:r>
          </a:p>
          <a:p>
            <a:pPr>
              <a:buNone/>
            </a:pPr>
            <a:r>
              <a:rPr lang="ru-RU" b="1" dirty="0" smtClean="0">
                <a:latin typeface="Ariston" pitchFamily="66" charset="0"/>
              </a:rPr>
              <a:t>Найти </a:t>
            </a:r>
            <a:r>
              <a:rPr lang="ru-RU" dirty="0" smtClean="0"/>
              <a:t>сторону квадрата </a:t>
            </a:r>
            <a:r>
              <a:rPr lang="en-US" dirty="0" smtClean="0"/>
              <a:t>NPRM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071678"/>
            <a:ext cx="2357454" cy="20717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Ромб 4"/>
          <p:cNvSpPr/>
          <p:nvPr/>
        </p:nvSpPr>
        <p:spPr>
          <a:xfrm rot="21285041">
            <a:off x="593592" y="2070736"/>
            <a:ext cx="2357454" cy="2076084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786580" y="4142586"/>
            <a:ext cx="28495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858018" y="4142586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393538" y="4107264"/>
            <a:ext cx="21431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8596" y="3643314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928662" y="2071678"/>
            <a:ext cx="14287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86050" y="242886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28596" y="2643182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2857488" y="4929198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28596" y="2571744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786050" y="350043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786050" y="3643314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14282" y="1857364"/>
            <a:ext cx="31432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B                                                   C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N                                                   R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A                                                   D</a:t>
            </a:r>
            <a:endParaRPr lang="ru-RU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14282" y="1714488"/>
            <a:ext cx="32861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                    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</a:t>
            </a:r>
          </a:p>
          <a:p>
            <a:endParaRPr lang="en-US" dirty="0"/>
          </a:p>
          <a:p>
            <a:r>
              <a:rPr lang="en-US" dirty="0" smtClean="0"/>
              <a:t>                          </a:t>
            </a:r>
          </a:p>
          <a:p>
            <a:endParaRPr lang="en-US" dirty="0"/>
          </a:p>
          <a:p>
            <a:r>
              <a:rPr lang="en-US" dirty="0" smtClean="0"/>
              <a:t>                           </a:t>
            </a:r>
            <a:r>
              <a:rPr lang="en-US" b="1" dirty="0" smtClean="0"/>
              <a:t> M </a:t>
            </a:r>
            <a:endParaRPr lang="ru-RU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rida" pitchFamily="34" charset="0"/>
              </a:rPr>
              <a:t>Устная работа</a:t>
            </a:r>
            <a:endParaRPr lang="ru-RU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rid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5828" y="2428868"/>
            <a:ext cx="7472386" cy="332899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b="1" dirty="0" smtClean="0">
                <a:latin typeface="Century Gothic" pitchFamily="34" charset="0"/>
              </a:rPr>
              <a:t>1</a:t>
            </a:r>
            <a:r>
              <a:rPr lang="ru-RU" sz="3600" dirty="0" smtClean="0">
                <a:latin typeface="Century Gothic" pitchFamily="34" charset="0"/>
              </a:rPr>
              <a:t>. Сторона квадрата равна </a:t>
            </a:r>
            <a:r>
              <a:rPr lang="en-US" sz="3600" dirty="0" smtClean="0">
                <a:latin typeface="Century Gothic" pitchFamily="34" charset="0"/>
              </a:rPr>
              <a:t>a </a:t>
            </a:r>
            <a:r>
              <a:rPr lang="ru-RU" sz="3600" dirty="0" smtClean="0">
                <a:latin typeface="Century Gothic" pitchFamily="34" charset="0"/>
              </a:rPr>
              <a:t>см. Найдите его площадь</a:t>
            </a:r>
            <a:endParaRPr lang="ru-RU" sz="3600" dirty="0">
              <a:latin typeface="Century Gothic" pitchFamily="34" charset="0"/>
            </a:endParaRPr>
          </a:p>
          <a:p>
            <a:pPr marL="514350" indent="-514350">
              <a:buNone/>
            </a:pPr>
            <a:r>
              <a:rPr lang="ru-RU" sz="3600" b="1" dirty="0">
                <a:latin typeface="Century Gothic" pitchFamily="34" charset="0"/>
              </a:rPr>
              <a:t>2</a:t>
            </a:r>
            <a:r>
              <a:rPr lang="ru-RU" sz="3600" dirty="0" smtClean="0">
                <a:latin typeface="Century Gothic" pitchFamily="34" charset="0"/>
              </a:rPr>
              <a:t>. Сторона квадрата равна </a:t>
            </a:r>
          </a:p>
          <a:p>
            <a:pPr marL="514350" indent="-514350">
              <a:buNone/>
            </a:pPr>
            <a:r>
              <a:rPr lang="en-US" sz="3600" dirty="0" smtClean="0">
                <a:latin typeface="Century Gothic" pitchFamily="34" charset="0"/>
              </a:rPr>
              <a:t>a + b</a:t>
            </a:r>
            <a:r>
              <a:rPr lang="ru-RU" sz="3600" dirty="0" smtClean="0">
                <a:latin typeface="Century Gothic" pitchFamily="34" charset="0"/>
              </a:rPr>
              <a:t>. Как найти его площадь?</a:t>
            </a:r>
            <a:endParaRPr lang="ru-RU" sz="3600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2960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7030A0"/>
                </a:solidFill>
                <a:latin typeface="Country Western" pitchFamily="2" charset="0"/>
              </a:rPr>
              <a:t> </a:t>
            </a:r>
            <a:r>
              <a:rPr lang="ru-RU" sz="6600" dirty="0" smtClean="0">
                <a:solidFill>
                  <a:srgbClr val="7030A0"/>
                </a:solidFill>
                <a:latin typeface="Country Western" pitchFamily="2" charset="0"/>
              </a:rPr>
              <a:t>Теорема Пифагора</a:t>
            </a:r>
            <a:endParaRPr lang="ru-RU" sz="6600" dirty="0">
              <a:solidFill>
                <a:srgbClr val="7030A0"/>
              </a:solidFill>
              <a:latin typeface="Country Western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686700" cy="125729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Reverance" pitchFamily="2" charset="0"/>
              </a:rPr>
              <a:t>В прямоугольном треугольнике сумма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Reverance" pitchFamily="2" charset="0"/>
              </a:rPr>
              <a:t>квадратов катетов равна квадратов 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Reverance" pitchFamily="2" charset="0"/>
              </a:rPr>
              <a:t>гипотенузы.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Reverance" pitchFamily="2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642910" y="3857628"/>
            <a:ext cx="2786082" cy="142876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072074"/>
            <a:ext cx="142876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00504"/>
            <a:ext cx="31432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                                с</a:t>
            </a:r>
          </a:p>
          <a:p>
            <a:r>
              <a:rPr lang="ru-RU" sz="2000" i="1" dirty="0" smtClean="0"/>
              <a:t>   </a:t>
            </a:r>
            <a:r>
              <a:rPr lang="en-US" sz="2000" i="1" dirty="0" smtClean="0"/>
              <a:t> b</a:t>
            </a:r>
          </a:p>
          <a:p>
            <a:endParaRPr lang="en-US" sz="2000" i="1" dirty="0"/>
          </a:p>
          <a:p>
            <a:endParaRPr lang="en-US" sz="2000" i="1" dirty="0" smtClean="0"/>
          </a:p>
          <a:p>
            <a:r>
              <a:rPr lang="en-US" sz="2000" i="1" dirty="0"/>
              <a:t> </a:t>
            </a:r>
            <a:r>
              <a:rPr lang="en-US" sz="2000" i="1" dirty="0" smtClean="0"/>
              <a:t>                           a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3286124"/>
            <a:ext cx="57150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Дано :</a:t>
            </a:r>
          </a:p>
          <a:p>
            <a:r>
              <a:rPr lang="ru-RU" sz="2800" dirty="0" smtClean="0">
                <a:latin typeface="Century Gothic" pitchFamily="34" charset="0"/>
              </a:rPr>
              <a:t>Прямоугольный треугольник,</a:t>
            </a:r>
          </a:p>
          <a:p>
            <a:r>
              <a:rPr lang="en-US" sz="2800" dirty="0">
                <a:latin typeface="Century Gothic" pitchFamily="34" charset="0"/>
              </a:rPr>
              <a:t>a</a:t>
            </a:r>
            <a:r>
              <a:rPr lang="en-US" sz="2800" dirty="0" smtClean="0">
                <a:latin typeface="Century Gothic" pitchFamily="34" charset="0"/>
              </a:rPr>
              <a:t>,</a:t>
            </a:r>
            <a:r>
              <a:rPr lang="ru-RU" sz="2800" dirty="0" smtClean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b  </a:t>
            </a:r>
            <a:r>
              <a:rPr lang="ru-RU" sz="2800" dirty="0" smtClean="0">
                <a:latin typeface="Century Gothic" pitchFamily="34" charset="0"/>
              </a:rPr>
              <a:t>- катеты, с – гипотенуза.</a:t>
            </a:r>
          </a:p>
          <a:p>
            <a:r>
              <a:rPr lang="ru-RU" sz="2800" dirty="0" smtClean="0">
                <a:latin typeface="Century Gothic" pitchFamily="34" charset="0"/>
              </a:rPr>
              <a:t>_____________________________</a:t>
            </a:r>
          </a:p>
          <a:p>
            <a:r>
              <a:rPr lang="ru-RU" sz="2800" dirty="0" smtClean="0">
                <a:latin typeface="Century Gothic" pitchFamily="34" charset="0"/>
              </a:rPr>
              <a:t>   Доказать: а + </a:t>
            </a:r>
            <a:r>
              <a:rPr lang="en-US" sz="2800" dirty="0" smtClean="0">
                <a:latin typeface="Century Gothic" pitchFamily="34" charset="0"/>
              </a:rPr>
              <a:t>b</a:t>
            </a:r>
            <a:r>
              <a:rPr lang="ru-RU" sz="2800" dirty="0">
                <a:latin typeface="Century Gothic" pitchFamily="34" charset="0"/>
              </a:rPr>
              <a:t> </a:t>
            </a:r>
            <a:r>
              <a:rPr lang="ru-RU" sz="2800" dirty="0" smtClean="0">
                <a:latin typeface="Century Gothic" pitchFamily="34" charset="0"/>
              </a:rPr>
              <a:t>= с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5000636"/>
            <a:ext cx="46434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2                2                 2</a:t>
            </a:r>
            <a:endParaRPr lang="ru-RU" sz="12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090" cy="9824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Reverance" pitchFamily="2" charset="0"/>
              </a:rPr>
              <a:t>Доказательство </a:t>
            </a:r>
            <a:r>
              <a:rPr lang="ru-RU" sz="6000" dirty="0" smtClean="0">
                <a:solidFill>
                  <a:srgbClr val="FF66CC"/>
                </a:solidFill>
                <a:latin typeface="AGReverance" pitchFamily="2" charset="0"/>
              </a:rPr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2071678"/>
            <a:ext cx="4071934" cy="45720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/>
              <a:t>Площадь каждого треугольника</a:t>
            </a:r>
          </a:p>
          <a:p>
            <a:pPr>
              <a:buNone/>
            </a:pPr>
            <a:r>
              <a:rPr lang="ru-RU" sz="2000" b="1" dirty="0" smtClean="0"/>
              <a:t>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ab</a:t>
            </a:r>
            <a:r>
              <a:rPr lang="en-US" sz="2000" b="1" dirty="0" smtClean="0"/>
              <a:t>, </a:t>
            </a:r>
            <a:r>
              <a:rPr lang="ru-RU" sz="2000" b="1" dirty="0" smtClean="0"/>
              <a:t>а площадь меньшего</a:t>
            </a:r>
          </a:p>
          <a:p>
            <a:pPr>
              <a:buNone/>
            </a:pPr>
            <a:r>
              <a:rPr lang="ru-RU" sz="2000" b="1" dirty="0" smtClean="0"/>
              <a:t>квадрата с , поэтому площадь</a:t>
            </a:r>
          </a:p>
          <a:p>
            <a:pPr>
              <a:buNone/>
            </a:pPr>
            <a:r>
              <a:rPr lang="ru-RU" sz="2000" b="1" dirty="0" smtClean="0"/>
              <a:t>Большего квадрата можно</a:t>
            </a:r>
          </a:p>
          <a:p>
            <a:pPr>
              <a:buNone/>
            </a:pPr>
            <a:r>
              <a:rPr lang="ru-RU" sz="2000" b="1" dirty="0" smtClean="0"/>
              <a:t>Выразить как  </a:t>
            </a:r>
            <a:r>
              <a:rPr lang="ru-RU" sz="2000" b="1" i="1" dirty="0" smtClean="0"/>
              <a:t>  </a:t>
            </a:r>
            <a:r>
              <a:rPr lang="ru-RU" sz="2800" b="1" i="1" dirty="0" smtClean="0"/>
              <a:t>с  + 4  * ½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ab</a:t>
            </a:r>
            <a:endParaRPr lang="ru-RU" sz="2800" b="1" i="1" dirty="0" smtClean="0"/>
          </a:p>
          <a:p>
            <a:pPr>
              <a:buNone/>
            </a:pPr>
            <a:r>
              <a:rPr lang="ru-RU" sz="2000" b="1" dirty="0" smtClean="0"/>
              <a:t>Но, площадь большего квадрата 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(a + b)</a:t>
            </a:r>
          </a:p>
          <a:p>
            <a:pPr>
              <a:buNone/>
            </a:pPr>
            <a:r>
              <a:rPr lang="ru-RU" sz="2000" b="1" dirty="0" smtClean="0"/>
              <a:t>Значит  справедливо равенство </a:t>
            </a:r>
          </a:p>
          <a:p>
            <a:pPr>
              <a:buNone/>
            </a:pPr>
            <a:r>
              <a:rPr lang="ru-RU" sz="2400" b="1" i="1" dirty="0" smtClean="0"/>
              <a:t>( а + </a:t>
            </a:r>
            <a:r>
              <a:rPr lang="en-US" sz="2400" b="1" i="1" dirty="0" smtClean="0"/>
              <a:t>b ) = c + 4 * ½ </a:t>
            </a:r>
            <a:r>
              <a:rPr lang="en-US" sz="2400" b="1" i="1" dirty="0" err="1" smtClean="0"/>
              <a:t>ab</a:t>
            </a:r>
            <a:r>
              <a:rPr lang="en-US" sz="2400" b="1" i="1" dirty="0" smtClean="0"/>
              <a:t>,</a:t>
            </a:r>
            <a:r>
              <a:rPr lang="ru-RU" sz="2400" b="1" i="1" dirty="0" smtClean="0"/>
              <a:t>отсюда</a:t>
            </a:r>
          </a:p>
          <a:p>
            <a:pPr algn="ctr">
              <a:buNone/>
            </a:pPr>
            <a:r>
              <a:rPr lang="ru-RU" sz="2400" b="1" i="1" dirty="0" smtClean="0"/>
              <a:t>   </a:t>
            </a:r>
            <a:r>
              <a:rPr lang="en-US" sz="2400" b="1" i="1" dirty="0" smtClean="0"/>
              <a:t>a + 2ab + b = c + 2ab,</a:t>
            </a:r>
          </a:p>
          <a:p>
            <a:pPr algn="ctr">
              <a:buNone/>
            </a:pPr>
            <a:r>
              <a:rPr lang="en-US" sz="2400" b="1" i="1" dirty="0" smtClean="0"/>
              <a:t> a + b  = c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86512" y="2786058"/>
            <a:ext cx="5715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 2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29454" y="3571876"/>
            <a:ext cx="2984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 2</a:t>
            </a:r>
            <a:endParaRPr lang="ru-RU" sz="1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4357694"/>
            <a:ext cx="3161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 2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57576" y="5059932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n-US" sz="1400" b="1" dirty="0" smtClean="0"/>
              <a:t>2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9792" y="5090710"/>
            <a:ext cx="3161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 2</a:t>
            </a:r>
            <a:endParaRPr lang="ru-RU" sz="1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5488560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n-US" sz="1400" b="1" dirty="0" smtClean="0"/>
              <a:t>2</a:t>
            </a:r>
            <a:endParaRPr lang="ru-RU" sz="1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00584" y="5488560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n-US" sz="1400" b="1" dirty="0" smtClean="0"/>
              <a:t>2</a:t>
            </a:r>
            <a:endParaRPr lang="ru-RU" sz="1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5500702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n-US" sz="1400" b="1" dirty="0" smtClean="0"/>
              <a:t>2</a:t>
            </a:r>
            <a:endParaRPr lang="ru-RU" sz="1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671956" y="5929330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n-US" sz="1400" b="1" dirty="0" smtClean="0"/>
              <a:t>2</a:t>
            </a:r>
            <a:endParaRPr lang="ru-RU" sz="1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6000768"/>
            <a:ext cx="3161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 2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600650" y="5929330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n-US" sz="1400" b="1" dirty="0" smtClean="0"/>
              <a:t>2</a:t>
            </a: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2643182"/>
            <a:ext cx="3286148" cy="2928958"/>
          </a:xfrm>
          <a:prstGeom prst="rect">
            <a:avLst/>
          </a:prstGeom>
          <a:ln/>
          <a:effectLst>
            <a:glow rad="101600">
              <a:schemeClr val="tx1">
                <a:alpha val="6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омб 16"/>
          <p:cNvSpPr/>
          <p:nvPr/>
        </p:nvSpPr>
        <p:spPr>
          <a:xfrm rot="21133852">
            <a:off x="1044756" y="2570766"/>
            <a:ext cx="3326627" cy="3000396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2254931"/>
            <a:ext cx="47863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           b                                             a             </a:t>
            </a:r>
          </a:p>
          <a:p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/>
              <a:t> </a:t>
            </a:r>
            <a:r>
              <a:rPr lang="en-US" b="1" dirty="0" smtClean="0"/>
              <a:t>a                              c         c                             b</a:t>
            </a:r>
          </a:p>
          <a:p>
            <a:endParaRPr lang="en-US" b="1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b                    c                               c                  a</a:t>
            </a:r>
          </a:p>
          <a:p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</a:t>
            </a:r>
          </a:p>
          <a:p>
            <a:endParaRPr lang="en-US" b="1" dirty="0"/>
          </a:p>
          <a:p>
            <a:r>
              <a:rPr lang="en-US" b="1" dirty="0" smtClean="0"/>
              <a:t>                      a                                     b</a:t>
            </a:r>
            <a:endParaRPr lang="en-US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691680" y="1612831"/>
            <a:ext cx="7314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Достроим треугольник до квадрата со стороной ( а + b )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Запишите теорему Пифагора для каждого из треугольников.</a:t>
            </a:r>
            <a:endParaRPr lang="ru-RU" sz="2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28" y="5857892"/>
            <a:ext cx="114272" cy="26827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429124" y="2000240"/>
            <a:ext cx="2143140" cy="185738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678629" y="1678769"/>
            <a:ext cx="1000132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71604" y="1571612"/>
            <a:ext cx="1928826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5786" y="2571744"/>
            <a:ext cx="271464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34" y="3500438"/>
            <a:ext cx="328614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00034" y="3500438"/>
            <a:ext cx="3357586" cy="2500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2571736" y="4714884"/>
            <a:ext cx="2500330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571868" y="3500438"/>
            <a:ext cx="214314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2262328">
            <a:off x="1484298" y="1605444"/>
            <a:ext cx="241678" cy="2785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929454" y="1571612"/>
            <a:ext cx="18573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5536413" y="2964653"/>
            <a:ext cx="4714908" cy="19288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6465107" y="3893347"/>
            <a:ext cx="4714908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8501090" y="1571612"/>
            <a:ext cx="285752" cy="285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357290" y="1142984"/>
            <a:ext cx="547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B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57158" y="235743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A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426788" y="235743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C</a:t>
            </a:r>
            <a:endParaRPr lang="ru-RU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06978" y="3345420"/>
            <a:ext cx="393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O</a:t>
            </a:r>
            <a:endParaRPr lang="ru-RU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714744" y="3286124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N</a:t>
            </a:r>
            <a:endParaRPr lang="ru-RU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714744" y="5917188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M</a:t>
            </a:r>
            <a:endParaRPr lang="ru-RU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143372" y="377404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X</a:t>
            </a:r>
            <a:endParaRPr lang="ru-RU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357818" y="1643050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Y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6500826" y="3702610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Z</a:t>
            </a:r>
            <a:endParaRPr lang="ru-RU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657528" y="128586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F</a:t>
            </a:r>
            <a:endParaRPr lang="ru-RU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8715404" y="134515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K</a:t>
            </a:r>
            <a:endParaRPr lang="ru-RU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8643966" y="628652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S</a:t>
            </a:r>
            <a:endParaRPr lang="ru-RU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3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335</TotalTime>
  <Words>546</Words>
  <Application>Microsoft Office PowerPoint</Application>
  <PresentationFormat>Экран (4:3)</PresentationFormat>
  <Paragraphs>182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Тема13</vt:lpstr>
      <vt:lpstr>Теорема Пифагора</vt:lpstr>
      <vt:lpstr>Презентация PowerPoint</vt:lpstr>
      <vt:lpstr>План урока </vt:lpstr>
      <vt:lpstr>Историческая справка</vt:lpstr>
      <vt:lpstr>Проверка домашнего задания</vt:lpstr>
      <vt:lpstr>Устная работа</vt:lpstr>
      <vt:lpstr> Теорема Пифагора</vt:lpstr>
      <vt:lpstr>Доказательство  </vt:lpstr>
      <vt:lpstr>Запишите теорему Пифагора для каждого из треугольников.</vt:lpstr>
      <vt:lpstr>Прямоугольный треугольник</vt:lpstr>
      <vt:lpstr>Дано:</vt:lpstr>
      <vt:lpstr>Дано: </vt:lpstr>
      <vt:lpstr>Проверочная работа</vt:lpstr>
      <vt:lpstr>Задача.</vt:lpstr>
      <vt:lpstr>Домашнее задание</vt:lpstr>
      <vt:lpstr>Подведение итогов выставление оценок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demon</cp:lastModifiedBy>
  <cp:revision>36</cp:revision>
  <dcterms:created xsi:type="dcterms:W3CDTF">2012-11-21T15:05:11Z</dcterms:created>
  <dcterms:modified xsi:type="dcterms:W3CDTF">2012-12-10T15:06:47Z</dcterms:modified>
</cp:coreProperties>
</file>