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6"/>
  </p:notesMasterIdLst>
  <p:sldIdLst>
    <p:sldId id="281" r:id="rId2"/>
    <p:sldId id="296" r:id="rId3"/>
    <p:sldId id="282" r:id="rId4"/>
    <p:sldId id="283" r:id="rId5"/>
    <p:sldId id="285" r:id="rId6"/>
    <p:sldId id="287" r:id="rId7"/>
    <p:sldId id="289" r:id="rId8"/>
    <p:sldId id="290" r:id="rId9"/>
    <p:sldId id="291" r:id="rId10"/>
    <p:sldId id="292" r:id="rId11"/>
    <p:sldId id="297" r:id="rId12"/>
    <p:sldId id="276" r:id="rId13"/>
    <p:sldId id="298" r:id="rId14"/>
    <p:sldId id="299" r:id="rId15"/>
    <p:sldId id="275" r:id="rId16"/>
    <p:sldId id="300" r:id="rId17"/>
    <p:sldId id="301" r:id="rId18"/>
    <p:sldId id="302" r:id="rId19"/>
    <p:sldId id="303" r:id="rId20"/>
    <p:sldId id="262" r:id="rId21"/>
    <p:sldId id="294" r:id="rId22"/>
    <p:sldId id="271" r:id="rId23"/>
    <p:sldId id="272" r:id="rId24"/>
    <p:sldId id="273" r:id="rId25"/>
    <p:sldId id="304" r:id="rId26"/>
    <p:sldId id="305" r:id="rId27"/>
    <p:sldId id="306" r:id="rId28"/>
    <p:sldId id="307" r:id="rId29"/>
    <p:sldId id="308" r:id="rId30"/>
    <p:sldId id="309" r:id="rId31"/>
    <p:sldId id="310" r:id="rId32"/>
    <p:sldId id="311" r:id="rId33"/>
    <p:sldId id="312" r:id="rId34"/>
    <p:sldId id="313"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29FDBA-AAD7-407C-B2AF-1FE4DEB48B71}" type="datetimeFigureOut">
              <a:rPr lang="ru-RU" smtClean="0"/>
              <a:pPr/>
              <a:t>28.02.2011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F7CEE1-B7EA-485D-B614-FE85E21B515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7D26B94-4767-4B03-8AEF-EA2E5182C9FC}" type="datetimeFigureOut">
              <a:rPr lang="ru-RU" smtClean="0"/>
              <a:pPr/>
              <a:t>28.02.2011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C0816755-978A-4727-812F-837B42157133}" type="slidenum">
              <a:rPr lang="ru-RU" smtClean="0"/>
              <a:pPr/>
              <a:t>‹#›</a:t>
            </a:fld>
            <a:endParaRPr lang="ru-RU"/>
          </a:p>
        </p:txBody>
      </p:sp>
    </p:spTree>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7D26B94-4767-4B03-8AEF-EA2E5182C9FC}" type="datetimeFigureOut">
              <a:rPr lang="ru-RU" smtClean="0"/>
              <a:pPr/>
              <a:t>28.02.2011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0816755-978A-4727-812F-837B42157133}" type="slidenum">
              <a:rPr lang="ru-RU" smtClean="0"/>
              <a:pPr/>
              <a:t>‹#›</a:t>
            </a:fld>
            <a:endParaRPr lang="ru-RU"/>
          </a:p>
        </p:txBody>
      </p:sp>
    </p:spTree>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7D26B94-4767-4B03-8AEF-EA2E5182C9FC}" type="datetimeFigureOut">
              <a:rPr lang="ru-RU" smtClean="0"/>
              <a:pPr/>
              <a:t>28.02.2011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0816755-978A-4727-812F-837B42157133}" type="slidenum">
              <a:rPr lang="ru-RU" smtClean="0"/>
              <a:pPr/>
              <a:t>‹#›</a:t>
            </a:fld>
            <a:endParaRPr lang="ru-RU"/>
          </a:p>
        </p:txBody>
      </p:sp>
    </p:spTree>
  </p:cSld>
  <p:clrMapOvr>
    <a:masterClrMapping/>
  </p:clrMapOvr>
  <p:transition>
    <p:wheel spokes="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263525" y="1598613"/>
            <a:ext cx="3616325"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032250" y="1598613"/>
            <a:ext cx="36179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9"/>
          <p:cNvSpPr>
            <a:spLocks noGrp="1" noChangeArrowheads="1"/>
          </p:cNvSpPr>
          <p:nvPr>
            <p:ph type="dt" sz="half" idx="10"/>
          </p:nvPr>
        </p:nvSpPr>
        <p:spPr>
          <a:ln/>
        </p:spPr>
        <p:txBody>
          <a:bodyPr/>
          <a:lstStyle>
            <a:lvl1pPr>
              <a:defRPr/>
            </a:lvl1pPr>
          </a:lstStyle>
          <a:p>
            <a:pPr>
              <a:defRPr/>
            </a:pPr>
            <a:endParaRPr lang="ru-RU"/>
          </a:p>
        </p:txBody>
      </p:sp>
      <p:sp>
        <p:nvSpPr>
          <p:cNvPr id="6" name="Rectangle 60"/>
          <p:cNvSpPr>
            <a:spLocks noGrp="1" noChangeArrowheads="1"/>
          </p:cNvSpPr>
          <p:nvPr>
            <p:ph type="ftr" sz="quarter" idx="11"/>
          </p:nvPr>
        </p:nvSpPr>
        <p:spPr>
          <a:ln/>
        </p:spPr>
        <p:txBody>
          <a:bodyPr/>
          <a:lstStyle>
            <a:lvl1pPr>
              <a:defRPr/>
            </a:lvl1pPr>
          </a:lstStyle>
          <a:p>
            <a:pPr>
              <a:defRPr/>
            </a:pPr>
            <a:endParaRPr lang="ru-RU"/>
          </a:p>
        </p:txBody>
      </p:sp>
      <p:sp>
        <p:nvSpPr>
          <p:cNvPr id="7" name="Rectangle 61"/>
          <p:cNvSpPr>
            <a:spLocks noGrp="1" noChangeArrowheads="1"/>
          </p:cNvSpPr>
          <p:nvPr>
            <p:ph type="sldNum" sz="quarter" idx="12"/>
          </p:nvPr>
        </p:nvSpPr>
        <p:spPr>
          <a:ln/>
        </p:spPr>
        <p:txBody>
          <a:bodyPr/>
          <a:lstStyle>
            <a:lvl1pPr>
              <a:defRPr/>
            </a:lvl1pPr>
          </a:lstStyle>
          <a:p>
            <a:pPr>
              <a:defRPr/>
            </a:pPr>
            <a:fld id="{3FD2F266-B15A-4442-A4AF-5D14A2A6B15D}" type="slidenum">
              <a:rPr lang="ru-RU"/>
              <a:pPr>
                <a:defRPr/>
              </a:pPr>
              <a:t>‹#›</a:t>
            </a:fld>
            <a:endParaRPr lang="ru-RU"/>
          </a:p>
        </p:txBody>
      </p:sp>
    </p:spTree>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7D26B94-4767-4B03-8AEF-EA2E5182C9FC}" type="datetimeFigureOut">
              <a:rPr lang="ru-RU" smtClean="0"/>
              <a:pPr/>
              <a:t>28.02.2011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0816755-978A-4727-812F-837B42157133}"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7D26B94-4767-4B03-8AEF-EA2E5182C9FC}" type="datetimeFigureOut">
              <a:rPr lang="ru-RU" smtClean="0"/>
              <a:pPr/>
              <a:t>28.02.2011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0816755-978A-4727-812F-837B42157133}"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7D26B94-4767-4B03-8AEF-EA2E5182C9FC}" type="datetimeFigureOut">
              <a:rPr lang="ru-RU" smtClean="0"/>
              <a:pPr/>
              <a:t>28.02.2011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0816755-978A-4727-812F-837B42157133}"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7D26B94-4767-4B03-8AEF-EA2E5182C9FC}" type="datetimeFigureOut">
              <a:rPr lang="ru-RU" smtClean="0"/>
              <a:pPr/>
              <a:t>28.02.2011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0816755-978A-4727-812F-837B4215713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7D26B94-4767-4B03-8AEF-EA2E5182C9FC}" type="datetimeFigureOut">
              <a:rPr lang="ru-RU" smtClean="0"/>
              <a:pPr/>
              <a:t>28.02.2011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0816755-978A-4727-812F-837B42157133}"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7D26B94-4767-4B03-8AEF-EA2E5182C9FC}" type="datetimeFigureOut">
              <a:rPr lang="ru-RU" smtClean="0"/>
              <a:pPr/>
              <a:t>28.02.2011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0816755-978A-4727-812F-837B42157133}" type="slidenum">
              <a:rPr lang="ru-RU" smtClean="0"/>
              <a:pPr/>
              <a:t>‹#›</a:t>
            </a:fld>
            <a:endParaRPr lang="ru-RU"/>
          </a:p>
        </p:txBody>
      </p:sp>
    </p:spTree>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7D26B94-4767-4B03-8AEF-EA2E5182C9FC}" type="datetimeFigureOut">
              <a:rPr lang="ru-RU" smtClean="0"/>
              <a:pPr/>
              <a:t>28.02.2011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0816755-978A-4727-812F-837B4215713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7D26B94-4767-4B03-8AEF-EA2E5182C9FC}" type="datetimeFigureOut">
              <a:rPr lang="ru-RU" smtClean="0"/>
              <a:pPr/>
              <a:t>28.02.2011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C0816755-978A-4727-812F-837B42157133}"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D26B94-4767-4B03-8AEF-EA2E5182C9FC}" type="datetimeFigureOut">
              <a:rPr lang="ru-RU" smtClean="0"/>
              <a:pPr/>
              <a:t>28.02.2011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816755-978A-4727-812F-837B4215713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wheel spokes="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00155"/>
            <a:ext cx="7772400" cy="3071834"/>
          </a:xfrm>
        </p:spPr>
        <p:txBody>
          <a:bodyPr>
            <a:normAutofit/>
          </a:bodyPr>
          <a:lstStyle/>
          <a:p>
            <a:r>
              <a:rPr lang="ru-RU" sz="3600" dirty="0" smtClean="0"/>
              <a:t>Создание ситуации успеха на уроке как один из способов повышения мотивации учения  </a:t>
            </a:r>
            <a:endParaRPr lang="ru-RU" sz="3600" dirty="0"/>
          </a:p>
        </p:txBody>
      </p:sp>
      <p:sp>
        <p:nvSpPr>
          <p:cNvPr id="3" name="Подзаголовок 2"/>
          <p:cNvSpPr>
            <a:spLocks noGrp="1"/>
          </p:cNvSpPr>
          <p:nvPr>
            <p:ph type="subTitle" idx="1"/>
          </p:nvPr>
        </p:nvSpPr>
        <p:spPr>
          <a:xfrm>
            <a:off x="685800" y="2285992"/>
            <a:ext cx="8172480" cy="2786082"/>
          </a:xfrm>
        </p:spPr>
        <p:txBody>
          <a:bodyPr>
            <a:normAutofit/>
          </a:bodyPr>
          <a:lstStyle/>
          <a:p>
            <a:r>
              <a:rPr lang="ru-RU" b="1" dirty="0" smtClean="0"/>
              <a:t>Скажи мне – и я забуду</a:t>
            </a:r>
            <a:r>
              <a:rPr lang="ru-RU" dirty="0" smtClean="0"/>
              <a:t/>
            </a:r>
            <a:br>
              <a:rPr lang="ru-RU" dirty="0" smtClean="0"/>
            </a:br>
            <a:r>
              <a:rPr lang="ru-RU" b="1" dirty="0" smtClean="0"/>
              <a:t>                    Покажи мне – и я запомню</a:t>
            </a:r>
            <a:r>
              <a:rPr lang="ru-RU" dirty="0" smtClean="0"/>
              <a:t/>
            </a:r>
            <a:br>
              <a:rPr lang="ru-RU" dirty="0" smtClean="0"/>
            </a:br>
            <a:r>
              <a:rPr lang="ru-RU" b="1" dirty="0" smtClean="0"/>
              <a:t>                    Вовлеки меня – и я научусь».</a:t>
            </a:r>
            <a:r>
              <a:rPr lang="ru-RU" dirty="0" smtClean="0"/>
              <a:t/>
            </a:r>
            <a:br>
              <a:rPr lang="ru-RU" dirty="0" smtClean="0"/>
            </a:br>
            <a:r>
              <a:rPr lang="ru-RU" dirty="0" smtClean="0"/>
              <a:t>                                                                                                      Китайская народная мудрость</a:t>
            </a:r>
            <a:endParaRPr lang="ru-RU" dirty="0"/>
          </a:p>
        </p:txBody>
      </p:sp>
      <p:pic>
        <p:nvPicPr>
          <p:cNvPr id="1026" name="Picture 2" descr="C:\Documents and Settings\Администратор\Мои документы\14.jpeg"/>
          <p:cNvPicPr>
            <a:picLocks noChangeAspect="1" noChangeArrowheads="1"/>
          </p:cNvPicPr>
          <p:nvPr/>
        </p:nvPicPr>
        <p:blipFill>
          <a:blip r:embed="rId2"/>
          <a:srcRect/>
          <a:stretch>
            <a:fillRect/>
          </a:stretch>
        </p:blipFill>
        <p:spPr bwMode="auto">
          <a:xfrm>
            <a:off x="357158" y="2143116"/>
            <a:ext cx="2928958" cy="2571768"/>
          </a:xfrm>
          <a:prstGeom prst="rect">
            <a:avLst/>
          </a:prstGeom>
          <a:noFill/>
        </p:spPr>
      </p:pic>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714375" y="0"/>
            <a:ext cx="7143750" cy="17859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b="1" dirty="0"/>
              <a:t>Оценка  деятельности учащихся</a:t>
            </a:r>
          </a:p>
          <a:p>
            <a:pPr algn="ctr" fontAlgn="auto">
              <a:spcBef>
                <a:spcPts val="0"/>
              </a:spcBef>
              <a:spcAft>
                <a:spcPts val="0"/>
              </a:spcAft>
              <a:defRPr/>
            </a:pPr>
            <a:r>
              <a:rPr lang="ru-RU" sz="2000" b="1" dirty="0"/>
              <a:t> </a:t>
            </a:r>
            <a:r>
              <a:rPr lang="ru-RU" sz="2000" b="1" i="1" dirty="0"/>
              <a:t>(12  способов сказать «ОЧЕНЬ ХОРОШО»)</a:t>
            </a:r>
            <a:endParaRPr lang="ru-RU" sz="3200" b="1" i="1" dirty="0"/>
          </a:p>
        </p:txBody>
      </p:sp>
      <p:sp>
        <p:nvSpPr>
          <p:cNvPr id="7" name="Облако 6"/>
          <p:cNvSpPr/>
          <p:nvPr/>
        </p:nvSpPr>
        <p:spPr>
          <a:xfrm rot="1829987">
            <a:off x="6718756" y="1738993"/>
            <a:ext cx="2486036" cy="153654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Great!</a:t>
            </a:r>
            <a:r>
              <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Отлично!</a:t>
            </a:r>
            <a:endPar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0" name="Облако 9"/>
          <p:cNvSpPr/>
          <p:nvPr/>
        </p:nvSpPr>
        <p:spPr>
          <a:xfrm rot="20770915">
            <a:off x="128546" y="243324"/>
            <a:ext cx="2200284" cy="13430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That’s good!</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 Хорошо!</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fontAlgn="auto">
              <a:spcBef>
                <a:spcPts val="0"/>
              </a:spcBef>
              <a:spcAft>
                <a:spcPts val="0"/>
              </a:spcAft>
              <a:defRPr/>
            </a:pPr>
            <a:endPar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1" name="Облако 10"/>
          <p:cNvSpPr/>
          <p:nvPr/>
        </p:nvSpPr>
        <p:spPr>
          <a:xfrm rot="611465">
            <a:off x="108986" y="1720288"/>
            <a:ext cx="2618821" cy="146547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Good job!</a:t>
            </a:r>
            <a:endPar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fontAlgn="auto">
              <a:spcBef>
                <a:spcPts val="0"/>
              </a:spcBef>
              <a:spcAft>
                <a:spcPts val="0"/>
              </a:spcAft>
              <a:defRPr/>
            </a:pP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Великолепно!</a:t>
            </a:r>
          </a:p>
        </p:txBody>
      </p:sp>
      <p:sp>
        <p:nvSpPr>
          <p:cNvPr id="13" name="Облако 12"/>
          <p:cNvSpPr/>
          <p:nvPr/>
        </p:nvSpPr>
        <p:spPr>
          <a:xfrm rot="20239353">
            <a:off x="2500298" y="1714488"/>
            <a:ext cx="2571768" cy="171451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Keep it up!</a:t>
            </a:r>
            <a:r>
              <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p>
          <a:p>
            <a:pPr algn="ctr" fontAlgn="auto">
              <a:spcBef>
                <a:spcPts val="0"/>
              </a:spcBef>
              <a:spcAft>
                <a:spcPts val="0"/>
              </a:spcAft>
              <a:defRPr/>
            </a:pP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Так  держать!</a:t>
            </a:r>
          </a:p>
        </p:txBody>
      </p:sp>
      <p:sp>
        <p:nvSpPr>
          <p:cNvPr id="14" name="Облако 13"/>
          <p:cNvSpPr/>
          <p:nvPr/>
        </p:nvSpPr>
        <p:spPr>
          <a:xfrm rot="1110139">
            <a:off x="4784857" y="2030712"/>
            <a:ext cx="2271722" cy="171151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Excellent! </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Блестяще!</a:t>
            </a:r>
          </a:p>
        </p:txBody>
      </p:sp>
      <p:sp>
        <p:nvSpPr>
          <p:cNvPr id="15" name="Облако 14"/>
          <p:cNvSpPr/>
          <p:nvPr/>
        </p:nvSpPr>
        <p:spPr>
          <a:xfrm rot="21293264">
            <a:off x="5428186" y="3553758"/>
            <a:ext cx="2628912" cy="155734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Fantastic!</a:t>
            </a:r>
            <a:r>
              <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Потрясающе!</a:t>
            </a:r>
          </a:p>
        </p:txBody>
      </p:sp>
      <p:sp>
        <p:nvSpPr>
          <p:cNvPr id="16" name="Облако 15"/>
          <p:cNvSpPr/>
          <p:nvPr/>
        </p:nvSpPr>
        <p:spPr>
          <a:xfrm rot="20104852">
            <a:off x="-7720" y="3726135"/>
            <a:ext cx="2459901" cy="178595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Good for you!</a:t>
            </a:r>
            <a:r>
              <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Здорово!</a:t>
            </a:r>
            <a:endParaRPr lang="ru-RU" dirty="0"/>
          </a:p>
        </p:txBody>
      </p:sp>
      <p:sp>
        <p:nvSpPr>
          <p:cNvPr id="18" name="Облако 17"/>
          <p:cNvSpPr/>
          <p:nvPr/>
        </p:nvSpPr>
        <p:spPr>
          <a:xfrm rot="695300">
            <a:off x="2286546" y="3395270"/>
            <a:ext cx="2681723" cy="170021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Fine!</a:t>
            </a:r>
            <a:r>
              <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Прекрасно!</a:t>
            </a:r>
          </a:p>
        </p:txBody>
      </p:sp>
      <p:sp>
        <p:nvSpPr>
          <p:cNvPr id="20" name="Облако 19"/>
          <p:cNvSpPr/>
          <p:nvPr/>
        </p:nvSpPr>
        <p:spPr>
          <a:xfrm rot="20345516">
            <a:off x="6572264" y="4857760"/>
            <a:ext cx="2571736" cy="171451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Tremendous!</a:t>
            </a:r>
            <a:endPar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fontAlgn="auto">
              <a:spcBef>
                <a:spcPts val="0"/>
              </a:spcBef>
              <a:spcAft>
                <a:spcPts val="0"/>
              </a:spcAft>
              <a:defRPr/>
            </a:pP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Великолепно!</a:t>
            </a:r>
          </a:p>
        </p:txBody>
      </p:sp>
      <p:sp>
        <p:nvSpPr>
          <p:cNvPr id="21" name="Облако 20"/>
          <p:cNvSpPr/>
          <p:nvPr/>
        </p:nvSpPr>
        <p:spPr>
          <a:xfrm>
            <a:off x="3929058" y="4929198"/>
            <a:ext cx="2771788" cy="155734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Wonderful!</a:t>
            </a:r>
            <a:r>
              <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Чудно!</a:t>
            </a:r>
            <a:endPar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22" name="Облако 21"/>
          <p:cNvSpPr/>
          <p:nvPr/>
        </p:nvSpPr>
        <p:spPr>
          <a:xfrm>
            <a:off x="1714480" y="5072074"/>
            <a:ext cx="2286016" cy="155734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Well done!</a:t>
            </a:r>
            <a:r>
              <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Молодец!</a:t>
            </a:r>
            <a:endPar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23" name="Облако 22"/>
          <p:cNvSpPr/>
          <p:nvPr/>
        </p:nvSpPr>
        <p:spPr>
          <a:xfrm>
            <a:off x="6572264" y="0"/>
            <a:ext cx="2571736" cy="141446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You did it!</a:t>
            </a:r>
            <a:endPar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fontAlgn="auto">
              <a:spcBef>
                <a:spcPts val="0"/>
              </a:spcBef>
              <a:spcAft>
                <a:spcPts val="0"/>
              </a:spcAft>
              <a:defRPr/>
            </a:pP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Поздравляю!</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fltVal val="0"/>
                                          </p:val>
                                        </p:tav>
                                        <p:tav tm="100000">
                                          <p:val>
                                            <p:strVal val="#ppt_w"/>
                                          </p:val>
                                        </p:tav>
                                      </p:tavLst>
                                    </p:anim>
                                    <p:anim calcmode="lin" valueType="num">
                                      <p:cBhvr>
                                        <p:cTn id="15" dur="1000" fill="hold"/>
                                        <p:tgtEl>
                                          <p:spTgt spid="10"/>
                                        </p:tgtEl>
                                        <p:attrNameLst>
                                          <p:attrName>ppt_h</p:attrName>
                                        </p:attrNameLst>
                                      </p:cBhvr>
                                      <p:tavLst>
                                        <p:tav tm="0">
                                          <p:val>
                                            <p:fltVal val="0"/>
                                          </p:val>
                                        </p:tav>
                                        <p:tav tm="100000">
                                          <p:val>
                                            <p:strVal val="#ppt_h"/>
                                          </p:val>
                                        </p:tav>
                                      </p:tavLst>
                                    </p:anim>
                                    <p:anim calcmode="lin" valueType="num">
                                      <p:cBhvr>
                                        <p:cTn id="16"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 calcmode="lin" valueType="num">
                                      <p:cBhvr>
                                        <p:cTn id="24"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1000" fill="hold"/>
                                        <p:tgtEl>
                                          <p:spTgt spid="23"/>
                                        </p:tgtEl>
                                        <p:attrNameLst>
                                          <p:attrName>ppt_w</p:attrName>
                                        </p:attrNameLst>
                                      </p:cBhvr>
                                      <p:tavLst>
                                        <p:tav tm="0">
                                          <p:val>
                                            <p:fltVal val="0"/>
                                          </p:val>
                                        </p:tav>
                                        <p:tav tm="100000">
                                          <p:val>
                                            <p:strVal val="#ppt_w"/>
                                          </p:val>
                                        </p:tav>
                                      </p:tavLst>
                                    </p:anim>
                                    <p:anim calcmode="lin" valueType="num">
                                      <p:cBhvr>
                                        <p:cTn id="31" dur="1000" fill="hold"/>
                                        <p:tgtEl>
                                          <p:spTgt spid="23"/>
                                        </p:tgtEl>
                                        <p:attrNameLst>
                                          <p:attrName>ppt_h</p:attrName>
                                        </p:attrNameLst>
                                      </p:cBhvr>
                                      <p:tavLst>
                                        <p:tav tm="0">
                                          <p:val>
                                            <p:fltVal val="0"/>
                                          </p:val>
                                        </p:tav>
                                        <p:tav tm="100000">
                                          <p:val>
                                            <p:strVal val="#ppt_h"/>
                                          </p:val>
                                        </p:tav>
                                      </p:tavLst>
                                    </p:anim>
                                    <p:anim calcmode="lin" valueType="num">
                                      <p:cBhvr>
                                        <p:cTn id="32"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 calcmode="lin" valueType="num">
                                      <p:cBhvr>
                                        <p:cTn id="40"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15" presetClass="entr" presetSubtype="0"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1000" fill="hold"/>
                                        <p:tgtEl>
                                          <p:spTgt spid="14"/>
                                        </p:tgtEl>
                                        <p:attrNameLst>
                                          <p:attrName>ppt_w</p:attrName>
                                        </p:attrNameLst>
                                      </p:cBhvr>
                                      <p:tavLst>
                                        <p:tav tm="0">
                                          <p:val>
                                            <p:fltVal val="0"/>
                                          </p:val>
                                        </p:tav>
                                        <p:tav tm="100000">
                                          <p:val>
                                            <p:strVal val="#ppt_w"/>
                                          </p:val>
                                        </p:tav>
                                      </p:tavLst>
                                    </p:anim>
                                    <p:anim calcmode="lin" valueType="num">
                                      <p:cBhvr>
                                        <p:cTn id="47" dur="1000" fill="hold"/>
                                        <p:tgtEl>
                                          <p:spTgt spid="14"/>
                                        </p:tgtEl>
                                        <p:attrNameLst>
                                          <p:attrName>ppt_h</p:attrName>
                                        </p:attrNameLst>
                                      </p:cBhvr>
                                      <p:tavLst>
                                        <p:tav tm="0">
                                          <p:val>
                                            <p:fltVal val="0"/>
                                          </p:val>
                                        </p:tav>
                                        <p:tav tm="100000">
                                          <p:val>
                                            <p:strVal val="#ppt_h"/>
                                          </p:val>
                                        </p:tav>
                                      </p:tavLst>
                                    </p:anim>
                                    <p:anim calcmode="lin" valueType="num">
                                      <p:cBhvr>
                                        <p:cTn id="48"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p:stCondLst>
                        <p:cond delay="indefinite"/>
                      </p:stCondLst>
                      <p:childTnLst>
                        <p:par>
                          <p:cTn id="51" fill="hold">
                            <p:stCondLst>
                              <p:cond delay="0"/>
                            </p:stCondLst>
                            <p:childTnLst>
                              <p:par>
                                <p:cTn id="52" presetID="15" presetClass="entr" presetSubtype="0" fill="hold"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fltVal val="0"/>
                                          </p:val>
                                        </p:tav>
                                        <p:tav tm="100000">
                                          <p:val>
                                            <p:strVal val="#ppt_w"/>
                                          </p:val>
                                        </p:tav>
                                      </p:tavLst>
                                    </p:anim>
                                    <p:anim calcmode="lin" valueType="num">
                                      <p:cBhvr>
                                        <p:cTn id="55" dur="1000" fill="hold"/>
                                        <p:tgtEl>
                                          <p:spTgt spid="13"/>
                                        </p:tgtEl>
                                        <p:attrNameLst>
                                          <p:attrName>ppt_h</p:attrName>
                                        </p:attrNameLst>
                                      </p:cBhvr>
                                      <p:tavLst>
                                        <p:tav tm="0">
                                          <p:val>
                                            <p:fltVal val="0"/>
                                          </p:val>
                                        </p:tav>
                                        <p:tav tm="100000">
                                          <p:val>
                                            <p:strVal val="#ppt_h"/>
                                          </p:val>
                                        </p:tav>
                                      </p:tavLst>
                                    </p:anim>
                                    <p:anim calcmode="lin" valueType="num">
                                      <p:cBhvr>
                                        <p:cTn id="56"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8" fill="hold">
                      <p:stCondLst>
                        <p:cond delay="indefinite"/>
                      </p:stCondLst>
                      <p:childTnLst>
                        <p:par>
                          <p:cTn id="59" fill="hold">
                            <p:stCondLst>
                              <p:cond delay="0"/>
                            </p:stCondLst>
                            <p:childTnLst>
                              <p:par>
                                <p:cTn id="60" presetID="15" presetClass="entr" presetSubtype="0"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1000" fill="hold"/>
                                        <p:tgtEl>
                                          <p:spTgt spid="16"/>
                                        </p:tgtEl>
                                        <p:attrNameLst>
                                          <p:attrName>ppt_w</p:attrName>
                                        </p:attrNameLst>
                                      </p:cBhvr>
                                      <p:tavLst>
                                        <p:tav tm="0">
                                          <p:val>
                                            <p:fltVal val="0"/>
                                          </p:val>
                                        </p:tav>
                                        <p:tav tm="100000">
                                          <p:val>
                                            <p:strVal val="#ppt_w"/>
                                          </p:val>
                                        </p:tav>
                                      </p:tavLst>
                                    </p:anim>
                                    <p:anim calcmode="lin" valueType="num">
                                      <p:cBhvr>
                                        <p:cTn id="63" dur="1000" fill="hold"/>
                                        <p:tgtEl>
                                          <p:spTgt spid="16"/>
                                        </p:tgtEl>
                                        <p:attrNameLst>
                                          <p:attrName>ppt_h</p:attrName>
                                        </p:attrNameLst>
                                      </p:cBhvr>
                                      <p:tavLst>
                                        <p:tav tm="0">
                                          <p:val>
                                            <p:fltVal val="0"/>
                                          </p:val>
                                        </p:tav>
                                        <p:tav tm="100000">
                                          <p:val>
                                            <p:strVal val="#ppt_h"/>
                                          </p:val>
                                        </p:tav>
                                      </p:tavLst>
                                    </p:anim>
                                    <p:anim calcmode="lin" valueType="num">
                                      <p:cBhvr>
                                        <p:cTn id="64"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6" fill="hold">
                      <p:stCondLst>
                        <p:cond delay="indefinite"/>
                      </p:stCondLst>
                      <p:childTnLst>
                        <p:par>
                          <p:cTn id="67" fill="hold">
                            <p:stCondLst>
                              <p:cond delay="0"/>
                            </p:stCondLst>
                            <p:childTnLst>
                              <p:par>
                                <p:cTn id="68" presetID="15" presetClass="entr" presetSubtype="0" fill="hold" nodeType="clickEffect">
                                  <p:stCondLst>
                                    <p:cond delay="0"/>
                                  </p:stCondLst>
                                  <p:childTnLst>
                                    <p:set>
                                      <p:cBhvr>
                                        <p:cTn id="69" dur="1" fill="hold">
                                          <p:stCondLst>
                                            <p:cond delay="0"/>
                                          </p:stCondLst>
                                        </p:cTn>
                                        <p:tgtEl>
                                          <p:spTgt spid="18"/>
                                        </p:tgtEl>
                                        <p:attrNameLst>
                                          <p:attrName>style.visibility</p:attrName>
                                        </p:attrNameLst>
                                      </p:cBhvr>
                                      <p:to>
                                        <p:strVal val="visible"/>
                                      </p:to>
                                    </p:set>
                                    <p:anim calcmode="lin" valueType="num">
                                      <p:cBhvr>
                                        <p:cTn id="70" dur="1000" fill="hold"/>
                                        <p:tgtEl>
                                          <p:spTgt spid="18"/>
                                        </p:tgtEl>
                                        <p:attrNameLst>
                                          <p:attrName>ppt_w</p:attrName>
                                        </p:attrNameLst>
                                      </p:cBhvr>
                                      <p:tavLst>
                                        <p:tav tm="0">
                                          <p:val>
                                            <p:fltVal val="0"/>
                                          </p:val>
                                        </p:tav>
                                        <p:tav tm="100000">
                                          <p:val>
                                            <p:strVal val="#ppt_w"/>
                                          </p:val>
                                        </p:tav>
                                      </p:tavLst>
                                    </p:anim>
                                    <p:anim calcmode="lin" valueType="num">
                                      <p:cBhvr>
                                        <p:cTn id="71" dur="1000" fill="hold"/>
                                        <p:tgtEl>
                                          <p:spTgt spid="18"/>
                                        </p:tgtEl>
                                        <p:attrNameLst>
                                          <p:attrName>ppt_h</p:attrName>
                                        </p:attrNameLst>
                                      </p:cBhvr>
                                      <p:tavLst>
                                        <p:tav tm="0">
                                          <p:val>
                                            <p:fltVal val="0"/>
                                          </p:val>
                                        </p:tav>
                                        <p:tav tm="100000">
                                          <p:val>
                                            <p:strVal val="#ppt_h"/>
                                          </p:val>
                                        </p:tav>
                                      </p:tavLst>
                                    </p:anim>
                                    <p:anim calcmode="lin" valueType="num">
                                      <p:cBhvr>
                                        <p:cTn id="72"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73"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4" fill="hold">
                      <p:stCondLst>
                        <p:cond delay="indefinite"/>
                      </p:stCondLst>
                      <p:childTnLst>
                        <p:par>
                          <p:cTn id="75" fill="hold">
                            <p:stCondLst>
                              <p:cond delay="0"/>
                            </p:stCondLst>
                            <p:childTnLst>
                              <p:par>
                                <p:cTn id="76" presetID="15" presetClass="entr" presetSubtype="0" fill="hold"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p:cTn id="78" dur="1000" fill="hold"/>
                                        <p:tgtEl>
                                          <p:spTgt spid="15"/>
                                        </p:tgtEl>
                                        <p:attrNameLst>
                                          <p:attrName>ppt_w</p:attrName>
                                        </p:attrNameLst>
                                      </p:cBhvr>
                                      <p:tavLst>
                                        <p:tav tm="0">
                                          <p:val>
                                            <p:fltVal val="0"/>
                                          </p:val>
                                        </p:tav>
                                        <p:tav tm="100000">
                                          <p:val>
                                            <p:strVal val="#ppt_w"/>
                                          </p:val>
                                        </p:tav>
                                      </p:tavLst>
                                    </p:anim>
                                    <p:anim calcmode="lin" valueType="num">
                                      <p:cBhvr>
                                        <p:cTn id="79" dur="1000" fill="hold"/>
                                        <p:tgtEl>
                                          <p:spTgt spid="15"/>
                                        </p:tgtEl>
                                        <p:attrNameLst>
                                          <p:attrName>ppt_h</p:attrName>
                                        </p:attrNameLst>
                                      </p:cBhvr>
                                      <p:tavLst>
                                        <p:tav tm="0">
                                          <p:val>
                                            <p:fltVal val="0"/>
                                          </p:val>
                                        </p:tav>
                                        <p:tav tm="100000">
                                          <p:val>
                                            <p:strVal val="#ppt_h"/>
                                          </p:val>
                                        </p:tav>
                                      </p:tavLst>
                                    </p:anim>
                                    <p:anim calcmode="lin" valueType="num">
                                      <p:cBhvr>
                                        <p:cTn id="80"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2" fill="hold">
                      <p:stCondLst>
                        <p:cond delay="indefinite"/>
                      </p:stCondLst>
                      <p:childTnLst>
                        <p:par>
                          <p:cTn id="83" fill="hold">
                            <p:stCondLst>
                              <p:cond delay="0"/>
                            </p:stCondLst>
                            <p:childTnLst>
                              <p:par>
                                <p:cTn id="84" presetID="15" presetClass="entr" presetSubtype="0" fill="hold" nodeType="clickEffect">
                                  <p:stCondLst>
                                    <p:cond delay="0"/>
                                  </p:stCondLst>
                                  <p:childTnLst>
                                    <p:set>
                                      <p:cBhvr>
                                        <p:cTn id="85" dur="1" fill="hold">
                                          <p:stCondLst>
                                            <p:cond delay="0"/>
                                          </p:stCondLst>
                                        </p:cTn>
                                        <p:tgtEl>
                                          <p:spTgt spid="22"/>
                                        </p:tgtEl>
                                        <p:attrNameLst>
                                          <p:attrName>style.visibility</p:attrName>
                                        </p:attrNameLst>
                                      </p:cBhvr>
                                      <p:to>
                                        <p:strVal val="visible"/>
                                      </p:to>
                                    </p:set>
                                    <p:anim calcmode="lin" valueType="num">
                                      <p:cBhvr>
                                        <p:cTn id="86" dur="1000" fill="hold"/>
                                        <p:tgtEl>
                                          <p:spTgt spid="22"/>
                                        </p:tgtEl>
                                        <p:attrNameLst>
                                          <p:attrName>ppt_w</p:attrName>
                                        </p:attrNameLst>
                                      </p:cBhvr>
                                      <p:tavLst>
                                        <p:tav tm="0">
                                          <p:val>
                                            <p:fltVal val="0"/>
                                          </p:val>
                                        </p:tav>
                                        <p:tav tm="100000">
                                          <p:val>
                                            <p:strVal val="#ppt_w"/>
                                          </p:val>
                                        </p:tav>
                                      </p:tavLst>
                                    </p:anim>
                                    <p:anim calcmode="lin" valueType="num">
                                      <p:cBhvr>
                                        <p:cTn id="87" dur="1000" fill="hold"/>
                                        <p:tgtEl>
                                          <p:spTgt spid="22"/>
                                        </p:tgtEl>
                                        <p:attrNameLst>
                                          <p:attrName>ppt_h</p:attrName>
                                        </p:attrNameLst>
                                      </p:cBhvr>
                                      <p:tavLst>
                                        <p:tav tm="0">
                                          <p:val>
                                            <p:fltVal val="0"/>
                                          </p:val>
                                        </p:tav>
                                        <p:tav tm="100000">
                                          <p:val>
                                            <p:strVal val="#ppt_h"/>
                                          </p:val>
                                        </p:tav>
                                      </p:tavLst>
                                    </p:anim>
                                    <p:anim calcmode="lin" valueType="num">
                                      <p:cBhvr>
                                        <p:cTn id="88"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89"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0" fill="hold">
                      <p:stCondLst>
                        <p:cond delay="indefinite"/>
                      </p:stCondLst>
                      <p:childTnLst>
                        <p:par>
                          <p:cTn id="91" fill="hold">
                            <p:stCondLst>
                              <p:cond delay="0"/>
                            </p:stCondLst>
                            <p:childTnLst>
                              <p:par>
                                <p:cTn id="92" presetID="15" presetClass="entr" presetSubtype="0" fill="hold" nodeType="clickEffect">
                                  <p:stCondLst>
                                    <p:cond delay="0"/>
                                  </p:stCondLst>
                                  <p:childTnLst>
                                    <p:set>
                                      <p:cBhvr>
                                        <p:cTn id="93" dur="1" fill="hold">
                                          <p:stCondLst>
                                            <p:cond delay="0"/>
                                          </p:stCondLst>
                                        </p:cTn>
                                        <p:tgtEl>
                                          <p:spTgt spid="21"/>
                                        </p:tgtEl>
                                        <p:attrNameLst>
                                          <p:attrName>style.visibility</p:attrName>
                                        </p:attrNameLst>
                                      </p:cBhvr>
                                      <p:to>
                                        <p:strVal val="visible"/>
                                      </p:to>
                                    </p:set>
                                    <p:anim calcmode="lin" valueType="num">
                                      <p:cBhvr>
                                        <p:cTn id="94" dur="1000" fill="hold"/>
                                        <p:tgtEl>
                                          <p:spTgt spid="21"/>
                                        </p:tgtEl>
                                        <p:attrNameLst>
                                          <p:attrName>ppt_w</p:attrName>
                                        </p:attrNameLst>
                                      </p:cBhvr>
                                      <p:tavLst>
                                        <p:tav tm="0">
                                          <p:val>
                                            <p:fltVal val="0"/>
                                          </p:val>
                                        </p:tav>
                                        <p:tav tm="100000">
                                          <p:val>
                                            <p:strVal val="#ppt_w"/>
                                          </p:val>
                                        </p:tav>
                                      </p:tavLst>
                                    </p:anim>
                                    <p:anim calcmode="lin" valueType="num">
                                      <p:cBhvr>
                                        <p:cTn id="95" dur="1000" fill="hold"/>
                                        <p:tgtEl>
                                          <p:spTgt spid="21"/>
                                        </p:tgtEl>
                                        <p:attrNameLst>
                                          <p:attrName>ppt_h</p:attrName>
                                        </p:attrNameLst>
                                      </p:cBhvr>
                                      <p:tavLst>
                                        <p:tav tm="0">
                                          <p:val>
                                            <p:fltVal val="0"/>
                                          </p:val>
                                        </p:tav>
                                        <p:tav tm="100000">
                                          <p:val>
                                            <p:strVal val="#ppt_h"/>
                                          </p:val>
                                        </p:tav>
                                      </p:tavLst>
                                    </p:anim>
                                    <p:anim calcmode="lin" valueType="num">
                                      <p:cBhvr>
                                        <p:cTn id="96"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97"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8" fill="hold">
                      <p:stCondLst>
                        <p:cond delay="indefinite"/>
                      </p:stCondLst>
                      <p:childTnLst>
                        <p:par>
                          <p:cTn id="99" fill="hold">
                            <p:stCondLst>
                              <p:cond delay="0"/>
                            </p:stCondLst>
                            <p:childTnLst>
                              <p:par>
                                <p:cTn id="100" presetID="15" presetClass="entr" presetSubtype="0" fill="hold" nodeType="clickEffect">
                                  <p:stCondLst>
                                    <p:cond delay="0"/>
                                  </p:stCondLst>
                                  <p:childTnLst>
                                    <p:set>
                                      <p:cBhvr>
                                        <p:cTn id="101" dur="1" fill="hold">
                                          <p:stCondLst>
                                            <p:cond delay="0"/>
                                          </p:stCondLst>
                                        </p:cTn>
                                        <p:tgtEl>
                                          <p:spTgt spid="20"/>
                                        </p:tgtEl>
                                        <p:attrNameLst>
                                          <p:attrName>style.visibility</p:attrName>
                                        </p:attrNameLst>
                                      </p:cBhvr>
                                      <p:to>
                                        <p:strVal val="visible"/>
                                      </p:to>
                                    </p:set>
                                    <p:anim calcmode="lin" valueType="num">
                                      <p:cBhvr>
                                        <p:cTn id="102" dur="1000" fill="hold"/>
                                        <p:tgtEl>
                                          <p:spTgt spid="20"/>
                                        </p:tgtEl>
                                        <p:attrNameLst>
                                          <p:attrName>ppt_w</p:attrName>
                                        </p:attrNameLst>
                                      </p:cBhvr>
                                      <p:tavLst>
                                        <p:tav tm="0">
                                          <p:val>
                                            <p:fltVal val="0"/>
                                          </p:val>
                                        </p:tav>
                                        <p:tav tm="100000">
                                          <p:val>
                                            <p:strVal val="#ppt_w"/>
                                          </p:val>
                                        </p:tav>
                                      </p:tavLst>
                                    </p:anim>
                                    <p:anim calcmode="lin" valueType="num">
                                      <p:cBhvr>
                                        <p:cTn id="103" dur="1000" fill="hold"/>
                                        <p:tgtEl>
                                          <p:spTgt spid="20"/>
                                        </p:tgtEl>
                                        <p:attrNameLst>
                                          <p:attrName>ppt_h</p:attrName>
                                        </p:attrNameLst>
                                      </p:cBhvr>
                                      <p:tavLst>
                                        <p:tav tm="0">
                                          <p:val>
                                            <p:fltVal val="0"/>
                                          </p:val>
                                        </p:tav>
                                        <p:tav tm="100000">
                                          <p:val>
                                            <p:strVal val="#ppt_h"/>
                                          </p:val>
                                        </p:tav>
                                      </p:tavLst>
                                    </p:anim>
                                    <p:anim calcmode="lin" valueType="num">
                                      <p:cBhvr>
                                        <p:cTn id="104"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105"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dirty="0" smtClean="0"/>
              <a:t>Сделать общение более реальным помогают междометия.</a:t>
            </a:r>
          </a:p>
          <a:p>
            <a:pPr>
              <a:buNone/>
            </a:pPr>
            <a:r>
              <a:rPr lang="ru-RU" dirty="0" smtClean="0"/>
              <a:t> </a:t>
            </a:r>
            <a:r>
              <a:rPr lang="ru-RU" dirty="0" smtClean="0">
                <a:solidFill>
                  <a:schemeClr val="bg2">
                    <a:lumMod val="50000"/>
                  </a:schemeClr>
                </a:solidFill>
              </a:rPr>
              <a:t>У</a:t>
            </a:r>
            <a:r>
              <a:rPr lang="ru-RU" dirty="0" smtClean="0">
                <a:solidFill>
                  <a:schemeClr val="bg2">
                    <a:lumMod val="50000"/>
                  </a:schemeClr>
                </a:solidFill>
              </a:rPr>
              <a:t>читель </a:t>
            </a:r>
            <a:r>
              <a:rPr lang="ru-RU" dirty="0" smtClean="0">
                <a:solidFill>
                  <a:schemeClr val="bg2">
                    <a:lumMod val="50000"/>
                  </a:schemeClr>
                </a:solidFill>
              </a:rPr>
              <a:t>должен выражать свои эмоции так, как это принято в иноязычной культуре:</a:t>
            </a:r>
          </a:p>
          <a:p>
            <a:r>
              <a:rPr lang="en-US" dirty="0" smtClean="0">
                <a:solidFill>
                  <a:schemeClr val="accent2"/>
                </a:solidFill>
              </a:rPr>
              <a:t>Wow</a:t>
            </a:r>
            <a:r>
              <a:rPr lang="ru-RU" dirty="0" smtClean="0">
                <a:solidFill>
                  <a:schemeClr val="accent2"/>
                </a:solidFill>
              </a:rPr>
              <a:t>!           </a:t>
            </a:r>
            <a:r>
              <a:rPr lang="en-US" dirty="0" smtClean="0">
                <a:solidFill>
                  <a:schemeClr val="accent2"/>
                </a:solidFill>
              </a:rPr>
              <a:t> </a:t>
            </a:r>
            <a:r>
              <a:rPr lang="ru-RU" dirty="0" smtClean="0"/>
              <a:t>( </a:t>
            </a:r>
            <a:r>
              <a:rPr lang="ru-RU" dirty="0" err="1" smtClean="0"/>
              <a:t>кла-а-асс</a:t>
            </a:r>
            <a:r>
              <a:rPr lang="ru-RU" dirty="0" smtClean="0"/>
              <a:t>!),</a:t>
            </a:r>
          </a:p>
          <a:p>
            <a:r>
              <a:rPr lang="en-US" dirty="0" smtClean="0">
                <a:solidFill>
                  <a:schemeClr val="accent3"/>
                </a:solidFill>
              </a:rPr>
              <a:t>Oops</a:t>
            </a:r>
            <a:r>
              <a:rPr lang="ru-RU" dirty="0" smtClean="0">
                <a:solidFill>
                  <a:schemeClr val="accent3"/>
                </a:solidFill>
              </a:rPr>
              <a:t> !         </a:t>
            </a:r>
            <a:r>
              <a:rPr lang="en-US" dirty="0" smtClean="0">
                <a:solidFill>
                  <a:schemeClr val="accent3"/>
                </a:solidFill>
              </a:rPr>
              <a:t> </a:t>
            </a:r>
            <a:r>
              <a:rPr lang="ru-RU" dirty="0" smtClean="0"/>
              <a:t>( ой! Не получилось!),</a:t>
            </a:r>
          </a:p>
          <a:p>
            <a:r>
              <a:rPr lang="en-US" dirty="0" smtClean="0">
                <a:solidFill>
                  <a:srgbClr val="FFC000"/>
                </a:solidFill>
              </a:rPr>
              <a:t>Yuppie </a:t>
            </a:r>
            <a:r>
              <a:rPr lang="ru-RU" dirty="0" smtClean="0">
                <a:solidFill>
                  <a:srgbClr val="FFC000"/>
                </a:solidFill>
              </a:rPr>
              <a:t>!       </a:t>
            </a:r>
            <a:r>
              <a:rPr lang="ru-RU" dirty="0" smtClean="0"/>
              <a:t>( </a:t>
            </a:r>
            <a:r>
              <a:rPr lang="ru-RU" dirty="0" smtClean="0"/>
              <a:t>ура!),</a:t>
            </a:r>
          </a:p>
          <a:p>
            <a:r>
              <a:rPr lang="en-US" dirty="0" smtClean="0">
                <a:solidFill>
                  <a:srgbClr val="92D050"/>
                </a:solidFill>
              </a:rPr>
              <a:t>Yuk</a:t>
            </a:r>
            <a:r>
              <a:rPr lang="ru-RU" dirty="0" smtClean="0">
                <a:solidFill>
                  <a:srgbClr val="92D050"/>
                </a:solidFill>
              </a:rPr>
              <a:t>!            </a:t>
            </a:r>
            <a:r>
              <a:rPr lang="en-US" dirty="0" smtClean="0">
                <a:solidFill>
                  <a:srgbClr val="92D050"/>
                </a:solidFill>
              </a:rPr>
              <a:t> </a:t>
            </a:r>
            <a:r>
              <a:rPr lang="ru-RU" dirty="0" smtClean="0"/>
              <a:t>(фу!).</a:t>
            </a:r>
          </a:p>
          <a:p>
            <a:r>
              <a:rPr lang="en-US" dirty="0" smtClean="0">
                <a:solidFill>
                  <a:srgbClr val="00B0F0"/>
                </a:solidFill>
              </a:rPr>
              <a:t>Ouch </a:t>
            </a:r>
            <a:r>
              <a:rPr lang="ru-RU" dirty="0" smtClean="0">
                <a:solidFill>
                  <a:srgbClr val="00B0F0"/>
                </a:solidFill>
              </a:rPr>
              <a:t>!          </a:t>
            </a:r>
            <a:r>
              <a:rPr lang="ru-RU" dirty="0" smtClean="0"/>
              <a:t>(</a:t>
            </a:r>
            <a:r>
              <a:rPr lang="ru-RU" dirty="0" smtClean="0"/>
              <a:t>ой! Больно!)</a:t>
            </a:r>
          </a:p>
          <a:p>
            <a:endParaRPr lang="ru-RU" dirty="0"/>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85720" y="714356"/>
            <a:ext cx="8572560" cy="5214974"/>
          </a:xfrm>
        </p:spPr>
        <p:txBody>
          <a:bodyPr/>
          <a:lstStyle/>
          <a:p>
            <a:r>
              <a:rPr lang="ru-RU" sz="2400" b="1" dirty="0" smtClean="0">
                <a:solidFill>
                  <a:schemeClr val="bg1">
                    <a:lumMod val="50000"/>
                  </a:schemeClr>
                </a:solidFill>
              </a:rPr>
              <a:t>Возможности для применения в условиях личностно-ориентированного обучения</a:t>
            </a:r>
            <a:endParaRPr lang="ru-RU" dirty="0">
              <a:solidFill>
                <a:schemeClr val="bg1">
                  <a:lumMod val="50000"/>
                </a:schemeClr>
              </a:solidFill>
            </a:endParaRPr>
          </a:p>
        </p:txBody>
      </p:sp>
      <p:sp>
        <p:nvSpPr>
          <p:cNvPr id="4" name="Прямоугольник 3"/>
          <p:cNvSpPr/>
          <p:nvPr/>
        </p:nvSpPr>
        <p:spPr>
          <a:xfrm>
            <a:off x="357158" y="1643051"/>
            <a:ext cx="4429156" cy="4370427"/>
          </a:xfrm>
          <a:prstGeom prst="rect">
            <a:avLst/>
          </a:prstGeom>
        </p:spPr>
        <p:txBody>
          <a:bodyPr wrap="square">
            <a:spAutoFit/>
          </a:bodyPr>
          <a:lstStyle/>
          <a:p>
            <a:r>
              <a:rPr lang="ru-RU" sz="2000" dirty="0" smtClean="0"/>
              <a:t>Учебный материал </a:t>
            </a:r>
            <a:r>
              <a:rPr lang="ru-RU" sz="2000" dirty="0" smtClean="0"/>
              <a:t>УМК</a:t>
            </a:r>
            <a:r>
              <a:rPr lang="en-US" sz="2000" dirty="0" smtClean="0"/>
              <a:t> </a:t>
            </a:r>
          </a:p>
          <a:p>
            <a:r>
              <a:rPr lang="en-US" sz="2000" dirty="0" smtClean="0"/>
              <a:t>“ </a:t>
            </a:r>
            <a:r>
              <a:rPr lang="en-US" sz="2000" dirty="0" smtClean="0">
                <a:solidFill>
                  <a:srgbClr val="00B0F0"/>
                </a:solidFill>
              </a:rPr>
              <a:t>Happy English.ru</a:t>
            </a:r>
            <a:r>
              <a:rPr lang="en-US" sz="2000" dirty="0" smtClean="0"/>
              <a:t>” </a:t>
            </a:r>
            <a:r>
              <a:rPr lang="ru-RU" sz="2000" dirty="0" smtClean="0"/>
              <a:t> </a:t>
            </a:r>
            <a:r>
              <a:rPr lang="ru-RU" sz="2000" dirty="0" smtClean="0"/>
              <a:t>и </a:t>
            </a:r>
            <a:endParaRPr lang="en-US" sz="2000" dirty="0" smtClean="0"/>
          </a:p>
          <a:p>
            <a:r>
              <a:rPr lang="en-US" sz="2000" dirty="0" smtClean="0"/>
              <a:t>“ </a:t>
            </a:r>
            <a:r>
              <a:rPr lang="en-US" sz="2000" dirty="0" smtClean="0">
                <a:solidFill>
                  <a:srgbClr val="00B0F0"/>
                </a:solidFill>
              </a:rPr>
              <a:t>Enjoy English </a:t>
            </a:r>
            <a:r>
              <a:rPr lang="en-US" sz="2000" dirty="0" smtClean="0"/>
              <a:t>“ </a:t>
            </a:r>
            <a:r>
              <a:rPr lang="ru-RU" sz="2000" dirty="0" smtClean="0"/>
              <a:t>носит </a:t>
            </a:r>
            <a:r>
              <a:rPr lang="ru-RU" sz="2000" dirty="0" smtClean="0"/>
              <a:t>личностно-ориентированный характер, дает возможность учащимся разного уровня подготовки выполнять </a:t>
            </a:r>
            <a:r>
              <a:rPr lang="ru-RU" sz="2000" dirty="0" err="1" smtClean="0"/>
              <a:t>разноуровневые</a:t>
            </a:r>
            <a:r>
              <a:rPr lang="ru-RU" sz="2000" dirty="0" smtClean="0"/>
              <a:t> задания, задания для групповой работы, творческие задания, создает необходимые условия для развития их индивидуальных способностей.</a:t>
            </a:r>
          </a:p>
          <a:p>
            <a:r>
              <a:rPr lang="ru-RU" dirty="0" smtClean="0"/>
              <a:t> </a:t>
            </a:r>
            <a:endParaRPr lang="ru-RU" dirty="0"/>
          </a:p>
        </p:txBody>
      </p:sp>
      <p:pic>
        <p:nvPicPr>
          <p:cNvPr id="5" name="Рисунок 11" descr="08.09.2009 20-54-27_0064.jpg"/>
          <p:cNvPicPr>
            <a:picLocks noChangeAspect="1" noChangeArrowheads="1"/>
          </p:cNvPicPr>
          <p:nvPr/>
        </p:nvPicPr>
        <p:blipFill>
          <a:blip r:embed="rId2"/>
          <a:srcRect/>
          <a:stretch>
            <a:fillRect/>
          </a:stretch>
        </p:blipFill>
        <p:spPr bwMode="auto">
          <a:xfrm>
            <a:off x="4779963" y="1920875"/>
            <a:ext cx="3943350" cy="3584575"/>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
            <a:ext cx="8229600" cy="3571876"/>
          </a:xfrm>
        </p:spPr>
        <p:txBody>
          <a:bodyPr/>
          <a:lstStyle/>
          <a:p>
            <a:endParaRPr lang="en-US" sz="2800" dirty="0" smtClean="0">
              <a:solidFill>
                <a:srgbClr val="CC0000"/>
              </a:solidFill>
            </a:endParaRPr>
          </a:p>
          <a:p>
            <a:r>
              <a:rPr lang="ru-RU" sz="2800" dirty="0" smtClean="0">
                <a:solidFill>
                  <a:srgbClr val="CC0000"/>
                </a:solidFill>
              </a:rPr>
              <a:t>Когда </a:t>
            </a:r>
            <a:r>
              <a:rPr lang="ru-RU" sz="2800" dirty="0" smtClean="0">
                <a:solidFill>
                  <a:srgbClr val="CC0000"/>
                </a:solidFill>
              </a:rPr>
              <a:t>подача материала в </a:t>
            </a:r>
            <a:r>
              <a:rPr lang="ru-RU" sz="2800" dirty="0" smtClean="0">
                <a:solidFill>
                  <a:srgbClr val="C00000"/>
                </a:solidFill>
              </a:rPr>
              <a:t>учебнике помогает учителю помочь каждому ученику, а не только избранным гениям , мы можем говорить об ориентации на каждую личность.</a:t>
            </a:r>
            <a:endParaRPr lang="ru-RU" dirty="0">
              <a:solidFill>
                <a:srgbClr val="C00000"/>
              </a:solidFill>
            </a:endParaRPr>
          </a:p>
        </p:txBody>
      </p:sp>
      <p:pic>
        <p:nvPicPr>
          <p:cNvPr id="4" name="Picture 2" descr="C:\Documents and Settings\Администратор\Мои документы\шк9.jpeg"/>
          <p:cNvPicPr>
            <a:picLocks noChangeAspect="1" noChangeArrowheads="1"/>
          </p:cNvPicPr>
          <p:nvPr/>
        </p:nvPicPr>
        <p:blipFill>
          <a:blip r:embed="rId2"/>
          <a:srcRect/>
          <a:stretch>
            <a:fillRect/>
          </a:stretch>
        </p:blipFill>
        <p:spPr bwMode="auto">
          <a:xfrm>
            <a:off x="4357686" y="2571744"/>
            <a:ext cx="4254404" cy="3929090"/>
          </a:xfrm>
          <a:prstGeom prst="rect">
            <a:avLst/>
          </a:prstGeom>
          <a:noFill/>
        </p:spPr>
      </p:pic>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101" name="Picture 5" descr="15"/>
          <p:cNvPicPr>
            <a:picLocks noChangeAspect="1" noChangeArrowheads="1"/>
          </p:cNvPicPr>
          <p:nvPr/>
        </p:nvPicPr>
        <p:blipFill>
          <a:blip r:embed="rId2"/>
          <a:srcRect/>
          <a:stretch>
            <a:fillRect/>
          </a:stretch>
        </p:blipFill>
        <p:spPr bwMode="auto">
          <a:xfrm rot="234213">
            <a:off x="228600" y="5332413"/>
            <a:ext cx="4495800" cy="1220787"/>
          </a:xfrm>
          <a:prstGeom prst="rect">
            <a:avLst/>
          </a:prstGeom>
          <a:noFill/>
        </p:spPr>
      </p:pic>
      <p:pic>
        <p:nvPicPr>
          <p:cNvPr id="132102" name="Picture 6" descr="16"/>
          <p:cNvPicPr>
            <a:picLocks noChangeAspect="1" noChangeArrowheads="1"/>
          </p:cNvPicPr>
          <p:nvPr/>
        </p:nvPicPr>
        <p:blipFill>
          <a:blip r:embed="rId3"/>
          <a:srcRect/>
          <a:stretch>
            <a:fillRect/>
          </a:stretch>
        </p:blipFill>
        <p:spPr bwMode="auto">
          <a:xfrm rot="-299480">
            <a:off x="451095" y="2071748"/>
            <a:ext cx="2438400" cy="1287223"/>
          </a:xfrm>
          <a:prstGeom prst="rect">
            <a:avLst/>
          </a:prstGeom>
          <a:noFill/>
        </p:spPr>
      </p:pic>
      <p:pic>
        <p:nvPicPr>
          <p:cNvPr id="132103" name="Picture 7" descr="17"/>
          <p:cNvPicPr>
            <a:picLocks noChangeAspect="1" noChangeArrowheads="1"/>
          </p:cNvPicPr>
          <p:nvPr/>
        </p:nvPicPr>
        <p:blipFill>
          <a:blip r:embed="rId4"/>
          <a:srcRect/>
          <a:stretch>
            <a:fillRect/>
          </a:stretch>
        </p:blipFill>
        <p:spPr bwMode="auto">
          <a:xfrm rot="820855">
            <a:off x="6324600" y="2286000"/>
            <a:ext cx="2349500" cy="993775"/>
          </a:xfrm>
          <a:prstGeom prst="rect">
            <a:avLst/>
          </a:prstGeom>
          <a:noFill/>
        </p:spPr>
      </p:pic>
      <p:pic>
        <p:nvPicPr>
          <p:cNvPr id="132104" name="Picture 8" descr="collage1"/>
          <p:cNvPicPr>
            <a:picLocks noChangeAspect="1" noChangeArrowheads="1"/>
          </p:cNvPicPr>
          <p:nvPr/>
        </p:nvPicPr>
        <p:blipFill>
          <a:blip r:embed="rId5"/>
          <a:srcRect/>
          <a:stretch>
            <a:fillRect/>
          </a:stretch>
        </p:blipFill>
        <p:spPr bwMode="auto">
          <a:xfrm>
            <a:off x="428596" y="285728"/>
            <a:ext cx="8143932" cy="1785950"/>
          </a:xfrm>
          <a:prstGeom prst="rect">
            <a:avLst/>
          </a:prstGeom>
          <a:noFill/>
        </p:spPr>
      </p:pic>
      <p:pic>
        <p:nvPicPr>
          <p:cNvPr id="132105" name="Picture 9" descr="18"/>
          <p:cNvPicPr>
            <a:picLocks noChangeAspect="1" noChangeArrowheads="1"/>
          </p:cNvPicPr>
          <p:nvPr/>
        </p:nvPicPr>
        <p:blipFill>
          <a:blip r:embed="rId6"/>
          <a:srcRect/>
          <a:stretch>
            <a:fillRect/>
          </a:stretch>
        </p:blipFill>
        <p:spPr bwMode="auto">
          <a:xfrm rot="345409">
            <a:off x="4953000" y="3581400"/>
            <a:ext cx="2998788" cy="1200150"/>
          </a:xfrm>
          <a:prstGeom prst="rect">
            <a:avLst/>
          </a:prstGeom>
          <a:noFill/>
        </p:spPr>
      </p:pic>
      <p:sp>
        <p:nvSpPr>
          <p:cNvPr id="132106" name="Rectangle 10"/>
          <p:cNvSpPr>
            <a:spLocks noChangeArrowheads="1"/>
          </p:cNvSpPr>
          <p:nvPr/>
        </p:nvSpPr>
        <p:spPr bwMode="auto">
          <a:xfrm rot="10726097" flipV="1">
            <a:off x="1676400" y="2286000"/>
            <a:ext cx="5181600" cy="823913"/>
          </a:xfrm>
          <a:prstGeom prst="rect">
            <a:avLst/>
          </a:prstGeom>
          <a:noFill/>
          <a:ln w="9525" algn="ctr">
            <a:noFill/>
            <a:miter lim="800000"/>
            <a:headEnd/>
            <a:tailEnd/>
          </a:ln>
          <a:effectLst/>
        </p:spPr>
        <p:txBody>
          <a:bodyPr>
            <a:spAutoFit/>
          </a:bodyPr>
          <a:lstStyle/>
          <a:p>
            <a:pPr lvl="1"/>
            <a:r>
              <a:rPr lang="en-US" sz="4800" dirty="0">
                <a:solidFill>
                  <a:schemeClr val="bg1"/>
                </a:solidFill>
              </a:rPr>
              <a:t>Cut it out!</a:t>
            </a:r>
            <a:endParaRPr lang="ru-RU" sz="1800" dirty="0">
              <a:solidFill>
                <a:srgbClr val="CC0000"/>
              </a:solidFill>
            </a:endParaRPr>
          </a:p>
        </p:txBody>
      </p:sp>
      <p:sp>
        <p:nvSpPr>
          <p:cNvPr id="132107" name="Rectangle 11"/>
          <p:cNvSpPr>
            <a:spLocks noChangeArrowheads="1"/>
          </p:cNvSpPr>
          <p:nvPr/>
        </p:nvSpPr>
        <p:spPr bwMode="auto">
          <a:xfrm rot="-154559">
            <a:off x="282869" y="3572555"/>
            <a:ext cx="4362947" cy="1631216"/>
          </a:xfrm>
          <a:prstGeom prst="rect">
            <a:avLst/>
          </a:prstGeom>
          <a:noFill/>
          <a:ln w="9525" algn="ctr">
            <a:noFill/>
            <a:miter lim="800000"/>
            <a:headEnd/>
            <a:tailEnd/>
          </a:ln>
          <a:effectLst/>
        </p:spPr>
        <p:txBody>
          <a:bodyPr wrap="square">
            <a:spAutoFit/>
          </a:bodyPr>
          <a:lstStyle/>
          <a:p>
            <a:r>
              <a:rPr lang="ru-RU" sz="2000" dirty="0">
                <a:solidFill>
                  <a:srgbClr val="CC0000"/>
                </a:solidFill>
              </a:rPr>
              <a:t>А когда такие карточки можно найти в конце рабочей тетради и самому придумать кучу игр с ними, то урок превращается в сплошное удовольствие! </a:t>
            </a:r>
          </a:p>
        </p:txBody>
      </p:sp>
      <p:sp>
        <p:nvSpPr>
          <p:cNvPr id="132108" name="Rectangle 12"/>
          <p:cNvSpPr>
            <a:spLocks noChangeArrowheads="1"/>
          </p:cNvSpPr>
          <p:nvPr/>
        </p:nvSpPr>
        <p:spPr bwMode="auto">
          <a:xfrm rot="594417">
            <a:off x="4427926" y="4752533"/>
            <a:ext cx="4394117" cy="1569660"/>
          </a:xfrm>
          <a:prstGeom prst="rect">
            <a:avLst/>
          </a:prstGeom>
          <a:noFill/>
          <a:ln w="9525" algn="ctr">
            <a:noFill/>
            <a:miter lim="800000"/>
            <a:headEnd/>
            <a:tailEnd/>
          </a:ln>
          <a:effectLst/>
        </p:spPr>
        <p:txBody>
          <a:bodyPr wrap="square">
            <a:spAutoFit/>
          </a:bodyPr>
          <a:lstStyle/>
          <a:p>
            <a:r>
              <a:rPr lang="ru-RU" sz="2400" dirty="0">
                <a:solidFill>
                  <a:srgbClr val="CC0000"/>
                </a:solidFill>
              </a:rPr>
              <a:t>Учитель показывает классу карточку, а они отвечают ему, они говорят </a:t>
            </a:r>
            <a:r>
              <a:rPr lang="en-US" sz="2400" dirty="0" smtClean="0">
                <a:solidFill>
                  <a:srgbClr val="CC0000"/>
                </a:solidFill>
              </a:rPr>
              <a:t>.</a:t>
            </a:r>
            <a:r>
              <a:rPr lang="ru-RU" sz="2400" dirty="0" smtClean="0">
                <a:solidFill>
                  <a:srgbClr val="CC0000"/>
                </a:solidFill>
              </a:rPr>
              <a:t> </a:t>
            </a:r>
            <a:r>
              <a:rPr lang="en-US" sz="2400" dirty="0">
                <a:solidFill>
                  <a:schemeClr val="bg1"/>
                </a:solidFill>
              </a:rPr>
              <a:t>in English, of course!</a:t>
            </a:r>
            <a:endParaRPr lang="ru-RU" sz="2400" dirty="0">
              <a:solidFill>
                <a:schemeClr val="bg1"/>
              </a:solidFill>
            </a:endParaRPr>
          </a:p>
        </p:txBody>
      </p:sp>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43240" y="428604"/>
            <a:ext cx="5572164" cy="1214446"/>
          </a:xfrm>
        </p:spPr>
        <p:txBody>
          <a:bodyPr/>
          <a:lstStyle/>
          <a:p>
            <a:r>
              <a:rPr lang="ru-RU" dirty="0" smtClean="0"/>
              <a:t>Ситуация успеха</a:t>
            </a:r>
            <a:endParaRPr lang="ru-RU" dirty="0"/>
          </a:p>
        </p:txBody>
      </p:sp>
      <p:sp>
        <p:nvSpPr>
          <p:cNvPr id="3" name="Подзаголовок 2"/>
          <p:cNvSpPr>
            <a:spLocks noGrp="1"/>
          </p:cNvSpPr>
          <p:nvPr>
            <p:ph type="subTitle" idx="1"/>
          </p:nvPr>
        </p:nvSpPr>
        <p:spPr>
          <a:xfrm>
            <a:off x="571472" y="2071678"/>
            <a:ext cx="8143932" cy="4071966"/>
          </a:xfrm>
        </p:spPr>
        <p:txBody>
          <a:bodyPr>
            <a:normAutofit/>
          </a:bodyPr>
          <a:lstStyle/>
          <a:p>
            <a:pPr algn="l"/>
            <a:endParaRPr lang="ru-RU" dirty="0" smtClean="0"/>
          </a:p>
          <a:p>
            <a:r>
              <a:rPr lang="ru-RU" sz="2400" dirty="0" smtClean="0"/>
              <a:t>Ситуация успеха- очень важный фактор стимуляции общения на уроке. Учитель,  в принципе,  не имеет права на плохое настроение, головную боль и повышенное давление. </a:t>
            </a:r>
          </a:p>
          <a:p>
            <a:r>
              <a:rPr lang="ru-RU" sz="2400" dirty="0" smtClean="0">
                <a:solidFill>
                  <a:schemeClr val="accent1"/>
                </a:solidFill>
              </a:rPr>
              <a:t>Урок – время мобилизации всех жизненных сил. </a:t>
            </a:r>
            <a:endParaRPr lang="ru-RU" sz="2400" dirty="0">
              <a:solidFill>
                <a:schemeClr val="accent1"/>
              </a:solidFill>
            </a:endParaRPr>
          </a:p>
        </p:txBody>
      </p:sp>
      <p:pic>
        <p:nvPicPr>
          <p:cNvPr id="5" name="Picture 5" descr="C:\Users\Катюша\Pictures\1191268972_c4107.jpg"/>
          <p:cNvPicPr>
            <a:picLocks noChangeAspect="1" noChangeArrowheads="1"/>
          </p:cNvPicPr>
          <p:nvPr/>
        </p:nvPicPr>
        <p:blipFill>
          <a:blip r:embed="rId2"/>
          <a:srcRect/>
          <a:stretch>
            <a:fillRect/>
          </a:stretch>
        </p:blipFill>
        <p:spPr bwMode="auto">
          <a:xfrm>
            <a:off x="428596" y="428604"/>
            <a:ext cx="1857388" cy="2000264"/>
          </a:xfrm>
          <a:prstGeom prst="rect">
            <a:avLst/>
          </a:prstGeom>
          <a:noFill/>
          <a:ln w="9525">
            <a:noFill/>
            <a:miter lim="800000"/>
            <a:headEnd/>
            <a:tailEnd/>
          </a:ln>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3368676"/>
          </a:xfrm>
        </p:spPr>
        <p:txBody>
          <a:bodyPr>
            <a:normAutofit/>
          </a:bodyPr>
          <a:lstStyle/>
          <a:p>
            <a:r>
              <a:rPr lang="ru-RU" dirty="0" smtClean="0"/>
              <a:t>Какие формы стимулирования применять в учебной работе?</a:t>
            </a:r>
            <a:endParaRPr lang="ru-RU" dirty="0"/>
          </a:p>
        </p:txBody>
      </p:sp>
      <p:pic>
        <p:nvPicPr>
          <p:cNvPr id="5" name="Picture 12" descr="aw5341tn"/>
          <p:cNvPicPr>
            <a:picLocks noChangeAspect="1" noChangeArrowheads="1"/>
          </p:cNvPicPr>
          <p:nvPr/>
        </p:nvPicPr>
        <p:blipFill>
          <a:blip r:embed="rId2"/>
          <a:srcRect/>
          <a:stretch>
            <a:fillRect/>
          </a:stretch>
        </p:blipFill>
        <p:spPr bwMode="auto">
          <a:xfrm>
            <a:off x="3143240" y="3500438"/>
            <a:ext cx="5500726" cy="3000396"/>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animEffect transition="in" filter="fade">
                                      <p:cBhvr>
                                        <p:cTn id="9"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7477125" cy="1143000"/>
          </a:xfrm>
        </p:spPr>
        <p:txBody>
          <a:bodyPr/>
          <a:lstStyle/>
          <a:p>
            <a:pPr algn="ctr" eaLnBrk="1" hangingPunct="1"/>
            <a:r>
              <a:rPr lang="ru-RU" sz="2000" smtClean="0"/>
              <a:t>Стимулы первого порядка</a:t>
            </a:r>
            <a:br>
              <a:rPr lang="ru-RU" sz="2000" smtClean="0"/>
            </a:br>
            <a:r>
              <a:rPr lang="ru-RU" sz="2000" smtClean="0"/>
              <a:t>«Как поощрение деятельности учащихся»</a:t>
            </a:r>
          </a:p>
        </p:txBody>
      </p:sp>
      <p:sp>
        <p:nvSpPr>
          <p:cNvPr id="12291" name="Rectangle 3"/>
          <p:cNvSpPr>
            <a:spLocks noGrp="1" noChangeArrowheads="1"/>
          </p:cNvSpPr>
          <p:nvPr>
            <p:ph type="body" sz="half" idx="1"/>
          </p:nvPr>
        </p:nvSpPr>
        <p:spPr>
          <a:xfrm>
            <a:off x="263525" y="1071547"/>
            <a:ext cx="4594227" cy="5024454"/>
          </a:xfrm>
        </p:spPr>
        <p:txBody>
          <a:bodyPr>
            <a:normAutofit/>
          </a:bodyPr>
          <a:lstStyle/>
          <a:p>
            <a:pPr eaLnBrk="1" hangingPunct="1">
              <a:lnSpc>
                <a:spcPct val="80000"/>
              </a:lnSpc>
            </a:pPr>
            <a:endParaRPr lang="en-US" sz="2000" dirty="0" smtClean="0"/>
          </a:p>
          <a:p>
            <a:pPr eaLnBrk="1" hangingPunct="1">
              <a:lnSpc>
                <a:spcPct val="80000"/>
              </a:lnSpc>
            </a:pPr>
            <a:r>
              <a:rPr lang="ru-RU" sz="2000" dirty="0" smtClean="0">
                <a:solidFill>
                  <a:srgbClr val="00B0F0"/>
                </a:solidFill>
              </a:rPr>
              <a:t>Оценка</a:t>
            </a:r>
            <a:endParaRPr lang="ru-RU" sz="2000" dirty="0" smtClean="0">
              <a:solidFill>
                <a:srgbClr val="00B0F0"/>
              </a:solidFill>
            </a:endParaRPr>
          </a:p>
          <a:p>
            <a:pPr eaLnBrk="1" hangingPunct="1">
              <a:lnSpc>
                <a:spcPct val="80000"/>
              </a:lnSpc>
            </a:pPr>
            <a:r>
              <a:rPr lang="ru-RU" sz="2000" dirty="0" smtClean="0"/>
              <a:t>Яркая образная, эмоциональная  речь учителя</a:t>
            </a:r>
          </a:p>
          <a:p>
            <a:pPr eaLnBrk="1" hangingPunct="1">
              <a:lnSpc>
                <a:spcPct val="80000"/>
              </a:lnSpc>
            </a:pPr>
            <a:r>
              <a:rPr lang="ru-RU" sz="2000" dirty="0" smtClean="0">
                <a:solidFill>
                  <a:srgbClr val="00B0F0"/>
                </a:solidFill>
              </a:rPr>
              <a:t>Словесная похвала (Молодец! Умница!)</a:t>
            </a:r>
          </a:p>
          <a:p>
            <a:pPr eaLnBrk="1" hangingPunct="1">
              <a:lnSpc>
                <a:spcPct val="80000"/>
              </a:lnSpc>
            </a:pPr>
            <a:r>
              <a:rPr lang="ru-RU" sz="2000" dirty="0" smtClean="0"/>
              <a:t>Перспективы</a:t>
            </a:r>
          </a:p>
          <a:p>
            <a:pPr eaLnBrk="1" hangingPunct="1">
              <a:lnSpc>
                <a:spcPct val="80000"/>
              </a:lnSpc>
            </a:pPr>
            <a:r>
              <a:rPr lang="ru-RU" sz="2000" dirty="0" smtClean="0">
                <a:solidFill>
                  <a:srgbClr val="00B0F0"/>
                </a:solidFill>
              </a:rPr>
              <a:t>Организация коллективной деятельности</a:t>
            </a:r>
          </a:p>
          <a:p>
            <a:pPr eaLnBrk="1" hangingPunct="1">
              <a:lnSpc>
                <a:spcPct val="80000"/>
              </a:lnSpc>
            </a:pPr>
            <a:r>
              <a:rPr lang="ru-RU" sz="2000" dirty="0" err="1" smtClean="0"/>
              <a:t>Разноуровневые</a:t>
            </a:r>
            <a:r>
              <a:rPr lang="ru-RU" sz="2000" dirty="0" smtClean="0"/>
              <a:t> задания</a:t>
            </a:r>
          </a:p>
          <a:p>
            <a:pPr eaLnBrk="1" hangingPunct="1">
              <a:lnSpc>
                <a:spcPct val="80000"/>
              </a:lnSpc>
            </a:pPr>
            <a:r>
              <a:rPr lang="ru-RU" sz="2000" dirty="0" smtClean="0">
                <a:solidFill>
                  <a:srgbClr val="00B0F0"/>
                </a:solidFill>
              </a:rPr>
              <a:t>Усложнение заданий (</a:t>
            </a:r>
            <a:r>
              <a:rPr lang="ru-RU" sz="2000" dirty="0" err="1" smtClean="0">
                <a:solidFill>
                  <a:srgbClr val="00B0F0"/>
                </a:solidFill>
              </a:rPr>
              <a:t>креативный</a:t>
            </a:r>
            <a:r>
              <a:rPr lang="ru-RU" sz="2000" dirty="0" smtClean="0">
                <a:solidFill>
                  <a:srgbClr val="00B0F0"/>
                </a:solidFill>
              </a:rPr>
              <a:t> уровень)</a:t>
            </a:r>
          </a:p>
          <a:p>
            <a:pPr eaLnBrk="1" hangingPunct="1">
              <a:lnSpc>
                <a:spcPct val="80000"/>
              </a:lnSpc>
            </a:pPr>
            <a:r>
              <a:rPr lang="ru-RU" sz="2000" dirty="0" smtClean="0"/>
              <a:t>Сравнение успехов ученика с его прежними</a:t>
            </a:r>
          </a:p>
          <a:p>
            <a:pPr eaLnBrk="1" hangingPunct="1">
              <a:lnSpc>
                <a:spcPct val="80000"/>
              </a:lnSpc>
            </a:pPr>
            <a:r>
              <a:rPr lang="ru-RU" sz="2000" dirty="0" smtClean="0">
                <a:solidFill>
                  <a:srgbClr val="00B0F0"/>
                </a:solidFill>
              </a:rPr>
              <a:t>Анализ учебных результатов учителем</a:t>
            </a:r>
          </a:p>
          <a:p>
            <a:pPr eaLnBrk="1" hangingPunct="1">
              <a:lnSpc>
                <a:spcPct val="80000"/>
              </a:lnSpc>
            </a:pPr>
            <a:r>
              <a:rPr lang="ru-RU" sz="2000" dirty="0" smtClean="0"/>
              <a:t>Положительный пример</a:t>
            </a:r>
          </a:p>
        </p:txBody>
      </p:sp>
      <p:pic>
        <p:nvPicPr>
          <p:cNvPr id="12292" name="Picture 4" descr="BS00559_"/>
          <p:cNvPicPr>
            <a:picLocks noGrp="1" noChangeAspect="1" noChangeArrowheads="1"/>
          </p:cNvPicPr>
          <p:nvPr>
            <p:ph sz="half" idx="2"/>
          </p:nvPr>
        </p:nvPicPr>
        <p:blipFill>
          <a:blip r:embed="rId2"/>
          <a:srcRect/>
          <a:stretch>
            <a:fillRect/>
          </a:stretch>
        </p:blipFill>
        <p:spPr>
          <a:xfrm>
            <a:off x="5000628" y="1857364"/>
            <a:ext cx="3870325" cy="3671887"/>
          </a:xfrm>
        </p:spPr>
      </p:pic>
    </p:spTree>
  </p:cSld>
  <p:clrMapOvr>
    <a:masterClrMapping/>
  </p:clrMapOvr>
  <p:transition>
    <p:spli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1643050"/>
            <a:ext cx="8229600" cy="4857784"/>
          </a:xfrm>
        </p:spPr>
        <p:txBody>
          <a:bodyPr/>
          <a:lstStyle/>
          <a:p>
            <a:pPr eaLnBrk="1" hangingPunct="1">
              <a:lnSpc>
                <a:spcPct val="80000"/>
              </a:lnSpc>
            </a:pPr>
            <a:endParaRPr lang="ru-RU" sz="2000" dirty="0" smtClean="0"/>
          </a:p>
          <a:p>
            <a:pPr eaLnBrk="1" hangingPunct="1">
              <a:lnSpc>
                <a:spcPct val="80000"/>
              </a:lnSpc>
            </a:pPr>
            <a:endParaRPr lang="en-US" sz="2000" dirty="0" smtClean="0"/>
          </a:p>
          <a:p>
            <a:pPr eaLnBrk="1" hangingPunct="1">
              <a:lnSpc>
                <a:spcPct val="80000"/>
              </a:lnSpc>
            </a:pPr>
            <a:r>
              <a:rPr lang="ru-RU" sz="2000" dirty="0" smtClean="0">
                <a:solidFill>
                  <a:srgbClr val="00B0F0"/>
                </a:solidFill>
              </a:rPr>
              <a:t>Занимательная </a:t>
            </a:r>
            <a:r>
              <a:rPr lang="ru-RU" sz="2000" dirty="0" smtClean="0">
                <a:solidFill>
                  <a:srgbClr val="00B0F0"/>
                </a:solidFill>
              </a:rPr>
              <a:t>ситуация</a:t>
            </a:r>
          </a:p>
          <a:p>
            <a:pPr eaLnBrk="1" hangingPunct="1">
              <a:lnSpc>
                <a:spcPct val="80000"/>
              </a:lnSpc>
            </a:pPr>
            <a:r>
              <a:rPr lang="ru-RU" sz="2000" dirty="0" smtClean="0"/>
              <a:t>Дозированное домашнее задание</a:t>
            </a:r>
          </a:p>
          <a:p>
            <a:pPr eaLnBrk="1" hangingPunct="1">
              <a:lnSpc>
                <a:spcPct val="80000"/>
              </a:lnSpc>
            </a:pPr>
            <a:r>
              <a:rPr lang="ru-RU" sz="2000" dirty="0" smtClean="0">
                <a:solidFill>
                  <a:srgbClr val="00B0F0"/>
                </a:solidFill>
              </a:rPr>
              <a:t>Познавательная игра</a:t>
            </a:r>
          </a:p>
          <a:p>
            <a:pPr eaLnBrk="1" hangingPunct="1">
              <a:lnSpc>
                <a:spcPct val="80000"/>
              </a:lnSpc>
            </a:pPr>
            <a:r>
              <a:rPr lang="ru-RU" sz="2000" dirty="0" smtClean="0"/>
              <a:t>Использование элементов соревнования</a:t>
            </a:r>
          </a:p>
          <a:p>
            <a:pPr eaLnBrk="1" hangingPunct="1">
              <a:lnSpc>
                <a:spcPct val="80000"/>
              </a:lnSpc>
            </a:pPr>
            <a:r>
              <a:rPr lang="ru-RU" sz="2000" dirty="0" smtClean="0">
                <a:solidFill>
                  <a:srgbClr val="00B0F0"/>
                </a:solidFill>
              </a:rPr>
              <a:t>Концентрация внимания на промежуточных успехах учащегося</a:t>
            </a:r>
          </a:p>
          <a:p>
            <a:pPr eaLnBrk="1" hangingPunct="1">
              <a:lnSpc>
                <a:spcPct val="80000"/>
              </a:lnSpc>
            </a:pPr>
            <a:r>
              <a:rPr lang="ru-RU" sz="2000" dirty="0" err="1" smtClean="0"/>
              <a:t>Креативная</a:t>
            </a:r>
            <a:r>
              <a:rPr lang="ru-RU" sz="2000" dirty="0" smtClean="0"/>
              <a:t> минутка</a:t>
            </a:r>
          </a:p>
          <a:p>
            <a:pPr eaLnBrk="1" hangingPunct="1">
              <a:lnSpc>
                <a:spcPct val="80000"/>
              </a:lnSpc>
            </a:pPr>
            <a:r>
              <a:rPr lang="ru-RU" sz="2000" dirty="0" smtClean="0">
                <a:solidFill>
                  <a:srgbClr val="00B0F0"/>
                </a:solidFill>
              </a:rPr>
              <a:t>Оценка достижения учащегося на родительском собрании</a:t>
            </a:r>
          </a:p>
          <a:p>
            <a:pPr eaLnBrk="1" hangingPunct="1">
              <a:lnSpc>
                <a:spcPct val="80000"/>
              </a:lnSpc>
            </a:pPr>
            <a:r>
              <a:rPr lang="ru-RU" sz="2000" dirty="0" smtClean="0"/>
              <a:t>Громкая демонстрация итогов деятельности ученика</a:t>
            </a:r>
          </a:p>
          <a:p>
            <a:pPr eaLnBrk="1" hangingPunct="1">
              <a:lnSpc>
                <a:spcPct val="80000"/>
              </a:lnSpc>
            </a:pPr>
            <a:r>
              <a:rPr lang="ru-RU" sz="2000" dirty="0" smtClean="0">
                <a:solidFill>
                  <a:srgbClr val="00B0F0"/>
                </a:solidFill>
              </a:rPr>
              <a:t>Проблемно-поисковая ситуация</a:t>
            </a:r>
          </a:p>
          <a:p>
            <a:pPr eaLnBrk="1" hangingPunct="1">
              <a:lnSpc>
                <a:spcPct val="80000"/>
              </a:lnSpc>
            </a:pPr>
            <a:r>
              <a:rPr lang="ru-RU" sz="2000" dirty="0" smtClean="0"/>
              <a:t>Опора на анализ жизненных ситуаций</a:t>
            </a:r>
          </a:p>
        </p:txBody>
      </p:sp>
      <p:sp>
        <p:nvSpPr>
          <p:cNvPr id="13314" name="Rectangle 2"/>
          <p:cNvSpPr>
            <a:spLocks noGrp="1" noChangeArrowheads="1"/>
          </p:cNvSpPr>
          <p:nvPr>
            <p:ph type="title"/>
          </p:nvPr>
        </p:nvSpPr>
        <p:spPr/>
        <p:txBody>
          <a:bodyPr>
            <a:normAutofit/>
          </a:bodyPr>
          <a:lstStyle/>
          <a:p>
            <a:pPr algn="ctr" eaLnBrk="1" hangingPunct="1"/>
            <a:r>
              <a:rPr lang="ru-RU" sz="2000" dirty="0" smtClean="0"/>
              <a:t>Стимулы второго порядка</a:t>
            </a:r>
            <a:br>
              <a:rPr lang="ru-RU" sz="2000" dirty="0" smtClean="0"/>
            </a:br>
            <a:r>
              <a:rPr lang="ru-RU" sz="2000" dirty="0" smtClean="0"/>
              <a:t>«Создание условий, при которых дети работают с наибольшей эффективностью и наименьшими затратами»</a:t>
            </a:r>
          </a:p>
        </p:txBody>
      </p:sp>
      <p:pic>
        <p:nvPicPr>
          <p:cNvPr id="4" name="Picture 29" descr="as3551tn"/>
          <p:cNvPicPr>
            <a:picLocks noChangeAspect="1" noChangeArrowheads="1"/>
          </p:cNvPicPr>
          <p:nvPr/>
        </p:nvPicPr>
        <p:blipFill>
          <a:blip r:embed="rId2"/>
          <a:srcRect/>
          <a:stretch>
            <a:fillRect/>
          </a:stretch>
        </p:blipFill>
        <p:spPr bwMode="auto">
          <a:xfrm>
            <a:off x="7500958" y="5214950"/>
            <a:ext cx="1214446" cy="1285884"/>
          </a:xfrm>
          <a:prstGeom prst="rect">
            <a:avLst/>
          </a:prstGeom>
          <a:noFill/>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eaLnBrk="1" hangingPunct="1">
              <a:lnSpc>
                <a:spcPct val="80000"/>
              </a:lnSpc>
            </a:pPr>
            <a:endParaRPr lang="ru-RU" sz="2000" dirty="0" smtClean="0"/>
          </a:p>
          <a:p>
            <a:pPr eaLnBrk="1" hangingPunct="1">
              <a:lnSpc>
                <a:spcPct val="80000"/>
              </a:lnSpc>
            </a:pPr>
            <a:endParaRPr lang="ru-RU" sz="2000" dirty="0" smtClean="0"/>
          </a:p>
          <a:p>
            <a:pPr eaLnBrk="1" hangingPunct="1">
              <a:lnSpc>
                <a:spcPct val="80000"/>
              </a:lnSpc>
            </a:pPr>
            <a:r>
              <a:rPr lang="ru-RU" sz="2000" dirty="0" smtClean="0">
                <a:solidFill>
                  <a:srgbClr val="00B0F0"/>
                </a:solidFill>
              </a:rPr>
              <a:t>Контролируемое доверие</a:t>
            </a:r>
          </a:p>
          <a:p>
            <a:pPr eaLnBrk="1" hangingPunct="1">
              <a:lnSpc>
                <a:spcPct val="80000"/>
              </a:lnSpc>
            </a:pPr>
            <a:r>
              <a:rPr lang="ru-RU" sz="2000" dirty="0" smtClean="0"/>
              <a:t>Задание практического характера</a:t>
            </a:r>
          </a:p>
          <a:p>
            <a:pPr eaLnBrk="1" hangingPunct="1">
              <a:lnSpc>
                <a:spcPct val="80000"/>
              </a:lnSpc>
            </a:pPr>
            <a:r>
              <a:rPr lang="ru-RU" sz="2000" dirty="0" smtClean="0">
                <a:solidFill>
                  <a:srgbClr val="00B0F0"/>
                </a:solidFill>
              </a:rPr>
              <a:t>Юмористическая минутка</a:t>
            </a:r>
          </a:p>
          <a:p>
            <a:pPr eaLnBrk="1" hangingPunct="1">
              <a:lnSpc>
                <a:spcPct val="80000"/>
              </a:lnSpc>
            </a:pPr>
            <a:r>
              <a:rPr lang="ru-RU" sz="2000" dirty="0" smtClean="0"/>
              <a:t>Запись благодарности в дневник</a:t>
            </a:r>
          </a:p>
          <a:p>
            <a:pPr eaLnBrk="1" hangingPunct="1">
              <a:lnSpc>
                <a:spcPct val="80000"/>
              </a:lnSpc>
            </a:pPr>
            <a:r>
              <a:rPr lang="ru-RU" sz="2000" dirty="0" smtClean="0">
                <a:solidFill>
                  <a:srgbClr val="00B0F0"/>
                </a:solidFill>
              </a:rPr>
              <a:t>Взаимоконтроль</a:t>
            </a:r>
          </a:p>
          <a:p>
            <a:pPr eaLnBrk="1" hangingPunct="1">
              <a:lnSpc>
                <a:spcPct val="80000"/>
              </a:lnSpc>
            </a:pPr>
            <a:r>
              <a:rPr lang="ru-RU" sz="2000" dirty="0" smtClean="0"/>
              <a:t>Учебная дискуссия</a:t>
            </a:r>
          </a:p>
          <a:p>
            <a:pPr eaLnBrk="1" hangingPunct="1">
              <a:lnSpc>
                <a:spcPct val="80000"/>
              </a:lnSpc>
            </a:pPr>
            <a:r>
              <a:rPr lang="ru-RU" sz="2000" dirty="0" smtClean="0">
                <a:solidFill>
                  <a:srgbClr val="00B0F0"/>
                </a:solidFill>
              </a:rPr>
              <a:t>Выставка лучших работ учащегося по итогам урока</a:t>
            </a:r>
          </a:p>
          <a:p>
            <a:pPr eaLnBrk="1" hangingPunct="1">
              <a:lnSpc>
                <a:spcPct val="80000"/>
              </a:lnSpc>
            </a:pPr>
            <a:r>
              <a:rPr lang="ru-RU" sz="2000" dirty="0" smtClean="0"/>
              <a:t>Рейтинг по результатам учебной деятельности в классе и на параллели</a:t>
            </a:r>
          </a:p>
          <a:p>
            <a:pPr eaLnBrk="1" hangingPunct="1">
              <a:lnSpc>
                <a:spcPct val="80000"/>
              </a:lnSpc>
            </a:pPr>
            <a:r>
              <a:rPr lang="ru-RU" sz="2000" dirty="0" smtClean="0">
                <a:solidFill>
                  <a:srgbClr val="00B0F0"/>
                </a:solidFill>
              </a:rPr>
              <a:t>Решение задач и проблем профессиональной направленности</a:t>
            </a:r>
          </a:p>
          <a:p>
            <a:pPr eaLnBrk="1" hangingPunct="1">
              <a:lnSpc>
                <a:spcPct val="80000"/>
              </a:lnSpc>
            </a:pPr>
            <a:r>
              <a:rPr lang="ru-RU" sz="2000" dirty="0" smtClean="0"/>
              <a:t>Рецензия товарища на результат учащегося</a:t>
            </a:r>
          </a:p>
        </p:txBody>
      </p:sp>
      <p:sp>
        <p:nvSpPr>
          <p:cNvPr id="14338" name="Rectangle 2"/>
          <p:cNvSpPr>
            <a:spLocks noGrp="1" noChangeArrowheads="1"/>
          </p:cNvSpPr>
          <p:nvPr>
            <p:ph type="title"/>
          </p:nvPr>
        </p:nvSpPr>
        <p:spPr/>
        <p:txBody>
          <a:bodyPr>
            <a:normAutofit/>
          </a:bodyPr>
          <a:lstStyle/>
          <a:p>
            <a:pPr algn="ctr" eaLnBrk="1" hangingPunct="1"/>
            <a:r>
              <a:rPr lang="ru-RU" sz="2400" smtClean="0"/>
              <a:t>Стимулы третьего порядка</a:t>
            </a:r>
            <a:br>
              <a:rPr lang="ru-RU" sz="2400" smtClean="0"/>
            </a:br>
            <a:r>
              <a:rPr lang="ru-RU" sz="2400" smtClean="0"/>
              <a:t>«Своевременная оценка деятельности учащихся»</a:t>
            </a: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28736"/>
            <a:ext cx="8229600" cy="4643470"/>
          </a:xfrm>
        </p:spPr>
        <p:txBody>
          <a:bodyPr>
            <a:normAutofit fontScale="70000" lnSpcReduction="20000"/>
          </a:bodyPr>
          <a:lstStyle/>
          <a:p>
            <a:pPr>
              <a:buNone/>
            </a:pPr>
            <a:endParaRPr lang="ru-RU" dirty="0" smtClean="0"/>
          </a:p>
          <a:p>
            <a:endParaRPr lang="en-US" dirty="0" smtClean="0">
              <a:solidFill>
                <a:schemeClr val="bg2">
                  <a:lumMod val="50000"/>
                </a:schemeClr>
              </a:solidFill>
            </a:endParaRPr>
          </a:p>
          <a:p>
            <a:endParaRPr lang="en-US" dirty="0" smtClean="0">
              <a:solidFill>
                <a:schemeClr val="bg2">
                  <a:lumMod val="50000"/>
                </a:schemeClr>
              </a:solidFill>
            </a:endParaRPr>
          </a:p>
          <a:p>
            <a:r>
              <a:rPr lang="ru-RU" dirty="0" smtClean="0">
                <a:solidFill>
                  <a:schemeClr val="bg2">
                    <a:lumMod val="50000"/>
                  </a:schemeClr>
                </a:solidFill>
              </a:rPr>
              <a:t>В.Ф.Шаталов </a:t>
            </a:r>
            <a:r>
              <a:rPr lang="ru-RU" dirty="0" smtClean="0"/>
              <a:t>утверждал, что для того, чтобы работа в школе была эффективной, должен сработать эффект </a:t>
            </a:r>
            <a:r>
              <a:rPr lang="ru-RU" dirty="0" smtClean="0">
                <a:solidFill>
                  <a:srgbClr val="92D050"/>
                </a:solidFill>
              </a:rPr>
              <a:t>«солёного огурца». </a:t>
            </a:r>
            <a:r>
              <a:rPr lang="ru-RU" dirty="0" smtClean="0"/>
              <a:t>Главное – создать рассол. Тогда какой бы огурец ни был, плохой или хороший, попав в рассол, он просолится. </a:t>
            </a:r>
            <a:r>
              <a:rPr lang="ru-RU" dirty="0" smtClean="0">
                <a:solidFill>
                  <a:schemeClr val="bg2">
                    <a:lumMod val="50000"/>
                  </a:schemeClr>
                </a:solidFill>
              </a:rPr>
              <a:t>Как создать такой «рассол»? Что взять за основу? </a:t>
            </a:r>
            <a:r>
              <a:rPr lang="ru-RU" dirty="0" smtClean="0"/>
              <a:t>Многие педагоги считают, что главный смысл деятельности учителя в том, чтобы создать каждому ребёнку </a:t>
            </a:r>
            <a:r>
              <a:rPr lang="ru-RU" dirty="0" smtClean="0">
                <a:solidFill>
                  <a:schemeClr val="accent2"/>
                </a:solidFill>
              </a:rPr>
              <a:t>ситуацию успеха </a:t>
            </a:r>
            <a:r>
              <a:rPr lang="ru-RU" dirty="0" smtClean="0"/>
              <a:t>на уроке. Она создаётся путём сочетаний условий, которые обеспечивают </a:t>
            </a:r>
            <a:r>
              <a:rPr lang="ru-RU" dirty="0" smtClean="0">
                <a:solidFill>
                  <a:schemeClr val="accent2"/>
                </a:solidFill>
              </a:rPr>
              <a:t>успех.</a:t>
            </a:r>
            <a:r>
              <a:rPr lang="ru-RU" dirty="0" smtClean="0"/>
              <a:t> Задача учителя состоит в том, чтобы дать каждому ученику возможность пережить радость достижения, осознать свои возможности, поверить в себя. </a:t>
            </a:r>
            <a:r>
              <a:rPr lang="ru-RU" dirty="0" smtClean="0">
                <a:solidFill>
                  <a:schemeClr val="accent2"/>
                </a:solidFill>
              </a:rPr>
              <a:t>Успех в учении </a:t>
            </a:r>
            <a:r>
              <a:rPr lang="ru-RU" dirty="0" smtClean="0"/>
              <a:t>– один из источников внутренних сил школьника, рождающий энергию для преодоления трудностей, желание учиться.</a:t>
            </a:r>
          </a:p>
          <a:p>
            <a:endParaRPr lang="ru-RU" dirty="0"/>
          </a:p>
        </p:txBody>
      </p:sp>
      <p:pic>
        <p:nvPicPr>
          <p:cNvPr id="2050" name="Picture 2" descr="C:\Documents and Settings\Администратор\Мои документы\15.jpeg"/>
          <p:cNvPicPr>
            <a:picLocks noChangeAspect="1" noChangeArrowheads="1"/>
          </p:cNvPicPr>
          <p:nvPr/>
        </p:nvPicPr>
        <p:blipFill>
          <a:blip r:embed="rId2"/>
          <a:srcRect/>
          <a:stretch>
            <a:fillRect/>
          </a:stretch>
        </p:blipFill>
        <p:spPr bwMode="auto">
          <a:xfrm>
            <a:off x="357158" y="357166"/>
            <a:ext cx="1285884" cy="1928826"/>
          </a:xfrm>
          <a:prstGeom prst="rect">
            <a:avLst/>
          </a:prstGeom>
          <a:noFill/>
        </p:spPr>
      </p:pic>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572272"/>
          </a:xfrm>
        </p:spPr>
        <p:txBody>
          <a:bodyPr>
            <a:normAutofit/>
          </a:bodyPr>
          <a:lstStyle/>
          <a:p>
            <a:pPr>
              <a:buNone/>
            </a:pPr>
            <a:endParaRPr lang="en-US" dirty="0" smtClean="0">
              <a:solidFill>
                <a:srgbClr val="00B0F0"/>
              </a:solidFill>
            </a:endParaRPr>
          </a:p>
          <a:p>
            <a:pPr>
              <a:buNone/>
            </a:pPr>
            <a:r>
              <a:rPr lang="ru-RU" dirty="0" smtClean="0">
                <a:solidFill>
                  <a:srgbClr val="00B0F0"/>
                </a:solidFill>
              </a:rPr>
              <a:t>Суть</a:t>
            </a:r>
            <a:r>
              <a:rPr lang="ru-RU" dirty="0" smtClean="0"/>
              <a:t> </a:t>
            </a:r>
            <a:r>
              <a:rPr lang="ru-RU" dirty="0" smtClean="0"/>
              <a:t>ситуации успеха в том, чтобы на деле воплощать веру в возможность решения тех задач, которые ставятся на уроке.</a:t>
            </a:r>
          </a:p>
          <a:p>
            <a:pPr>
              <a:buNone/>
            </a:pPr>
            <a:r>
              <a:rPr lang="ru-RU" dirty="0" smtClean="0"/>
              <a:t> </a:t>
            </a:r>
            <a:r>
              <a:rPr lang="ru-RU" dirty="0" smtClean="0">
                <a:solidFill>
                  <a:srgbClr val="00B0F0"/>
                </a:solidFill>
              </a:rPr>
              <a:t>Принцип</a:t>
            </a:r>
            <a:r>
              <a:rPr lang="ru-RU" dirty="0" smtClean="0"/>
              <a:t> «ты можешь выразить это по- </a:t>
            </a:r>
            <a:r>
              <a:rPr lang="ru-RU" dirty="0" err="1" smtClean="0"/>
              <a:t>английски</a:t>
            </a:r>
            <a:r>
              <a:rPr lang="ru-RU" dirty="0" smtClean="0"/>
              <a:t> ( даже если не помнишь грамматику и лексику)»- один из основополагающих принципов ситуации успеха. </a:t>
            </a:r>
            <a:endParaRPr lang="ru-RU" dirty="0"/>
          </a:p>
        </p:txBody>
      </p:sp>
      <p:pic>
        <p:nvPicPr>
          <p:cNvPr id="4" name="Содержимое 3" descr="_39440365_hardtoexplain203.jpg"/>
          <p:cNvPicPr>
            <a:picLocks noChangeAspect="1" noChangeArrowheads="1"/>
          </p:cNvPicPr>
          <p:nvPr/>
        </p:nvPicPr>
        <p:blipFill>
          <a:blip r:embed="rId2"/>
          <a:srcRect/>
          <a:stretch>
            <a:fillRect/>
          </a:stretch>
        </p:blipFill>
        <p:spPr bwMode="auto">
          <a:xfrm>
            <a:off x="5000628" y="4071942"/>
            <a:ext cx="3581417" cy="250033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4357718"/>
          </a:xfrm>
        </p:spPr>
        <p:txBody>
          <a:bodyPr>
            <a:normAutofit fontScale="92500" lnSpcReduction="20000"/>
          </a:bodyPr>
          <a:lstStyle/>
          <a:p>
            <a:endParaRPr lang="en-US" dirty="0" smtClean="0"/>
          </a:p>
          <a:p>
            <a:r>
              <a:rPr lang="ru-RU" dirty="0" smtClean="0"/>
              <a:t>В  </a:t>
            </a:r>
            <a:r>
              <a:rPr lang="ru-RU" dirty="0" smtClean="0"/>
              <a:t>переживании   ситуации   успеха   особенно   нуждаются   учащиеся, испытывающие определенные затруднения в учении</a:t>
            </a:r>
            <a:r>
              <a:rPr lang="ru-RU" dirty="0" smtClean="0">
                <a:solidFill>
                  <a:srgbClr val="00B0F0"/>
                </a:solidFill>
              </a:rPr>
              <a:t>. В связи  с  этим  необходимо подбирать такие задания,   с  которыми  учащиеся  этой  категории  могли  бы справиться без особых затруднений и лишь потом переходить  к  более  сложным упражнениям</a:t>
            </a:r>
            <a:r>
              <a:rPr lang="ru-RU" dirty="0" smtClean="0"/>
              <a:t>. В опыте передовых  учителей  с  этой  целью  используются так называемые сдвоенные  задания,  где  первое  подготавливает   к  выполнению более сложного задания. </a:t>
            </a:r>
          </a:p>
          <a:p>
            <a:endParaRPr lang="ru-RU" dirty="0"/>
          </a:p>
        </p:txBody>
      </p:sp>
      <p:pic>
        <p:nvPicPr>
          <p:cNvPr id="10242" name="Picture 2" descr="C:\Documents and Settings\Администратор\Мои документы\шк12.jpeg"/>
          <p:cNvPicPr>
            <a:picLocks noChangeAspect="1" noChangeArrowheads="1"/>
          </p:cNvPicPr>
          <p:nvPr/>
        </p:nvPicPr>
        <p:blipFill>
          <a:blip r:embed="rId2"/>
          <a:srcRect/>
          <a:stretch>
            <a:fillRect/>
          </a:stretch>
        </p:blipFill>
        <p:spPr bwMode="auto">
          <a:xfrm>
            <a:off x="4786314" y="4357694"/>
            <a:ext cx="3500462" cy="2214578"/>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eaLnBrk="1" hangingPunct="1">
              <a:lnSpc>
                <a:spcPct val="90000"/>
              </a:lnSpc>
              <a:buNone/>
            </a:pPr>
            <a:endParaRPr lang="en-US" sz="2400" dirty="0" smtClean="0"/>
          </a:p>
          <a:p>
            <a:pPr eaLnBrk="1" hangingPunct="1">
              <a:lnSpc>
                <a:spcPct val="90000"/>
              </a:lnSpc>
            </a:pPr>
            <a:r>
              <a:rPr lang="ru-RU" sz="2400" dirty="0" smtClean="0">
                <a:solidFill>
                  <a:srgbClr val="00B0F0"/>
                </a:solidFill>
              </a:rPr>
              <a:t>Успех </a:t>
            </a:r>
            <a:r>
              <a:rPr lang="ru-RU" sz="2400" dirty="0" smtClean="0">
                <a:solidFill>
                  <a:srgbClr val="00B0F0"/>
                </a:solidFill>
              </a:rPr>
              <a:t>начинается с признания детьми права учителя учить.</a:t>
            </a:r>
          </a:p>
          <a:p>
            <a:pPr eaLnBrk="1" hangingPunct="1">
              <a:lnSpc>
                <a:spcPct val="90000"/>
              </a:lnSpc>
            </a:pPr>
            <a:r>
              <a:rPr lang="ru-RU" sz="2400" dirty="0" smtClean="0"/>
              <a:t>Психологический климат, обстановка жизнерадостности, организация деятельности учащихся на уроке, разумное сочетание репродуктивных и творческих методов – важные компоненты залога успеха на </a:t>
            </a:r>
            <a:r>
              <a:rPr lang="ru-RU" sz="2400" dirty="0" smtClean="0"/>
              <a:t>уроке</a:t>
            </a:r>
            <a:r>
              <a:rPr lang="en-US" sz="2400" dirty="0" smtClean="0"/>
              <a:t>.</a:t>
            </a:r>
            <a:endParaRPr lang="ru-RU" sz="2400" dirty="0" smtClean="0"/>
          </a:p>
          <a:p>
            <a:pPr eaLnBrk="1" hangingPunct="1">
              <a:lnSpc>
                <a:spcPct val="90000"/>
              </a:lnSpc>
            </a:pPr>
            <a:r>
              <a:rPr lang="ru-RU" sz="2400" dirty="0" smtClean="0">
                <a:solidFill>
                  <a:srgbClr val="00B0F0"/>
                </a:solidFill>
              </a:rPr>
              <a:t>Предвкушение необычности, способности учителя удивлять, приносить элемент романтичности играют важную </a:t>
            </a:r>
            <a:r>
              <a:rPr lang="ru-RU" sz="2400" dirty="0" smtClean="0">
                <a:solidFill>
                  <a:srgbClr val="00B0F0"/>
                </a:solidFill>
              </a:rPr>
              <a:t>роль</a:t>
            </a:r>
            <a:r>
              <a:rPr lang="en-US" sz="2400" dirty="0" smtClean="0">
                <a:solidFill>
                  <a:srgbClr val="00B0F0"/>
                </a:solidFill>
              </a:rPr>
              <a:t>.</a:t>
            </a:r>
            <a:endParaRPr lang="ru-RU" sz="2400" dirty="0" smtClean="0">
              <a:solidFill>
                <a:srgbClr val="00B0F0"/>
              </a:solidFill>
            </a:endParaRPr>
          </a:p>
          <a:p>
            <a:pPr eaLnBrk="1" hangingPunct="1">
              <a:lnSpc>
                <a:spcPct val="90000"/>
              </a:lnSpc>
            </a:pPr>
            <a:r>
              <a:rPr lang="ru-RU" sz="2400" dirty="0" smtClean="0"/>
              <a:t>Необычное начало </a:t>
            </a:r>
            <a:r>
              <a:rPr lang="ru-RU" sz="2400" dirty="0" smtClean="0"/>
              <a:t>урока</a:t>
            </a:r>
            <a:r>
              <a:rPr lang="en-US" sz="2400" dirty="0" smtClean="0"/>
              <a:t>.</a:t>
            </a:r>
            <a:endParaRPr lang="ru-RU" sz="2400" dirty="0" smtClean="0"/>
          </a:p>
        </p:txBody>
      </p:sp>
      <p:sp>
        <p:nvSpPr>
          <p:cNvPr id="15362" name="Rectangle 2"/>
          <p:cNvSpPr>
            <a:spLocks noGrp="1" noChangeArrowheads="1"/>
          </p:cNvSpPr>
          <p:nvPr>
            <p:ph type="title"/>
          </p:nvPr>
        </p:nvSpPr>
        <p:spPr/>
        <p:txBody>
          <a:bodyPr/>
          <a:lstStyle/>
          <a:p>
            <a:pPr algn="ctr" eaLnBrk="1" hangingPunct="1"/>
            <a:r>
              <a:rPr lang="ru-RU" sz="3600" smtClean="0"/>
              <a:t>С чего начинается успех?</a:t>
            </a:r>
            <a:endParaRPr lang="ru-RU" sz="3200" smtClean="0"/>
          </a:p>
        </p:txBody>
      </p:sp>
      <p:pic>
        <p:nvPicPr>
          <p:cNvPr id="9218" name="Picture 2" descr="C:\Documents and Settings\Администратор\Мои документы\школа3.jpg"/>
          <p:cNvPicPr>
            <a:picLocks noChangeAspect="1" noChangeArrowheads="1"/>
          </p:cNvPicPr>
          <p:nvPr/>
        </p:nvPicPr>
        <p:blipFill>
          <a:blip r:embed="rId2"/>
          <a:srcRect/>
          <a:stretch>
            <a:fillRect/>
          </a:stretch>
        </p:blipFill>
        <p:spPr bwMode="auto">
          <a:xfrm>
            <a:off x="6929454" y="5143512"/>
            <a:ext cx="1643074" cy="1428760"/>
          </a:xfrm>
          <a:prstGeom prst="rect">
            <a:avLst/>
          </a:prstGeom>
          <a:noFill/>
        </p:spPr>
      </p:pic>
    </p:spTree>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a:bodyPr>
          <a:lstStyle/>
          <a:p>
            <a:pPr eaLnBrk="1" hangingPunct="1">
              <a:lnSpc>
                <a:spcPct val="90000"/>
              </a:lnSpc>
            </a:pPr>
            <a:endParaRPr lang="ru-RU" dirty="0" smtClean="0"/>
          </a:p>
          <a:p>
            <a:pPr eaLnBrk="1" hangingPunct="1">
              <a:lnSpc>
                <a:spcPct val="90000"/>
              </a:lnSpc>
              <a:buNone/>
            </a:pPr>
            <a:endParaRPr lang="ru-RU" dirty="0" smtClean="0"/>
          </a:p>
          <a:p>
            <a:pPr eaLnBrk="1" hangingPunct="1">
              <a:lnSpc>
                <a:spcPct val="90000"/>
              </a:lnSpc>
            </a:pPr>
            <a:r>
              <a:rPr lang="ru-RU" dirty="0" smtClean="0"/>
              <a:t>Урок – </a:t>
            </a:r>
            <a:r>
              <a:rPr lang="ru-RU" dirty="0" smtClean="0">
                <a:solidFill>
                  <a:srgbClr val="FFC000"/>
                </a:solidFill>
              </a:rPr>
              <a:t>диалог,</a:t>
            </a:r>
            <a:r>
              <a:rPr lang="ru-RU" dirty="0" smtClean="0"/>
              <a:t> урок – </a:t>
            </a:r>
            <a:r>
              <a:rPr lang="ru-RU" dirty="0" smtClean="0">
                <a:solidFill>
                  <a:srgbClr val="FFC000"/>
                </a:solidFill>
              </a:rPr>
              <a:t>соревнование</a:t>
            </a:r>
          </a:p>
          <a:p>
            <a:pPr eaLnBrk="1" hangingPunct="1">
              <a:lnSpc>
                <a:spcPct val="90000"/>
              </a:lnSpc>
            </a:pPr>
            <a:r>
              <a:rPr lang="ru-RU" dirty="0" smtClean="0"/>
              <a:t>Уроки – </a:t>
            </a:r>
            <a:r>
              <a:rPr lang="ru-RU" dirty="0" smtClean="0">
                <a:solidFill>
                  <a:schemeClr val="accent2">
                    <a:lumMod val="75000"/>
                  </a:schemeClr>
                </a:solidFill>
              </a:rPr>
              <a:t>консультации</a:t>
            </a:r>
          </a:p>
          <a:p>
            <a:pPr eaLnBrk="1" hangingPunct="1">
              <a:lnSpc>
                <a:spcPct val="90000"/>
              </a:lnSpc>
            </a:pPr>
            <a:r>
              <a:rPr lang="ru-RU" dirty="0" smtClean="0"/>
              <a:t>Уроки </a:t>
            </a:r>
            <a:r>
              <a:rPr lang="ru-RU" dirty="0" smtClean="0">
                <a:solidFill>
                  <a:srgbClr val="FF0000"/>
                </a:solidFill>
              </a:rPr>
              <a:t>с групповыми формами работы</a:t>
            </a:r>
          </a:p>
          <a:p>
            <a:pPr eaLnBrk="1" hangingPunct="1">
              <a:lnSpc>
                <a:spcPct val="90000"/>
              </a:lnSpc>
            </a:pPr>
            <a:r>
              <a:rPr lang="ru-RU" dirty="0" smtClean="0"/>
              <a:t>Уроки – </a:t>
            </a:r>
            <a:r>
              <a:rPr lang="ru-RU" dirty="0" smtClean="0">
                <a:solidFill>
                  <a:srgbClr val="00B050"/>
                </a:solidFill>
              </a:rPr>
              <a:t>творчества</a:t>
            </a:r>
          </a:p>
          <a:p>
            <a:pPr eaLnBrk="1" hangingPunct="1">
              <a:lnSpc>
                <a:spcPct val="90000"/>
              </a:lnSpc>
            </a:pPr>
            <a:r>
              <a:rPr lang="ru-RU" dirty="0" smtClean="0"/>
              <a:t>Уроки – </a:t>
            </a:r>
            <a:r>
              <a:rPr lang="ru-RU" dirty="0" smtClean="0">
                <a:solidFill>
                  <a:schemeClr val="bg2">
                    <a:lumMod val="50000"/>
                  </a:schemeClr>
                </a:solidFill>
              </a:rPr>
              <a:t>аукционы</a:t>
            </a:r>
          </a:p>
          <a:p>
            <a:pPr eaLnBrk="1" hangingPunct="1">
              <a:lnSpc>
                <a:spcPct val="90000"/>
              </a:lnSpc>
            </a:pPr>
            <a:r>
              <a:rPr lang="ru-RU" dirty="0" smtClean="0"/>
              <a:t>Уроки – </a:t>
            </a:r>
            <a:r>
              <a:rPr lang="ru-RU" dirty="0" smtClean="0">
                <a:solidFill>
                  <a:srgbClr val="7030A0"/>
                </a:solidFill>
              </a:rPr>
              <a:t>конкурсы</a:t>
            </a:r>
          </a:p>
          <a:p>
            <a:pPr eaLnBrk="1" hangingPunct="1">
              <a:lnSpc>
                <a:spcPct val="90000"/>
              </a:lnSpc>
            </a:pPr>
            <a:r>
              <a:rPr lang="ru-RU" dirty="0" smtClean="0"/>
              <a:t>Уроки - </a:t>
            </a:r>
            <a:r>
              <a:rPr lang="ru-RU" dirty="0" smtClean="0">
                <a:solidFill>
                  <a:schemeClr val="accent2">
                    <a:lumMod val="60000"/>
                    <a:lumOff val="40000"/>
                  </a:schemeClr>
                </a:solidFill>
              </a:rPr>
              <a:t>игры</a:t>
            </a:r>
          </a:p>
        </p:txBody>
      </p:sp>
      <p:sp>
        <p:nvSpPr>
          <p:cNvPr id="16386" name="Rectangle 2"/>
          <p:cNvSpPr>
            <a:spLocks noGrp="1" noChangeArrowheads="1"/>
          </p:cNvSpPr>
          <p:nvPr>
            <p:ph type="title"/>
          </p:nvPr>
        </p:nvSpPr>
        <p:spPr/>
        <p:txBody>
          <a:bodyPr>
            <a:normAutofit fontScale="90000"/>
          </a:bodyPr>
          <a:lstStyle/>
          <a:p>
            <a:pPr algn="ctr" eaLnBrk="1" hangingPunct="1"/>
            <a:r>
              <a:rPr lang="ru-RU" sz="3600" smtClean="0"/>
              <a:t>Что ведёт к успеху? </a:t>
            </a:r>
            <a:br>
              <a:rPr lang="ru-RU" sz="3600" smtClean="0"/>
            </a:br>
            <a:r>
              <a:rPr lang="ru-RU" sz="3600" smtClean="0"/>
              <a:t>1. Нетрадиционные формы урока:</a:t>
            </a:r>
          </a:p>
        </p:txBody>
      </p:sp>
      <p:pic>
        <p:nvPicPr>
          <p:cNvPr id="16388" name="Picture 4" descr="j0299125"/>
          <p:cNvPicPr>
            <a:picLocks noChangeAspect="1" noChangeArrowheads="1"/>
          </p:cNvPicPr>
          <p:nvPr/>
        </p:nvPicPr>
        <p:blipFill>
          <a:blip r:embed="rId2"/>
          <a:srcRect/>
          <a:stretch>
            <a:fillRect/>
          </a:stretch>
        </p:blipFill>
        <p:spPr bwMode="auto">
          <a:xfrm>
            <a:off x="6011863" y="4005263"/>
            <a:ext cx="1389062" cy="1804987"/>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1214423"/>
            <a:ext cx="8229600" cy="4500594"/>
          </a:xfrm>
        </p:spPr>
        <p:txBody>
          <a:bodyPr/>
          <a:lstStyle/>
          <a:p>
            <a:pPr eaLnBrk="1" hangingPunct="1">
              <a:lnSpc>
                <a:spcPct val="90000"/>
              </a:lnSpc>
            </a:pPr>
            <a:endParaRPr lang="en-US" sz="2400" dirty="0" smtClean="0"/>
          </a:p>
          <a:p>
            <a:pPr eaLnBrk="1" hangingPunct="1">
              <a:lnSpc>
                <a:spcPct val="90000"/>
              </a:lnSpc>
            </a:pPr>
            <a:r>
              <a:rPr lang="ru-RU" sz="2400" dirty="0" smtClean="0">
                <a:solidFill>
                  <a:srgbClr val="00B0F0"/>
                </a:solidFill>
              </a:rPr>
              <a:t>Интегрированные занятия, объединённые единой темой или проблемой</a:t>
            </a:r>
            <a:r>
              <a:rPr lang="en-US" sz="2400" dirty="0" smtClean="0">
                <a:solidFill>
                  <a:srgbClr val="00B0F0"/>
                </a:solidFill>
              </a:rPr>
              <a:t>.</a:t>
            </a:r>
            <a:endParaRPr lang="ru-RU" sz="2400" dirty="0" smtClean="0">
              <a:solidFill>
                <a:srgbClr val="00B0F0"/>
              </a:solidFill>
            </a:endParaRPr>
          </a:p>
          <a:p>
            <a:pPr eaLnBrk="1" hangingPunct="1">
              <a:lnSpc>
                <a:spcPct val="90000"/>
              </a:lnSpc>
            </a:pPr>
            <a:r>
              <a:rPr lang="ru-RU" sz="2400" dirty="0" smtClean="0"/>
              <a:t>Комбинированные (</a:t>
            </a:r>
            <a:r>
              <a:rPr lang="ru-RU" sz="2400" dirty="0" err="1" smtClean="0"/>
              <a:t>лекционно</a:t>
            </a:r>
            <a:r>
              <a:rPr lang="ru-RU" sz="2400" dirty="0" smtClean="0"/>
              <a:t> –семинарские и </a:t>
            </a:r>
            <a:r>
              <a:rPr lang="ru-RU" sz="2400" dirty="0" err="1" smtClean="0"/>
              <a:t>лекционно</a:t>
            </a:r>
            <a:r>
              <a:rPr lang="ru-RU" sz="2400" dirty="0" smtClean="0"/>
              <a:t> – практические) занятия, способствующие длительной концентрации внимания и системному восприятию учебного материала</a:t>
            </a:r>
          </a:p>
          <a:p>
            <a:pPr eaLnBrk="1" hangingPunct="1">
              <a:lnSpc>
                <a:spcPct val="90000"/>
              </a:lnSpc>
            </a:pPr>
            <a:r>
              <a:rPr lang="ru-RU" sz="2400" dirty="0" smtClean="0">
                <a:solidFill>
                  <a:srgbClr val="00B0F0"/>
                </a:solidFill>
              </a:rPr>
              <a:t>Проектные занятия, направленные на воспитание культуры сотрудничества и культуры умственного, учебно-продуктивного и творческого </a:t>
            </a:r>
            <a:r>
              <a:rPr lang="ru-RU" sz="2400" dirty="0" smtClean="0">
                <a:solidFill>
                  <a:srgbClr val="00B0F0"/>
                </a:solidFill>
              </a:rPr>
              <a:t>труда</a:t>
            </a:r>
            <a:r>
              <a:rPr lang="en-US" sz="2400" dirty="0" smtClean="0">
                <a:solidFill>
                  <a:srgbClr val="00B0F0"/>
                </a:solidFill>
              </a:rPr>
              <a:t>.</a:t>
            </a:r>
            <a:endParaRPr lang="ru-RU" sz="2400" dirty="0" smtClean="0">
              <a:solidFill>
                <a:srgbClr val="00B0F0"/>
              </a:solidFill>
            </a:endParaRPr>
          </a:p>
        </p:txBody>
      </p:sp>
      <p:sp>
        <p:nvSpPr>
          <p:cNvPr id="17410" name="Rectangle 2"/>
          <p:cNvSpPr>
            <a:spLocks noGrp="1" noChangeArrowheads="1"/>
          </p:cNvSpPr>
          <p:nvPr>
            <p:ph type="title"/>
          </p:nvPr>
        </p:nvSpPr>
        <p:spPr/>
        <p:txBody>
          <a:bodyPr>
            <a:normAutofit fontScale="90000"/>
          </a:bodyPr>
          <a:lstStyle/>
          <a:p>
            <a:pPr algn="ctr" eaLnBrk="1" hangingPunct="1"/>
            <a:r>
              <a:rPr lang="ru-RU" sz="3600" dirty="0" smtClean="0"/>
              <a:t>2. Нетрадиционные формы обучения</a:t>
            </a:r>
          </a:p>
        </p:txBody>
      </p:sp>
      <p:pic>
        <p:nvPicPr>
          <p:cNvPr id="17412" name="Picture 4" descr="j0233018"/>
          <p:cNvPicPr>
            <a:picLocks noChangeAspect="1" noChangeArrowheads="1"/>
          </p:cNvPicPr>
          <p:nvPr/>
        </p:nvPicPr>
        <p:blipFill>
          <a:blip r:embed="rId2"/>
          <a:srcRect/>
          <a:stretch>
            <a:fillRect/>
          </a:stretch>
        </p:blipFill>
        <p:spPr bwMode="auto">
          <a:xfrm>
            <a:off x="6643702" y="5214950"/>
            <a:ext cx="2076445" cy="1285884"/>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endParaRPr lang="en-US" b="1" i="1" dirty="0" smtClean="0">
              <a:solidFill>
                <a:srgbClr val="00B0F0"/>
              </a:solidFill>
            </a:endParaRPr>
          </a:p>
          <a:p>
            <a:r>
              <a:rPr lang="ru-RU" b="1" i="1" dirty="0" smtClean="0">
                <a:solidFill>
                  <a:srgbClr val="00B0F0"/>
                </a:solidFill>
              </a:rPr>
              <a:t>С </a:t>
            </a:r>
            <a:r>
              <a:rPr lang="ru-RU" b="1" i="1" dirty="0" smtClean="0">
                <a:solidFill>
                  <a:srgbClr val="00B0F0"/>
                </a:solidFill>
              </a:rPr>
              <a:t>психологической точки </a:t>
            </a:r>
            <a:r>
              <a:rPr lang="ru-RU" dirty="0" smtClean="0"/>
              <a:t>зрения успех –  это переживание состояния  радости,  удовлетворение  оттого,  что  результат,  к которому  стремилась  личность  в  своей  деятельности,  либо  совпал  с  ее ожиданиями,  надеждами,  либо  превзошел  их.  На   базе   этого   состояния формируются  новые,  более  сильные  мотивы  деятельности,  меняются  уровни самооценки, самоуважения. В том случае,  когда  успех  делается  устойчивым, постоянным, может начаться своего  рода  реакция,  высвобождающая  огромные, скрытые до поры возможности </a:t>
            </a:r>
            <a:r>
              <a:rPr lang="ru-RU" dirty="0" smtClean="0"/>
              <a:t>личности</a:t>
            </a:r>
            <a:r>
              <a:rPr lang="en-US" dirty="0" smtClean="0"/>
              <a:t>.</a:t>
            </a:r>
            <a:r>
              <a:rPr lang="ru-RU" dirty="0" smtClean="0"/>
              <a:t> </a:t>
            </a:r>
            <a:endParaRPr lang="ru-RU" dirty="0" smtClean="0"/>
          </a:p>
          <a:p>
            <a:endParaRPr lang="ru-RU" dirty="0"/>
          </a:p>
        </p:txBody>
      </p:sp>
      <p:sp>
        <p:nvSpPr>
          <p:cNvPr id="3" name="Заголовок 2"/>
          <p:cNvSpPr>
            <a:spLocks noGrp="1"/>
          </p:cNvSpPr>
          <p:nvPr>
            <p:ph type="title"/>
          </p:nvPr>
        </p:nvSpPr>
        <p:spPr>
          <a:xfrm>
            <a:off x="457200" y="0"/>
            <a:ext cx="8229600" cy="1417638"/>
          </a:xfrm>
        </p:spPr>
        <p:txBody>
          <a:bodyPr>
            <a:normAutofit fontScale="90000"/>
          </a:bodyPr>
          <a:lstStyle/>
          <a:p>
            <a:pPr lvl="0"/>
            <a:r>
              <a:rPr lang="ru-RU" sz="3600" dirty="0" smtClean="0"/>
              <a:t/>
            </a:r>
            <a:br>
              <a:rPr lang="ru-RU" sz="3600" dirty="0" smtClean="0"/>
            </a:br>
            <a:r>
              <a:rPr lang="ru-RU" sz="3600" dirty="0" smtClean="0"/>
              <a:t>Психолого-педагогический аспект успеха</a:t>
            </a:r>
            <a:br>
              <a:rPr lang="ru-RU" sz="3600" dirty="0" smtClean="0"/>
            </a:br>
            <a:endParaRPr lang="ru-RU" sz="3600" dirty="0"/>
          </a:p>
        </p:txBody>
      </p:sp>
    </p:spTree>
  </p:cSld>
  <p:clrMapOvr>
    <a:masterClrMapping/>
  </p:clrMapOvr>
  <p:transition>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lvl="0"/>
            <a:endParaRPr lang="en-US" b="1" i="1" dirty="0" smtClean="0">
              <a:solidFill>
                <a:srgbClr val="00B0F0"/>
              </a:solidFill>
            </a:endParaRPr>
          </a:p>
          <a:p>
            <a:pPr lvl="0"/>
            <a:r>
              <a:rPr lang="ru-RU" b="1" i="1" dirty="0" smtClean="0">
                <a:solidFill>
                  <a:srgbClr val="00B0F0"/>
                </a:solidFill>
              </a:rPr>
              <a:t>С </a:t>
            </a:r>
            <a:r>
              <a:rPr lang="ru-RU" b="1" i="1" dirty="0" smtClean="0">
                <a:solidFill>
                  <a:srgbClr val="00B0F0"/>
                </a:solidFill>
              </a:rPr>
              <a:t>педагогической точки </a:t>
            </a:r>
            <a:r>
              <a:rPr lang="ru-RU" dirty="0" smtClean="0"/>
              <a:t>зрения ситуация успеха – это такое целенаправленное, организованное сочетание условий, при которых создается возможность достичь значительных результатов в деятельности как отдельно взятой личности, так и коллектива в целом.    С педагогической точки  зрения  успех  –  это  достижение  значительных результатов в деятельности, как отдельно взятой личности, так  и  коллектива в целом.</a:t>
            </a:r>
          </a:p>
          <a:p>
            <a:endParaRPr lang="ru-RU" dirty="0"/>
          </a:p>
        </p:txBody>
      </p:sp>
      <p:pic>
        <p:nvPicPr>
          <p:cNvPr id="18434" name="Picture 2" descr="C:\Documents and Settings\Администратор\Мои документы\шк6.jpg"/>
          <p:cNvPicPr>
            <a:picLocks noChangeAspect="1" noChangeArrowheads="1"/>
          </p:cNvPicPr>
          <p:nvPr/>
        </p:nvPicPr>
        <p:blipFill>
          <a:blip r:embed="rId2"/>
          <a:srcRect/>
          <a:stretch>
            <a:fillRect/>
          </a:stretch>
        </p:blipFill>
        <p:spPr bwMode="auto">
          <a:xfrm>
            <a:off x="7143768" y="285728"/>
            <a:ext cx="1428750" cy="1381125"/>
          </a:xfrm>
          <a:prstGeom prst="rect">
            <a:avLst/>
          </a:prstGeom>
          <a:noFill/>
        </p:spPr>
      </p:pic>
    </p:spTree>
  </p:cSld>
  <p:clrMapOvr>
    <a:masterClrMapping/>
  </p:clrMapOvr>
  <p:transition>
    <p:wheel spokes="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en-US" dirty="0" smtClean="0"/>
          </a:p>
          <a:p>
            <a:r>
              <a:rPr lang="ru-RU" dirty="0" smtClean="0">
                <a:solidFill>
                  <a:srgbClr val="FF0000"/>
                </a:solidFill>
              </a:rPr>
              <a:t>Неожиданная радость</a:t>
            </a:r>
            <a:endParaRPr lang="en-US" dirty="0" smtClean="0">
              <a:solidFill>
                <a:srgbClr val="FF0000"/>
              </a:solidFill>
            </a:endParaRPr>
          </a:p>
          <a:p>
            <a:pPr>
              <a:buNone/>
            </a:pPr>
            <a:endParaRPr lang="ru-RU" dirty="0" smtClean="0"/>
          </a:p>
          <a:p>
            <a:r>
              <a:rPr lang="ru-RU" dirty="0" smtClean="0">
                <a:solidFill>
                  <a:srgbClr val="00B0F0"/>
                </a:solidFill>
              </a:rPr>
              <a:t>Общая радость</a:t>
            </a:r>
            <a:endParaRPr lang="ru-RU" dirty="0">
              <a:solidFill>
                <a:srgbClr val="00B0F0"/>
              </a:solidFill>
            </a:endParaRPr>
          </a:p>
        </p:txBody>
      </p:sp>
      <p:sp>
        <p:nvSpPr>
          <p:cNvPr id="3" name="Заголовок 2"/>
          <p:cNvSpPr>
            <a:spLocks noGrp="1"/>
          </p:cNvSpPr>
          <p:nvPr>
            <p:ph type="title"/>
          </p:nvPr>
        </p:nvSpPr>
        <p:spPr/>
        <p:txBody>
          <a:bodyPr>
            <a:normAutofit fontScale="90000"/>
          </a:bodyPr>
          <a:lstStyle/>
          <a:p>
            <a:r>
              <a:rPr lang="ru-RU" i="1" u="sng" dirty="0" smtClean="0"/>
              <a:t>Ситуация успеха и ее типы:</a:t>
            </a:r>
            <a:r>
              <a:rPr lang="ru-RU" dirty="0" smtClean="0"/>
              <a:t/>
            </a:r>
            <a:br>
              <a:rPr lang="ru-RU" dirty="0" smtClean="0"/>
            </a:br>
            <a:endParaRPr lang="ru-RU" dirty="0"/>
          </a:p>
        </p:txBody>
      </p:sp>
      <p:pic>
        <p:nvPicPr>
          <p:cNvPr id="4" name="Picture 1" descr="C:\Documents and Settings\super\Мои документы\Мои рисунки\girl_book.gif"/>
          <p:cNvPicPr>
            <a:picLocks noChangeAspect="1" noChangeArrowheads="1" noCrop="1"/>
          </p:cNvPicPr>
          <p:nvPr/>
        </p:nvPicPr>
        <p:blipFill>
          <a:blip r:embed="rId2"/>
          <a:srcRect/>
          <a:stretch>
            <a:fillRect/>
          </a:stretch>
        </p:blipFill>
        <p:spPr bwMode="auto">
          <a:xfrm>
            <a:off x="5214942" y="2285992"/>
            <a:ext cx="3571900" cy="3929090"/>
          </a:xfrm>
          <a:prstGeom prst="rect">
            <a:avLst/>
          </a:prstGeom>
          <a:solidFill>
            <a:srgbClr val="00B050"/>
          </a:solidFill>
          <a:ln w="57150">
            <a:solidFill>
              <a:srgbClr val="00B050"/>
            </a:solidFill>
            <a:miter lim="800000"/>
            <a:headEnd/>
            <a:tailEnd/>
          </a:ln>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endParaRPr lang="en-US" dirty="0" smtClean="0">
              <a:solidFill>
                <a:srgbClr val="00B0F0"/>
              </a:solidFill>
            </a:endParaRPr>
          </a:p>
          <a:p>
            <a:r>
              <a:rPr lang="ru-RU" dirty="0" smtClean="0">
                <a:solidFill>
                  <a:srgbClr val="00B0F0"/>
                </a:solidFill>
              </a:rPr>
              <a:t>Неожиданная </a:t>
            </a:r>
            <a:r>
              <a:rPr lang="ru-RU" dirty="0" smtClean="0">
                <a:solidFill>
                  <a:srgbClr val="00B0F0"/>
                </a:solidFill>
              </a:rPr>
              <a:t>радость </a:t>
            </a:r>
            <a:r>
              <a:rPr lang="ru-RU" dirty="0" smtClean="0"/>
              <a:t>– это чувство удовлетворения от того, что результаты деятельности ученика превзошли его ожидания. С педагогической точки зрения неожиданная радость – это результат продуманной, подготовленной деятельности учителя. Учитель должен осознавать свою сопричастность к успеху, осмысливать творческое начало в своей деятельности, должен быть убежден в правильности применяемых методов. Трудно говорить о каких-то специальных приемах создания неожиданной радости. Но что-то общее все-таки существует. Можно выявить определенные закономерности, разработать своеобразные алгоритм педагогических действий.</a:t>
            </a:r>
          </a:p>
          <a:p>
            <a:endParaRPr lang="ru-RU" dirty="0"/>
          </a:p>
        </p:txBody>
      </p:sp>
      <p:sp>
        <p:nvSpPr>
          <p:cNvPr id="3" name="Заголовок 2"/>
          <p:cNvSpPr>
            <a:spLocks noGrp="1"/>
          </p:cNvSpPr>
          <p:nvPr>
            <p:ph type="title"/>
          </p:nvPr>
        </p:nvSpPr>
        <p:spPr/>
        <p:txBody>
          <a:bodyPr>
            <a:normAutofit fontScale="90000"/>
          </a:bodyPr>
          <a:lstStyle/>
          <a:p>
            <a:r>
              <a:rPr lang="ru-RU" i="1" u="sng" dirty="0" smtClean="0"/>
              <a:t>1. Неожиданная радость.     </a:t>
            </a:r>
            <a:r>
              <a:rPr lang="ru-RU" dirty="0" smtClean="0"/>
              <a:t/>
            </a:r>
            <a:br>
              <a:rPr lang="ru-RU" dirty="0" smtClean="0"/>
            </a:br>
            <a:endParaRPr lang="ru-RU" dirty="0"/>
          </a:p>
        </p:txBody>
      </p:sp>
      <p:pic>
        <p:nvPicPr>
          <p:cNvPr id="17410" name="Picture 2" descr="C:\Documents and Settings\Администратор\Мои документы\шк8.jpg"/>
          <p:cNvPicPr>
            <a:picLocks noChangeAspect="1" noChangeArrowheads="1"/>
          </p:cNvPicPr>
          <p:nvPr/>
        </p:nvPicPr>
        <p:blipFill>
          <a:blip r:embed="rId2"/>
          <a:srcRect/>
          <a:stretch>
            <a:fillRect/>
          </a:stretch>
        </p:blipFill>
        <p:spPr bwMode="auto">
          <a:xfrm>
            <a:off x="7267575" y="285728"/>
            <a:ext cx="1376391" cy="1143022"/>
          </a:xfrm>
          <a:prstGeom prst="rect">
            <a:avLst/>
          </a:prstGeom>
          <a:noFill/>
        </p:spPr>
      </p:pic>
    </p:spTree>
  </p:cSld>
  <p:clrMapOvr>
    <a:masterClrMapping/>
  </p:clrMapOvr>
  <p:transition>
    <p:wheel spokes="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endParaRPr lang="en-US" dirty="0" smtClean="0">
              <a:solidFill>
                <a:srgbClr val="00B0F0"/>
              </a:solidFill>
            </a:endParaRPr>
          </a:p>
          <a:p>
            <a:r>
              <a:rPr lang="ru-RU" dirty="0" smtClean="0">
                <a:solidFill>
                  <a:srgbClr val="00B0F0"/>
                </a:solidFill>
              </a:rPr>
              <a:t>Общая </a:t>
            </a:r>
            <a:r>
              <a:rPr lang="ru-RU" dirty="0" smtClean="0">
                <a:solidFill>
                  <a:srgbClr val="00B0F0"/>
                </a:solidFill>
              </a:rPr>
              <a:t>радость </a:t>
            </a:r>
            <a:r>
              <a:rPr lang="ru-RU" dirty="0" smtClean="0"/>
              <a:t>состоит в том, что  бы  ученик  достиг  нужной  для  себя реакции коллектива. Она может быть подготовленной учителем  или  спонтанной, заметной или незаметной.    Общей радостью считают  только  те  реакции  коллектива,  которые  дают возможность ребенку  почувствовать  себя  удовлетворенным,  стимулируют  его усилия. Общая радость – это прежде всего эмоциональный отклик окружающих  на успех члена своего коллектива.    Радость тогда в радость, когда она воспринимается с  остротой  новизны, когда к ней нет привыкания, когда она доказывает рост ребенка, его прорыв  к лучшему. </a:t>
            </a:r>
            <a:endParaRPr lang="ru-RU" dirty="0"/>
          </a:p>
        </p:txBody>
      </p:sp>
      <p:sp>
        <p:nvSpPr>
          <p:cNvPr id="3" name="Заголовок 2"/>
          <p:cNvSpPr>
            <a:spLocks noGrp="1"/>
          </p:cNvSpPr>
          <p:nvPr>
            <p:ph type="title"/>
          </p:nvPr>
        </p:nvSpPr>
        <p:spPr/>
        <p:txBody>
          <a:bodyPr/>
          <a:lstStyle/>
          <a:p>
            <a:r>
              <a:rPr lang="ru-RU" dirty="0" smtClean="0"/>
              <a:t>2.   </a:t>
            </a:r>
            <a:r>
              <a:rPr lang="ru-RU" i="1" u="sng" dirty="0" smtClean="0"/>
              <a:t>Общая радость</a:t>
            </a:r>
            <a:endParaRPr lang="ru-RU" dirty="0"/>
          </a:p>
        </p:txBody>
      </p:sp>
      <p:pic>
        <p:nvPicPr>
          <p:cNvPr id="16386" name="Picture 2" descr="C:\Documents and Settings\Администратор\Мои документы\шк8.jpg"/>
          <p:cNvPicPr>
            <a:picLocks noChangeAspect="1" noChangeArrowheads="1"/>
          </p:cNvPicPr>
          <p:nvPr/>
        </p:nvPicPr>
        <p:blipFill>
          <a:blip r:embed="rId2"/>
          <a:srcRect/>
          <a:stretch>
            <a:fillRect/>
          </a:stretch>
        </p:blipFill>
        <p:spPr bwMode="auto">
          <a:xfrm>
            <a:off x="7143768" y="357166"/>
            <a:ext cx="1447829" cy="1285884"/>
          </a:xfrm>
          <a:prstGeom prst="rect">
            <a:avLst/>
          </a:prstGeom>
          <a:noFill/>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85729"/>
            <a:ext cx="8229600" cy="3571900"/>
          </a:xfrm>
        </p:spPr>
        <p:txBody>
          <a:bodyPr/>
          <a:lstStyle/>
          <a:p>
            <a:pPr>
              <a:buNone/>
            </a:pPr>
            <a:r>
              <a:rPr lang="ru-RU" dirty="0" smtClean="0"/>
              <a:t>    </a:t>
            </a:r>
          </a:p>
          <a:p>
            <a:pPr>
              <a:buNone/>
            </a:pPr>
            <a:r>
              <a:rPr lang="ru-RU" dirty="0" smtClean="0"/>
              <a:t> В последнее десятилетие роль и значение английского языка значительно повысились, поскольку английский язык является средством международной коммуникации. В связи с этим перед учителем возникает задача сделать его более доступным  и интересным для каждого ученика. </a:t>
            </a:r>
            <a:endParaRPr lang="ru-RU" dirty="0"/>
          </a:p>
        </p:txBody>
      </p:sp>
      <p:pic>
        <p:nvPicPr>
          <p:cNvPr id="4" name="Picture 12" descr="87774598"/>
          <p:cNvPicPr>
            <a:picLocks noChangeAspect="1" noChangeArrowheads="1"/>
          </p:cNvPicPr>
          <p:nvPr/>
        </p:nvPicPr>
        <p:blipFill>
          <a:blip r:embed="rId2"/>
          <a:srcRect/>
          <a:stretch>
            <a:fillRect/>
          </a:stretch>
        </p:blipFill>
        <p:spPr bwMode="auto">
          <a:xfrm>
            <a:off x="3786182" y="3786190"/>
            <a:ext cx="4786346" cy="2714620"/>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948068"/>
          </a:xfrm>
        </p:spPr>
        <p:txBody>
          <a:bodyPr>
            <a:normAutofit fontScale="92500" lnSpcReduction="10000"/>
          </a:bodyPr>
          <a:lstStyle/>
          <a:p>
            <a:pPr lvl="0"/>
            <a:r>
              <a:rPr lang="ru-RU" b="1" i="1" u="sng" dirty="0" smtClean="0">
                <a:solidFill>
                  <a:srgbClr val="00B0F0"/>
                </a:solidFill>
              </a:rPr>
              <a:t>Прием “Лестница” или “Встань в строй”.     </a:t>
            </a:r>
            <a:r>
              <a:rPr lang="ru-RU" dirty="0" smtClean="0">
                <a:solidFill>
                  <a:srgbClr val="00B0F0"/>
                </a:solidFill>
              </a:rPr>
              <a:t>          </a:t>
            </a:r>
          </a:p>
          <a:p>
            <a:pPr>
              <a:buNone/>
            </a:pPr>
            <a:r>
              <a:rPr lang="ru-RU" sz="2200" dirty="0" smtClean="0"/>
              <a:t>        Речь идет о ситуациях, когда учитель ведет  воспитанника  поступательно вверх,   поднимаясь   с   ним   по   ступеням    знаний,    психологического самоопределения,      обретения веры в себя и окружающих.                                   </a:t>
            </a:r>
          </a:p>
          <a:p>
            <a:pPr lvl="0"/>
            <a:r>
              <a:rPr lang="ru-RU" b="1" i="1" u="sng" dirty="0" smtClean="0">
                <a:solidFill>
                  <a:srgbClr val="00B0F0"/>
                </a:solidFill>
              </a:rPr>
              <a:t>Прием “Даю шанс”. </a:t>
            </a:r>
            <a:r>
              <a:rPr lang="ru-RU" dirty="0" smtClean="0">
                <a:solidFill>
                  <a:srgbClr val="00B0F0"/>
                </a:solidFill>
              </a:rPr>
              <a:t>         </a:t>
            </a:r>
          </a:p>
          <a:p>
            <a:pPr>
              <a:buNone/>
            </a:pPr>
            <a:r>
              <a:rPr lang="ru-RU" sz="2200" dirty="0" smtClean="0"/>
              <a:t>     Подготовленные педагогические ситуации, при  которых  ребенок  получает возможность неожиданно раскрыть для  самого  себя  собственные  возможности. Подобные  ситуации  учитель  может  и  не  готовить   специально,   но   его воспитательный  дар  проявится  в  том,  что  он  этот  момент  не  упустит, правильно его оценит, сумеет его материализовать.</a:t>
            </a:r>
          </a:p>
          <a:p>
            <a:pPr>
              <a:buNone/>
            </a:pPr>
            <a:r>
              <a:rPr lang="ru-RU" dirty="0" smtClean="0"/>
              <a:t> </a:t>
            </a:r>
            <a:endParaRPr lang="ru-RU" dirty="0"/>
          </a:p>
        </p:txBody>
      </p:sp>
      <p:sp>
        <p:nvSpPr>
          <p:cNvPr id="3" name="Заголовок 2"/>
          <p:cNvSpPr>
            <a:spLocks noGrp="1"/>
          </p:cNvSpPr>
          <p:nvPr>
            <p:ph type="title"/>
          </p:nvPr>
        </p:nvSpPr>
        <p:spPr/>
        <p:txBody>
          <a:bodyPr>
            <a:normAutofit fontScale="90000"/>
          </a:bodyPr>
          <a:lstStyle/>
          <a:p>
            <a:r>
              <a:rPr lang="ru-RU" i="1" u="sng" dirty="0" smtClean="0"/>
              <a:t>Некоторые приемы “неожиданной” радости:</a:t>
            </a:r>
            <a:r>
              <a:rPr lang="ru-RU" dirty="0" smtClean="0"/>
              <a:t/>
            </a:r>
            <a:br>
              <a:rPr lang="ru-RU" dirty="0" smtClean="0"/>
            </a:br>
            <a:endParaRPr lang="ru-RU" dirty="0"/>
          </a:p>
        </p:txBody>
      </p:sp>
      <p:pic>
        <p:nvPicPr>
          <p:cNvPr id="15362" name="Picture 2" descr="C:\Documents and Settings\Администратор\Мои документы\шк8.jpg"/>
          <p:cNvPicPr>
            <a:picLocks noChangeAspect="1" noChangeArrowheads="1"/>
          </p:cNvPicPr>
          <p:nvPr/>
        </p:nvPicPr>
        <p:blipFill>
          <a:blip r:embed="rId2"/>
          <a:srcRect/>
          <a:stretch>
            <a:fillRect/>
          </a:stretch>
        </p:blipFill>
        <p:spPr bwMode="auto">
          <a:xfrm>
            <a:off x="7500958" y="0"/>
            <a:ext cx="1304921" cy="1285860"/>
          </a:xfrm>
          <a:prstGeom prst="rect">
            <a:avLst/>
          </a:prstGeom>
          <a:noFill/>
        </p:spPr>
      </p:pic>
    </p:spTree>
  </p:cSld>
  <p:clrMapOvr>
    <a:masterClrMapping/>
  </p:clrMapOvr>
  <p:transition>
    <p:wheel spokes="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2984"/>
            <a:ext cx="8229600" cy="5143536"/>
          </a:xfrm>
        </p:spPr>
        <p:txBody>
          <a:bodyPr>
            <a:normAutofit fontScale="55000" lnSpcReduction="20000"/>
          </a:bodyPr>
          <a:lstStyle/>
          <a:p>
            <a:pPr lvl="0"/>
            <a:endParaRPr lang="ru-RU" b="1" i="1" dirty="0" smtClean="0"/>
          </a:p>
          <a:p>
            <a:pPr lvl="0"/>
            <a:endParaRPr lang="ru-RU" b="1" i="1" dirty="0" smtClean="0"/>
          </a:p>
          <a:p>
            <a:pPr lvl="0"/>
            <a:r>
              <a:rPr lang="ru-RU" sz="2900" b="1" i="1" dirty="0" smtClean="0"/>
              <a:t>1 шаг: </a:t>
            </a:r>
            <a:r>
              <a:rPr lang="ru-RU" sz="2900" dirty="0" smtClean="0"/>
              <a:t>Психологическая атака. Суть  состоит  в  том,  чтобы  переломить состояние психологического напряжения.  Создание  условий  для  вхождения  в эмоциональный контакт.   </a:t>
            </a:r>
          </a:p>
          <a:p>
            <a:pPr lvl="0"/>
            <a:r>
              <a:rPr lang="ru-RU" sz="2900" b="1" i="1" dirty="0" smtClean="0"/>
              <a:t>2  шаг:  </a:t>
            </a:r>
            <a:r>
              <a:rPr lang="ru-RU" sz="2900" dirty="0" smtClean="0">
                <a:solidFill>
                  <a:srgbClr val="00B0F0"/>
                </a:solidFill>
              </a:rPr>
              <a:t>Эмоциональная  блокировка.   Суть   состоит   в   том,   чтобы локализовать, заблокировать состояние обиды, разочарования,  потери  веры  в свои силы.    Самое главное – помочь ученику переосмыслить свой  неуспех,  найти  его причину  с  позиции:  “неуспех  –  случаен,  успех  –  закономерен.”   Важно переориентировать с пессимистической оценки событий на оптимистическую.    </a:t>
            </a:r>
          </a:p>
          <a:p>
            <a:pPr lvl="0"/>
            <a:r>
              <a:rPr lang="ru-RU" sz="2900" b="1" i="1" dirty="0" smtClean="0"/>
              <a:t>3 шаг: </a:t>
            </a:r>
            <a:r>
              <a:rPr lang="ru-RU" sz="2900" dirty="0" smtClean="0"/>
              <a:t>Выбор главного направления. Необходимо установить не только очаг психологического   напряжения   личности,   но   и   определить   пути   его нейтрализации.    </a:t>
            </a:r>
          </a:p>
          <a:p>
            <a:pPr lvl="0"/>
            <a:r>
              <a:rPr lang="ru-RU" sz="2900" b="1" i="1" dirty="0" smtClean="0"/>
              <a:t>4 шаг: </a:t>
            </a:r>
            <a:r>
              <a:rPr lang="ru-RU" sz="2900" dirty="0" smtClean="0">
                <a:solidFill>
                  <a:srgbClr val="00B0F0"/>
                </a:solidFill>
              </a:rPr>
              <a:t>Выбор  разных  возможностей.  Необходимо  создать  условия,  при которых ученик,  для  которого  создается  ситуация  успеха,  имел  примерно равные возможности проявить себя по сравнению с одноклассниками.    </a:t>
            </a:r>
          </a:p>
          <a:p>
            <a:pPr lvl="0"/>
            <a:r>
              <a:rPr lang="ru-RU" sz="2900" b="1" i="1" dirty="0" smtClean="0"/>
              <a:t>5 шаг: </a:t>
            </a:r>
            <a:r>
              <a:rPr lang="ru-RU" sz="2900" dirty="0" smtClean="0"/>
              <a:t>Неожиданное сравнение. </a:t>
            </a:r>
          </a:p>
          <a:p>
            <a:pPr lvl="0"/>
            <a:r>
              <a:rPr lang="ru-RU" sz="2900" dirty="0" smtClean="0"/>
              <a:t> </a:t>
            </a:r>
            <a:r>
              <a:rPr lang="ru-RU" sz="2900" b="1" i="1" dirty="0" smtClean="0"/>
              <a:t>6 шаг: </a:t>
            </a:r>
            <a:r>
              <a:rPr lang="ru-RU" sz="2900" dirty="0" smtClean="0">
                <a:solidFill>
                  <a:srgbClr val="00B0F0"/>
                </a:solidFill>
              </a:rPr>
              <a:t>Стабилизация. Суть заключена в том, что приятная для  отдельного учащегося общая реакция удивления </a:t>
            </a:r>
            <a:r>
              <a:rPr lang="ru-RU" sz="2900" dirty="0" smtClean="0">
                <a:solidFill>
                  <a:srgbClr val="00B0F0"/>
                </a:solidFill>
              </a:rPr>
              <a:t>не   </a:t>
            </a:r>
            <a:r>
              <a:rPr lang="ru-RU" sz="2900" dirty="0" smtClean="0">
                <a:solidFill>
                  <a:srgbClr val="00B0F0"/>
                </a:solidFill>
              </a:rPr>
              <a:t>оказалась   единственной,   чтобы    неожиданная    радость трансформировалась в сбывшуюся.  </a:t>
            </a:r>
          </a:p>
          <a:p>
            <a:endParaRPr lang="ru-RU" dirty="0"/>
          </a:p>
        </p:txBody>
      </p:sp>
      <p:sp>
        <p:nvSpPr>
          <p:cNvPr id="3" name="Заголовок 2"/>
          <p:cNvSpPr>
            <a:spLocks noGrp="1"/>
          </p:cNvSpPr>
          <p:nvPr>
            <p:ph type="title"/>
          </p:nvPr>
        </p:nvSpPr>
        <p:spPr/>
        <p:txBody>
          <a:bodyPr/>
          <a:lstStyle/>
          <a:p>
            <a:r>
              <a:rPr lang="ru-RU" i="1" u="sng" dirty="0" smtClean="0"/>
              <a:t>Алгоритм:</a:t>
            </a:r>
            <a:endParaRPr lang="ru-RU" dirty="0"/>
          </a:p>
        </p:txBody>
      </p:sp>
      <p:pic>
        <p:nvPicPr>
          <p:cNvPr id="14338" name="Picture 2" descr="C:\Documents and Settings\Администратор\Мои документы\шк8.jpg"/>
          <p:cNvPicPr>
            <a:picLocks noChangeAspect="1" noChangeArrowheads="1"/>
          </p:cNvPicPr>
          <p:nvPr/>
        </p:nvPicPr>
        <p:blipFill>
          <a:blip r:embed="rId2"/>
          <a:srcRect/>
          <a:stretch>
            <a:fillRect/>
          </a:stretch>
        </p:blipFill>
        <p:spPr bwMode="auto">
          <a:xfrm>
            <a:off x="7215205" y="285728"/>
            <a:ext cx="1357323" cy="1143022"/>
          </a:xfrm>
          <a:prstGeom prst="rect">
            <a:avLst/>
          </a:prstGeom>
          <a:noFill/>
        </p:spPr>
      </p:pic>
    </p:spTree>
  </p:cSld>
  <p:clrMapOvr>
    <a:masterClrMapping/>
  </p:clrMapOvr>
  <p:transition>
    <p:wheel spokes="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lvl="0"/>
            <a:r>
              <a:rPr lang="ru-RU" b="1" i="1" u="sng" dirty="0" smtClean="0">
                <a:solidFill>
                  <a:srgbClr val="00B0F0"/>
                </a:solidFill>
              </a:rPr>
              <a:t>Прием “Следуй за нами”. </a:t>
            </a:r>
            <a:r>
              <a:rPr lang="ru-RU" dirty="0" smtClean="0">
                <a:solidFill>
                  <a:srgbClr val="00B0F0"/>
                </a:solidFill>
              </a:rPr>
              <a:t>    </a:t>
            </a:r>
          </a:p>
          <a:p>
            <a:pPr>
              <a:buNone/>
            </a:pPr>
            <a:r>
              <a:rPr lang="ru-RU" dirty="0" smtClean="0"/>
              <a:t>            Смысл состоит в том, чтобы разбудить дремлющую мысль ученика, дать  ему возможность обрести радость признания в себе интеллектуальных  сил.  Реакция окружающих будет служить для него одновременно  и  сигналом  пробуждения,  и стимулом познания, и результатом усилий. </a:t>
            </a:r>
          </a:p>
          <a:p>
            <a:endParaRPr lang="ru-RU" dirty="0"/>
          </a:p>
        </p:txBody>
      </p:sp>
      <p:sp>
        <p:nvSpPr>
          <p:cNvPr id="3" name="Заголовок 2"/>
          <p:cNvSpPr>
            <a:spLocks noGrp="1"/>
          </p:cNvSpPr>
          <p:nvPr>
            <p:ph type="title"/>
          </p:nvPr>
        </p:nvSpPr>
        <p:spPr/>
        <p:txBody>
          <a:bodyPr>
            <a:normAutofit fontScale="90000"/>
          </a:bodyPr>
          <a:lstStyle/>
          <a:p>
            <a:r>
              <a:rPr lang="ru-RU" i="1" u="sng" dirty="0" smtClean="0"/>
              <a:t>Некоторые приемы “общей</a:t>
            </a:r>
            <a:r>
              <a:rPr lang="en-US" i="1" u="sng" dirty="0" smtClean="0"/>
              <a:t>”</a:t>
            </a:r>
            <a:r>
              <a:rPr lang="ru-RU" i="1" u="sng" dirty="0" smtClean="0"/>
              <a:t> радости:</a:t>
            </a:r>
            <a:endParaRPr lang="ru-RU" dirty="0"/>
          </a:p>
        </p:txBody>
      </p:sp>
      <p:pic>
        <p:nvPicPr>
          <p:cNvPr id="13314" name="Picture 2" descr="C:\Documents and Settings\Администратор\Мои документы\шк8.jpg"/>
          <p:cNvPicPr>
            <a:picLocks noChangeAspect="1" noChangeArrowheads="1"/>
          </p:cNvPicPr>
          <p:nvPr/>
        </p:nvPicPr>
        <p:blipFill>
          <a:blip r:embed="rId2"/>
          <a:srcRect/>
          <a:stretch>
            <a:fillRect/>
          </a:stretch>
        </p:blipFill>
        <p:spPr bwMode="auto">
          <a:xfrm>
            <a:off x="7429520" y="500042"/>
            <a:ext cx="1285884" cy="1428750"/>
          </a:xfrm>
          <a:prstGeom prst="rect">
            <a:avLst/>
          </a:prstGeom>
          <a:noFill/>
        </p:spPr>
      </p:pic>
    </p:spTree>
  </p:cSld>
  <p:clrMapOvr>
    <a:masterClrMapping/>
  </p:clrMapOvr>
  <p:transition>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357298"/>
            <a:ext cx="8229600" cy="4649993"/>
          </a:xfrm>
        </p:spPr>
        <p:txBody>
          <a:bodyPr>
            <a:normAutofit fontScale="92500" lnSpcReduction="20000"/>
          </a:bodyPr>
          <a:lstStyle/>
          <a:p>
            <a:pPr lvl="0"/>
            <a:endParaRPr lang="en-US" b="1" i="1" dirty="0" smtClean="0"/>
          </a:p>
          <a:p>
            <a:pPr lvl="0"/>
            <a:r>
              <a:rPr lang="ru-RU" b="1" i="1" dirty="0" smtClean="0"/>
              <a:t>1 шаг:  </a:t>
            </a:r>
            <a:r>
              <a:rPr lang="ru-RU" dirty="0" smtClean="0">
                <a:solidFill>
                  <a:srgbClr val="00B0F0"/>
                </a:solidFill>
              </a:rPr>
              <a:t>диагностика  интеллектуального  фона.  Пробуждение  ума,  когда ребенку хочется догнать ушедших вперед одноклассников.    </a:t>
            </a:r>
          </a:p>
          <a:p>
            <a:pPr lvl="0"/>
            <a:r>
              <a:rPr lang="ru-RU" b="1" i="1" dirty="0" smtClean="0"/>
              <a:t>2 шаг: </a:t>
            </a:r>
            <a:r>
              <a:rPr lang="ru-RU" dirty="0" smtClean="0"/>
              <a:t>выбор интеллектуального  спонсора.  Проще,  прикрепить  сильного ученика. Для этого  нужны  побудительные  мотивы,  нужен  взаимный  интерес. </a:t>
            </a:r>
          </a:p>
          <a:p>
            <a:r>
              <a:rPr lang="ru-RU" b="1" i="1" dirty="0" smtClean="0"/>
              <a:t>3 шаг: </a:t>
            </a:r>
            <a:r>
              <a:rPr lang="ru-RU" dirty="0" smtClean="0">
                <a:solidFill>
                  <a:srgbClr val="00B0F0"/>
                </a:solidFill>
              </a:rPr>
              <a:t>фиксация результата и его оценка. Необходимо, чтобы доброе  дело не осталось вне поля зрения детского коллектива, получило бы  его  поддержку и самое главное – желание повторить, развить его. </a:t>
            </a:r>
            <a:endParaRPr lang="ru-RU" dirty="0">
              <a:solidFill>
                <a:srgbClr val="00B0F0"/>
              </a:solidFill>
            </a:endParaRPr>
          </a:p>
        </p:txBody>
      </p:sp>
      <p:sp>
        <p:nvSpPr>
          <p:cNvPr id="3" name="Заголовок 2"/>
          <p:cNvSpPr>
            <a:spLocks noGrp="1"/>
          </p:cNvSpPr>
          <p:nvPr>
            <p:ph type="title"/>
          </p:nvPr>
        </p:nvSpPr>
        <p:spPr/>
        <p:txBody>
          <a:bodyPr/>
          <a:lstStyle/>
          <a:p>
            <a:r>
              <a:rPr lang="ru-RU" i="1" u="sng" dirty="0" smtClean="0"/>
              <a:t>Алгоритм:</a:t>
            </a:r>
            <a:endParaRPr lang="ru-RU" dirty="0"/>
          </a:p>
        </p:txBody>
      </p:sp>
      <p:pic>
        <p:nvPicPr>
          <p:cNvPr id="11266" name="Picture 2" descr="C:\Documents and Settings\Администратор\Мои документы\шк8.jpg"/>
          <p:cNvPicPr>
            <a:picLocks noChangeAspect="1" noChangeArrowheads="1"/>
          </p:cNvPicPr>
          <p:nvPr/>
        </p:nvPicPr>
        <p:blipFill>
          <a:blip r:embed="rId2"/>
          <a:srcRect/>
          <a:stretch>
            <a:fillRect/>
          </a:stretch>
        </p:blipFill>
        <p:spPr bwMode="auto">
          <a:xfrm>
            <a:off x="7143768" y="285728"/>
            <a:ext cx="1304921" cy="1143022"/>
          </a:xfrm>
          <a:prstGeom prst="rect">
            <a:avLst/>
          </a:prstGeom>
          <a:noFill/>
        </p:spPr>
      </p:pic>
    </p:spTree>
  </p:cSld>
  <p:clrMapOvr>
    <a:masterClrMapping/>
  </p:clrMapOvr>
  <p:transition>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142984"/>
            <a:ext cx="8229600" cy="5150059"/>
          </a:xfrm>
        </p:spPr>
        <p:txBody>
          <a:bodyPr>
            <a:normAutofit fontScale="62500" lnSpcReduction="20000"/>
          </a:bodyPr>
          <a:lstStyle/>
          <a:p>
            <a:pPr lvl="0"/>
            <a:endParaRPr lang="ru-RU" dirty="0" smtClean="0"/>
          </a:p>
          <a:p>
            <a:pPr lvl="0"/>
            <a:r>
              <a:rPr lang="ru-RU" dirty="0" smtClean="0">
                <a:solidFill>
                  <a:srgbClr val="00B0F0"/>
                </a:solidFill>
              </a:rPr>
              <a:t>Там, где детей не побуждают придумывать хорошее, они придумывают дурное. Поэтому пусть они придумывают все время. Если не получается – пусть соберутся вдвоем, втроем. Вместе – получится.</a:t>
            </a:r>
          </a:p>
          <a:p>
            <a:pPr lvl="0"/>
            <a:r>
              <a:rPr lang="ru-RU" dirty="0" smtClean="0"/>
              <a:t>Дети очень любят импровизировать. Поэтому вся подготовка – от силы десять минут. Нет выступающих и зрителей, в каждом деле участвуют все.</a:t>
            </a:r>
          </a:p>
          <a:p>
            <a:pPr lvl="0"/>
            <a:r>
              <a:rPr lang="ru-RU" dirty="0" smtClean="0">
                <a:solidFill>
                  <a:srgbClr val="00B0F0"/>
                </a:solidFill>
              </a:rPr>
              <a:t>Для </a:t>
            </a:r>
            <a:r>
              <a:rPr lang="ru-RU" dirty="0" smtClean="0">
                <a:solidFill>
                  <a:srgbClr val="00B0F0"/>
                </a:solidFill>
              </a:rPr>
              <a:t>проведения творческих дел не обязательно самому быть выдумщиком, надо просто поддерживать детей и уважительно относиться к их командирские посты – по очереди. Сегодня – ты, завтра – я. Но всегда вместе.</a:t>
            </a:r>
          </a:p>
          <a:p>
            <a:pPr lvl="0"/>
            <a:r>
              <a:rPr lang="ru-RU" dirty="0" smtClean="0"/>
              <a:t>Любое дело не только сообща выполняется, но и организуется.</a:t>
            </a:r>
          </a:p>
          <a:p>
            <a:pPr lvl="0"/>
            <a:r>
              <a:rPr lang="ru-RU" dirty="0" smtClean="0">
                <a:solidFill>
                  <a:srgbClr val="00B0F0"/>
                </a:solidFill>
              </a:rPr>
              <a:t>В каждой затее – забота друг о друге и об окружающих людях.</a:t>
            </a:r>
          </a:p>
          <a:p>
            <a:pPr lvl="0"/>
            <a:r>
              <a:rPr lang="ru-RU" dirty="0" smtClean="0"/>
              <a:t>Каждое дело надо обсуждать в общем кругу. С этого начинается все.</a:t>
            </a:r>
          </a:p>
          <a:p>
            <a:pPr lvl="0"/>
            <a:r>
              <a:rPr lang="ru-RU" dirty="0" smtClean="0">
                <a:solidFill>
                  <a:srgbClr val="00B0F0"/>
                </a:solidFill>
              </a:rPr>
              <a:t>Поменьше замечаний на бегу, побольше серьезных разговоров в тихую минуту. С детьми вообще надо больше разговаривать – меньше придется кричать на них.</a:t>
            </a:r>
          </a:p>
          <a:p>
            <a:pPr lvl="0"/>
            <a:r>
              <a:rPr lang="ru-RU" dirty="0" smtClean="0"/>
              <a:t>В общем деле все в ответе за все. И каждый – самый главный.</a:t>
            </a:r>
          </a:p>
          <a:p>
            <a:endParaRPr lang="ru-RU" dirty="0"/>
          </a:p>
        </p:txBody>
      </p:sp>
      <p:sp>
        <p:nvSpPr>
          <p:cNvPr id="3" name="Заголовок 2"/>
          <p:cNvSpPr>
            <a:spLocks noGrp="1"/>
          </p:cNvSpPr>
          <p:nvPr>
            <p:ph type="title"/>
          </p:nvPr>
        </p:nvSpPr>
        <p:spPr>
          <a:xfrm>
            <a:off x="571472" y="0"/>
            <a:ext cx="8229600" cy="857232"/>
          </a:xfrm>
        </p:spPr>
        <p:txBody>
          <a:bodyPr>
            <a:normAutofit fontScale="90000"/>
          </a:bodyPr>
          <a:lstStyle/>
          <a:p>
            <a:r>
              <a:rPr lang="ru-RU" u="sng" dirty="0" smtClean="0"/>
              <a:t/>
            </a:r>
            <a:br>
              <a:rPr lang="ru-RU" u="sng" dirty="0" smtClean="0"/>
            </a:br>
            <a:r>
              <a:rPr lang="ru-RU" u="sng" dirty="0" smtClean="0"/>
              <a:t>Советы </a:t>
            </a:r>
            <a:r>
              <a:rPr lang="ru-RU" u="sng" dirty="0" err="1" smtClean="0"/>
              <a:t>Симона</a:t>
            </a:r>
            <a:r>
              <a:rPr lang="ru-RU" u="sng" dirty="0" smtClean="0"/>
              <a:t>  Соловейчика:</a:t>
            </a:r>
            <a:r>
              <a:rPr lang="ru-RU" dirty="0" smtClean="0"/>
              <a:t/>
            </a:r>
            <a:br>
              <a:rPr lang="ru-RU" dirty="0" smtClean="0"/>
            </a:br>
            <a:endParaRPr lang="ru-RU" dirty="0"/>
          </a:p>
        </p:txBody>
      </p:sp>
      <p:pic>
        <p:nvPicPr>
          <p:cNvPr id="12290" name="Picture 2" descr="C:\Documents and Settings\Администратор\Мои документы\шк8.jpg"/>
          <p:cNvPicPr>
            <a:picLocks noChangeAspect="1" noChangeArrowheads="1"/>
          </p:cNvPicPr>
          <p:nvPr/>
        </p:nvPicPr>
        <p:blipFill>
          <a:blip r:embed="rId2"/>
          <a:srcRect/>
          <a:stretch>
            <a:fillRect/>
          </a:stretch>
        </p:blipFill>
        <p:spPr bwMode="auto">
          <a:xfrm>
            <a:off x="7929586" y="357166"/>
            <a:ext cx="1214414" cy="1000132"/>
          </a:xfrm>
          <a:prstGeom prst="rect">
            <a:avLst/>
          </a:prstGeom>
          <a:noFill/>
        </p:spPr>
      </p:pic>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714876" y="500042"/>
            <a:ext cx="3971924" cy="5572164"/>
          </a:xfrm>
        </p:spPr>
        <p:txBody>
          <a:bodyPr/>
          <a:lstStyle/>
          <a:p>
            <a:endParaRPr lang="ru-RU" dirty="0" smtClean="0"/>
          </a:p>
          <a:p>
            <a:endParaRPr lang="ru-RU" dirty="0" smtClean="0">
              <a:solidFill>
                <a:schemeClr val="bg2">
                  <a:lumMod val="50000"/>
                </a:schemeClr>
              </a:solidFill>
            </a:endParaRPr>
          </a:p>
          <a:p>
            <a:r>
              <a:rPr lang="ru-RU" dirty="0" smtClean="0">
                <a:solidFill>
                  <a:schemeClr val="bg2">
                    <a:lumMod val="50000"/>
                  </a:schemeClr>
                </a:solidFill>
              </a:rPr>
              <a:t>Естественное</a:t>
            </a:r>
            <a:r>
              <a:rPr lang="ru-RU" dirty="0" smtClean="0"/>
              <a:t> или </a:t>
            </a:r>
            <a:r>
              <a:rPr lang="ru-RU" dirty="0" smtClean="0">
                <a:solidFill>
                  <a:schemeClr val="bg2">
                    <a:lumMod val="50000"/>
                  </a:schemeClr>
                </a:solidFill>
              </a:rPr>
              <a:t>реальное </a:t>
            </a:r>
            <a:r>
              <a:rPr lang="ru-RU" dirty="0" smtClean="0"/>
              <a:t>общение должно являться органичной частью урока  иностранного языка.</a:t>
            </a:r>
            <a:endParaRPr lang="ru-RU" dirty="0"/>
          </a:p>
        </p:txBody>
      </p:sp>
      <p:pic>
        <p:nvPicPr>
          <p:cNvPr id="4" name="Содержимое 3" descr="home-02.jpg"/>
          <p:cNvPicPr>
            <a:picLocks noChangeAspect="1" noChangeArrowheads="1"/>
          </p:cNvPicPr>
          <p:nvPr/>
        </p:nvPicPr>
        <p:blipFill>
          <a:blip r:embed="rId2"/>
          <a:srcRect/>
          <a:stretch>
            <a:fillRect/>
          </a:stretch>
        </p:blipFill>
        <p:spPr bwMode="auto">
          <a:xfrm>
            <a:off x="428596" y="357166"/>
            <a:ext cx="4214842" cy="5572164"/>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500034" y="1643050"/>
            <a:ext cx="3286148"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FFFF00"/>
                </a:solidFill>
              </a:rPr>
              <a:t>ЕСТЕСТВЕННОЕ</a:t>
            </a:r>
            <a:r>
              <a:rPr lang="en-US" dirty="0" smtClean="0">
                <a:solidFill>
                  <a:srgbClr val="FFFF00"/>
                </a:solidFill>
              </a:rPr>
              <a:t>/</a:t>
            </a:r>
            <a:r>
              <a:rPr lang="ru-RU" dirty="0" smtClean="0">
                <a:solidFill>
                  <a:srgbClr val="FFFF00"/>
                </a:solidFill>
              </a:rPr>
              <a:t>РЕАЛЬНОЕ</a:t>
            </a:r>
            <a:endParaRPr lang="ru-RU" dirty="0">
              <a:solidFill>
                <a:srgbClr val="FFFF00"/>
              </a:solidFill>
            </a:endParaRPr>
          </a:p>
        </p:txBody>
      </p:sp>
      <p:sp>
        <p:nvSpPr>
          <p:cNvPr id="5" name="Блок-схема: процесс 4"/>
          <p:cNvSpPr/>
          <p:nvPr/>
        </p:nvSpPr>
        <p:spPr>
          <a:xfrm>
            <a:off x="2500298" y="357166"/>
            <a:ext cx="4214842"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FFFF00"/>
                </a:solidFill>
              </a:rPr>
              <a:t>ОБЩЕНИЕ НА УРОКЕ</a:t>
            </a:r>
            <a:endParaRPr lang="ru-RU" dirty="0">
              <a:solidFill>
                <a:srgbClr val="FFFF00"/>
              </a:solidFill>
            </a:endParaRPr>
          </a:p>
        </p:txBody>
      </p:sp>
      <p:sp>
        <p:nvSpPr>
          <p:cNvPr id="7" name="Блок-схема: процесс 6"/>
          <p:cNvSpPr/>
          <p:nvPr/>
        </p:nvSpPr>
        <p:spPr>
          <a:xfrm>
            <a:off x="5143504" y="1643050"/>
            <a:ext cx="2986102"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FFFF00"/>
                </a:solidFill>
              </a:rPr>
              <a:t>СМОДЕЛИРОВАННОЕ</a:t>
            </a:r>
            <a:endParaRPr lang="ru-RU" dirty="0">
              <a:solidFill>
                <a:srgbClr val="FFFF00"/>
              </a:solidFill>
            </a:endParaRPr>
          </a:p>
        </p:txBody>
      </p:sp>
      <p:sp>
        <p:nvSpPr>
          <p:cNvPr id="8" name="Блок-схема: процесс 7"/>
          <p:cNvSpPr/>
          <p:nvPr/>
        </p:nvSpPr>
        <p:spPr>
          <a:xfrm>
            <a:off x="6715140" y="2786058"/>
            <a:ext cx="2143140" cy="335758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FF00"/>
                </a:solidFill>
              </a:rPr>
              <a:t>В НЕВЕРОЯТНЫХ</a:t>
            </a:r>
          </a:p>
          <a:p>
            <a:pPr algn="ctr"/>
            <a:r>
              <a:rPr lang="ru-RU" b="1" dirty="0" smtClean="0"/>
              <a:t>УЧЕБНО-РЕЧЕВЫХ СИТУАЦИЯХ</a:t>
            </a:r>
          </a:p>
          <a:p>
            <a:pPr algn="ctr"/>
            <a:endParaRPr lang="ru-RU" b="1" dirty="0"/>
          </a:p>
          <a:p>
            <a:pPr algn="ctr"/>
            <a:endParaRPr lang="ru-RU" b="1" dirty="0" smtClean="0"/>
          </a:p>
          <a:p>
            <a:pPr algn="ctr"/>
            <a:endParaRPr lang="ru-RU" b="1" dirty="0" smtClean="0"/>
          </a:p>
          <a:p>
            <a:pPr algn="ctr"/>
            <a:r>
              <a:rPr lang="en-US" sz="2000" b="1" dirty="0" smtClean="0"/>
              <a:t>e.g. Astronauts meet aliens and tell them about life on the Earth</a:t>
            </a:r>
            <a:r>
              <a:rPr lang="en-US" b="1" dirty="0" smtClean="0"/>
              <a:t>. </a:t>
            </a:r>
            <a:endParaRPr lang="ru-RU" b="1" dirty="0"/>
          </a:p>
        </p:txBody>
      </p:sp>
      <p:sp>
        <p:nvSpPr>
          <p:cNvPr id="9" name="Блок-схема: процесс 8"/>
          <p:cNvSpPr/>
          <p:nvPr/>
        </p:nvSpPr>
        <p:spPr>
          <a:xfrm>
            <a:off x="2214546" y="2786058"/>
            <a:ext cx="2000264" cy="335758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FF00"/>
                </a:solidFill>
              </a:rPr>
              <a:t>ЛИЧНОЕ</a:t>
            </a:r>
          </a:p>
          <a:p>
            <a:pPr algn="ctr"/>
            <a:endParaRPr lang="ru-RU" b="1" dirty="0"/>
          </a:p>
          <a:p>
            <a:pPr algn="ctr"/>
            <a:endParaRPr lang="ru-RU" b="1" dirty="0" smtClean="0"/>
          </a:p>
          <a:p>
            <a:pPr algn="ctr"/>
            <a:endParaRPr lang="en-US" b="1" dirty="0"/>
          </a:p>
          <a:p>
            <a:pPr algn="ctr"/>
            <a:endParaRPr lang="en-US" b="1" dirty="0" smtClean="0"/>
          </a:p>
          <a:p>
            <a:pPr algn="ctr"/>
            <a:endParaRPr lang="en-US" b="1" dirty="0" smtClean="0"/>
          </a:p>
          <a:p>
            <a:pPr algn="ctr"/>
            <a:r>
              <a:rPr lang="en-US" sz="2000" b="1" dirty="0" smtClean="0"/>
              <a:t>Happy birthday!</a:t>
            </a:r>
          </a:p>
          <a:p>
            <a:pPr algn="ctr"/>
            <a:r>
              <a:rPr lang="en-US" sz="2000" b="1" dirty="0" smtClean="0"/>
              <a:t>What’s wrong with you?</a:t>
            </a:r>
          </a:p>
          <a:p>
            <a:pPr algn="ctr"/>
            <a:r>
              <a:rPr lang="en-US" sz="2000" b="1" dirty="0" smtClean="0"/>
              <a:t>Are you ill?</a:t>
            </a:r>
            <a:endParaRPr lang="ru-RU" sz="2000" b="1" dirty="0"/>
          </a:p>
        </p:txBody>
      </p:sp>
      <p:sp>
        <p:nvSpPr>
          <p:cNvPr id="10" name="Блок-схема: процесс 9"/>
          <p:cNvSpPr/>
          <p:nvPr/>
        </p:nvSpPr>
        <p:spPr>
          <a:xfrm>
            <a:off x="4429124" y="2786058"/>
            <a:ext cx="2143140" cy="335758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FF00"/>
                </a:solidFill>
              </a:rPr>
              <a:t>В ВЕРОЯТНЫХ</a:t>
            </a:r>
          </a:p>
          <a:p>
            <a:pPr algn="ctr"/>
            <a:r>
              <a:rPr lang="ru-RU" b="1" dirty="0"/>
              <a:t>У</a:t>
            </a:r>
            <a:r>
              <a:rPr lang="ru-RU" b="1" dirty="0" smtClean="0"/>
              <a:t>ЧЕБНО-РЕЧЕВЫХ СИТУАЦИЯХ</a:t>
            </a:r>
          </a:p>
          <a:p>
            <a:pPr algn="ctr"/>
            <a:endParaRPr lang="ru-RU" b="1" dirty="0" smtClean="0"/>
          </a:p>
          <a:p>
            <a:pPr algn="ctr"/>
            <a:endParaRPr lang="ru-RU" b="1" dirty="0"/>
          </a:p>
          <a:p>
            <a:pPr algn="ctr"/>
            <a:endParaRPr lang="ru-RU" b="1" dirty="0" smtClean="0"/>
          </a:p>
          <a:p>
            <a:pPr algn="ctr"/>
            <a:endParaRPr lang="en-US" b="1" dirty="0"/>
          </a:p>
          <a:p>
            <a:pPr algn="ctr"/>
            <a:endParaRPr lang="en-US" b="1" dirty="0" smtClean="0"/>
          </a:p>
          <a:p>
            <a:pPr algn="ctr"/>
            <a:r>
              <a:rPr lang="en-US" sz="2000" b="1" dirty="0" smtClean="0"/>
              <a:t>e.g. Buying some food, clothes</a:t>
            </a:r>
            <a:r>
              <a:rPr lang="en-US" b="1" dirty="0" smtClean="0"/>
              <a:t>.</a:t>
            </a:r>
            <a:endParaRPr lang="ru-RU" b="1" dirty="0"/>
          </a:p>
        </p:txBody>
      </p:sp>
      <p:sp>
        <p:nvSpPr>
          <p:cNvPr id="11" name="Блок-схема: процесс 10"/>
          <p:cNvSpPr/>
          <p:nvPr/>
        </p:nvSpPr>
        <p:spPr>
          <a:xfrm>
            <a:off x="0" y="2714620"/>
            <a:ext cx="2071670" cy="342902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FF00"/>
                </a:solidFill>
              </a:rPr>
              <a:t>ОФИЦИАЛЬНОЕ</a:t>
            </a:r>
          </a:p>
          <a:p>
            <a:pPr algn="ctr"/>
            <a:endParaRPr lang="en-US" b="1" dirty="0" smtClean="0"/>
          </a:p>
          <a:p>
            <a:pPr algn="ctr"/>
            <a:endParaRPr lang="en-US" b="1" dirty="0"/>
          </a:p>
          <a:p>
            <a:pPr algn="ctr"/>
            <a:endParaRPr lang="en-US" b="1" dirty="0" smtClean="0"/>
          </a:p>
          <a:p>
            <a:pPr algn="ctr"/>
            <a:endParaRPr lang="en-US" b="1" dirty="0"/>
          </a:p>
          <a:p>
            <a:pPr algn="ctr"/>
            <a:endParaRPr lang="ru-RU" b="1" dirty="0" smtClean="0"/>
          </a:p>
          <a:p>
            <a:pPr algn="ctr"/>
            <a:r>
              <a:rPr lang="en-US" sz="2000" b="1" dirty="0" smtClean="0"/>
              <a:t>I am on duty today.</a:t>
            </a:r>
          </a:p>
          <a:p>
            <a:pPr algn="ctr"/>
            <a:r>
              <a:rPr lang="en-US" sz="2000" b="1" dirty="0" smtClean="0"/>
              <a:t>Can I go out to the blackboard</a:t>
            </a:r>
            <a:r>
              <a:rPr lang="en-US" b="1" dirty="0" smtClean="0"/>
              <a:t>?</a:t>
            </a:r>
            <a:endParaRPr lang="ru-RU" b="1" dirty="0"/>
          </a:p>
        </p:txBody>
      </p:sp>
      <p:cxnSp>
        <p:nvCxnSpPr>
          <p:cNvPr id="14" name="Прямая со стрелкой 13"/>
          <p:cNvCxnSpPr/>
          <p:nvPr/>
        </p:nvCxnSpPr>
        <p:spPr>
          <a:xfrm>
            <a:off x="5500694" y="928670"/>
            <a:ext cx="107157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4" idx="0"/>
          </p:cNvCxnSpPr>
          <p:nvPr/>
        </p:nvCxnSpPr>
        <p:spPr>
          <a:xfrm rot="10800000" flipV="1">
            <a:off x="2143108" y="1000108"/>
            <a:ext cx="100013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10800000" flipV="1">
            <a:off x="1214414" y="2285992"/>
            <a:ext cx="78581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2571736" y="2357430"/>
            <a:ext cx="78581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endCxn id="10" idx="0"/>
          </p:cNvCxnSpPr>
          <p:nvPr/>
        </p:nvCxnSpPr>
        <p:spPr>
          <a:xfrm rot="10800000" flipV="1">
            <a:off x="5500694" y="2357430"/>
            <a:ext cx="107157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endCxn id="8" idx="0"/>
          </p:cNvCxnSpPr>
          <p:nvPr/>
        </p:nvCxnSpPr>
        <p:spPr>
          <a:xfrm>
            <a:off x="7358082" y="2428868"/>
            <a:ext cx="42862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14555"/>
            <a:ext cx="8229600" cy="3000396"/>
          </a:xfrm>
        </p:spPr>
        <p:txBody>
          <a:bodyPr/>
          <a:lstStyle/>
          <a:p>
            <a:pPr>
              <a:buNone/>
            </a:pPr>
            <a:endParaRPr lang="ru-RU" dirty="0" smtClean="0"/>
          </a:p>
          <a:p>
            <a:pPr>
              <a:buNone/>
            </a:pPr>
            <a:r>
              <a:rPr lang="ru-RU" dirty="0" smtClean="0"/>
              <a:t>Необходимо: </a:t>
            </a:r>
          </a:p>
          <a:p>
            <a:r>
              <a:rPr lang="ru-RU" dirty="0" smtClean="0">
                <a:solidFill>
                  <a:srgbClr val="7030A0"/>
                </a:solidFill>
              </a:rPr>
              <a:t>языковое окружение,</a:t>
            </a:r>
          </a:p>
          <a:p>
            <a:r>
              <a:rPr lang="ru-RU" dirty="0" smtClean="0"/>
              <a:t> </a:t>
            </a:r>
            <a:r>
              <a:rPr lang="ru-RU" dirty="0" smtClean="0">
                <a:solidFill>
                  <a:schemeClr val="accent3"/>
                </a:solidFill>
              </a:rPr>
              <a:t>постоянный мониторинг,</a:t>
            </a:r>
          </a:p>
          <a:p>
            <a:r>
              <a:rPr lang="ru-RU" dirty="0" smtClean="0"/>
              <a:t> </a:t>
            </a:r>
            <a:r>
              <a:rPr lang="ru-RU" dirty="0" smtClean="0">
                <a:solidFill>
                  <a:schemeClr val="bg2">
                    <a:lumMod val="50000"/>
                  </a:schemeClr>
                </a:solidFill>
              </a:rPr>
              <a:t>ситуация успеха</a:t>
            </a:r>
            <a:endParaRPr lang="ru-RU" dirty="0">
              <a:solidFill>
                <a:schemeClr val="bg2">
                  <a:lumMod val="50000"/>
                </a:schemeClr>
              </a:solidFill>
            </a:endParaRPr>
          </a:p>
        </p:txBody>
      </p:sp>
      <p:sp>
        <p:nvSpPr>
          <p:cNvPr id="2" name="Заголовок 1"/>
          <p:cNvSpPr>
            <a:spLocks noGrp="1"/>
          </p:cNvSpPr>
          <p:nvPr>
            <p:ph type="title"/>
          </p:nvPr>
        </p:nvSpPr>
        <p:spPr>
          <a:xfrm>
            <a:off x="457200" y="274638"/>
            <a:ext cx="8229600" cy="1154098"/>
          </a:xfrm>
        </p:spPr>
        <p:txBody>
          <a:bodyPr>
            <a:normAutofit fontScale="90000"/>
          </a:bodyPr>
          <a:lstStyle/>
          <a:p>
            <a:r>
              <a:rPr lang="ru-RU" sz="3600" dirty="0" smtClean="0"/>
              <a:t>Реальное общение в классе необходимо постоянно стимулировать</a:t>
            </a:r>
            <a:endParaRPr lang="ru-RU" sz="3600" dirty="0"/>
          </a:p>
        </p:txBody>
      </p:sp>
      <p:pic>
        <p:nvPicPr>
          <p:cNvPr id="3074" name="Picture 2" descr="C:\Documents and Settings\Администратор\Мои документы\13.jpeg"/>
          <p:cNvPicPr>
            <a:picLocks noChangeAspect="1" noChangeArrowheads="1"/>
          </p:cNvPicPr>
          <p:nvPr/>
        </p:nvPicPr>
        <p:blipFill>
          <a:blip r:embed="rId2"/>
          <a:srcRect/>
          <a:stretch>
            <a:fillRect/>
          </a:stretch>
        </p:blipFill>
        <p:spPr bwMode="auto">
          <a:xfrm>
            <a:off x="5786446" y="2285992"/>
            <a:ext cx="2928958" cy="3929090"/>
          </a:xfrm>
          <a:prstGeom prst="rect">
            <a:avLst/>
          </a:prstGeom>
          <a:noFill/>
        </p:spPr>
      </p:pic>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715040"/>
          </a:xfrm>
        </p:spPr>
        <p:txBody>
          <a:bodyPr/>
          <a:lstStyle/>
          <a:p>
            <a:r>
              <a:rPr lang="ru-RU" dirty="0" smtClean="0">
                <a:solidFill>
                  <a:srgbClr val="0070C0"/>
                </a:solidFill>
              </a:rPr>
              <a:t>Потенциал </a:t>
            </a:r>
            <a:r>
              <a:rPr lang="ru-RU" dirty="0" smtClean="0">
                <a:solidFill>
                  <a:srgbClr val="0070C0"/>
                </a:solidFill>
              </a:rPr>
              <a:t>реального общения огромен и не ограничивается изучением единиц классного обихода.</a:t>
            </a:r>
          </a:p>
          <a:p>
            <a:r>
              <a:rPr lang="ru-RU" dirty="0" smtClean="0"/>
              <a:t>Учащиеся должны уметь решать реальные коммуникативные задачи.</a:t>
            </a:r>
          </a:p>
          <a:p>
            <a:r>
              <a:rPr lang="ru-RU" dirty="0" smtClean="0">
                <a:solidFill>
                  <a:srgbClr val="0070C0"/>
                </a:solidFill>
              </a:rPr>
              <a:t>Причем решать эти задачи нужно так, как это принято в англоязычном культурном окружении.</a:t>
            </a:r>
            <a:endParaRPr lang="ru-RU" dirty="0">
              <a:solidFill>
                <a:srgbClr val="0070C0"/>
              </a:solidFill>
            </a:endParaRPr>
          </a:p>
        </p:txBody>
      </p:sp>
      <p:pic>
        <p:nvPicPr>
          <p:cNvPr id="4098" name="Picture 2" descr="C:\Documents and Settings\Администратор\Мои документы\шк7.jpg"/>
          <p:cNvPicPr>
            <a:picLocks noChangeAspect="1" noChangeArrowheads="1"/>
          </p:cNvPicPr>
          <p:nvPr/>
        </p:nvPicPr>
        <p:blipFill>
          <a:blip r:embed="rId2"/>
          <a:srcRect/>
          <a:stretch>
            <a:fillRect/>
          </a:stretch>
        </p:blipFill>
        <p:spPr bwMode="auto">
          <a:xfrm>
            <a:off x="4357686" y="3929066"/>
            <a:ext cx="3643328" cy="2643206"/>
          </a:xfrm>
          <a:prstGeom prst="rect">
            <a:avLst/>
          </a:prstGeom>
          <a:noFill/>
        </p:spPr>
      </p:pic>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876630"/>
          </a:xfrm>
        </p:spPr>
        <p:txBody>
          <a:bodyPr>
            <a:normAutofit fontScale="77500" lnSpcReduction="20000"/>
          </a:bodyPr>
          <a:lstStyle/>
          <a:p>
            <a:r>
              <a:rPr lang="ru-RU" dirty="0" smtClean="0"/>
              <a:t>Поприветствовать детей </a:t>
            </a:r>
            <a:endParaRPr lang="en-US" dirty="0" smtClean="0"/>
          </a:p>
          <a:p>
            <a:pPr>
              <a:buNone/>
            </a:pPr>
            <a:r>
              <a:rPr lang="ru-RU" dirty="0" smtClean="0">
                <a:solidFill>
                  <a:schemeClr val="accent2">
                    <a:lumMod val="75000"/>
                  </a:schemeClr>
                </a:solidFill>
              </a:rPr>
              <a:t>( </a:t>
            </a:r>
            <a:r>
              <a:rPr lang="en-US" dirty="0" smtClean="0">
                <a:solidFill>
                  <a:schemeClr val="accent2">
                    <a:lumMod val="75000"/>
                  </a:schemeClr>
                </a:solidFill>
              </a:rPr>
              <a:t>Hello, everyone! Hi there!)</a:t>
            </a:r>
          </a:p>
          <a:p>
            <a:r>
              <a:rPr lang="ru-RU" dirty="0" smtClean="0"/>
              <a:t>Представиться</a:t>
            </a:r>
          </a:p>
          <a:p>
            <a:pPr>
              <a:buNone/>
            </a:pPr>
            <a:r>
              <a:rPr lang="ru-RU" dirty="0" smtClean="0">
                <a:solidFill>
                  <a:schemeClr val="accent2">
                    <a:lumMod val="75000"/>
                  </a:schemeClr>
                </a:solidFill>
              </a:rPr>
              <a:t>( </a:t>
            </a:r>
            <a:r>
              <a:rPr lang="en-US" dirty="0" smtClean="0">
                <a:solidFill>
                  <a:schemeClr val="accent2">
                    <a:lumMod val="75000"/>
                  </a:schemeClr>
                </a:solidFill>
              </a:rPr>
              <a:t>Let me introduce myself!)</a:t>
            </a:r>
            <a:endParaRPr lang="ru-RU" dirty="0" smtClean="0">
              <a:solidFill>
                <a:schemeClr val="accent2">
                  <a:lumMod val="75000"/>
                </a:schemeClr>
              </a:solidFill>
            </a:endParaRPr>
          </a:p>
          <a:p>
            <a:r>
              <a:rPr lang="ru-RU" dirty="0" smtClean="0"/>
              <a:t>Рассказать смешную историю, которая неожиданно пришла на ум</a:t>
            </a:r>
            <a:endParaRPr lang="en-US" dirty="0" smtClean="0"/>
          </a:p>
          <a:p>
            <a:pPr>
              <a:buNone/>
            </a:pPr>
            <a:r>
              <a:rPr lang="en-US" dirty="0" smtClean="0">
                <a:solidFill>
                  <a:schemeClr val="accent2">
                    <a:lumMod val="75000"/>
                  </a:schemeClr>
                </a:solidFill>
              </a:rPr>
              <a:t>(I’ve just remembered a story…)</a:t>
            </a:r>
            <a:endParaRPr lang="ru-RU" dirty="0" smtClean="0">
              <a:solidFill>
                <a:schemeClr val="accent2">
                  <a:lumMod val="75000"/>
                </a:schemeClr>
              </a:solidFill>
            </a:endParaRPr>
          </a:p>
          <a:p>
            <a:r>
              <a:rPr lang="ru-RU" dirty="0" smtClean="0"/>
              <a:t>Посоветовать ученику обратиться к словарю</a:t>
            </a:r>
            <a:endParaRPr lang="en-US" dirty="0" smtClean="0"/>
          </a:p>
          <a:p>
            <a:pPr>
              <a:buNone/>
            </a:pPr>
            <a:r>
              <a:rPr lang="en-US" dirty="0" smtClean="0">
                <a:solidFill>
                  <a:schemeClr val="accent2">
                    <a:lumMod val="75000"/>
                  </a:schemeClr>
                </a:solidFill>
              </a:rPr>
              <a:t>(You’d better look it up in the dictionary.)</a:t>
            </a:r>
            <a:endParaRPr lang="ru-RU" dirty="0" smtClean="0">
              <a:solidFill>
                <a:schemeClr val="accent2">
                  <a:lumMod val="75000"/>
                </a:schemeClr>
              </a:solidFill>
            </a:endParaRPr>
          </a:p>
          <a:p>
            <a:r>
              <a:rPr lang="ru-RU" dirty="0" smtClean="0"/>
              <a:t>Разбить учащихся на группы</a:t>
            </a:r>
            <a:endParaRPr lang="en-US" dirty="0" smtClean="0"/>
          </a:p>
          <a:p>
            <a:pPr>
              <a:buNone/>
            </a:pPr>
            <a:r>
              <a:rPr lang="en-US" dirty="0" smtClean="0">
                <a:solidFill>
                  <a:schemeClr val="accent2">
                    <a:lumMod val="75000"/>
                  </a:schemeClr>
                </a:solidFill>
              </a:rPr>
              <a:t>( Split into two groups, please.)</a:t>
            </a:r>
            <a:endParaRPr lang="ru-RU" dirty="0" smtClean="0">
              <a:solidFill>
                <a:schemeClr val="accent2">
                  <a:lumMod val="75000"/>
                </a:schemeClr>
              </a:solidFill>
            </a:endParaRPr>
          </a:p>
          <a:p>
            <a:r>
              <a:rPr lang="ru-RU" dirty="0" smtClean="0"/>
              <a:t>Попросить поднять упавшую ручку</a:t>
            </a:r>
            <a:endParaRPr lang="en-US" dirty="0" smtClean="0"/>
          </a:p>
          <a:p>
            <a:pPr>
              <a:buNone/>
            </a:pPr>
            <a:r>
              <a:rPr lang="en-US" dirty="0" smtClean="0">
                <a:solidFill>
                  <a:schemeClr val="accent2">
                    <a:lumMod val="75000"/>
                  </a:schemeClr>
                </a:solidFill>
              </a:rPr>
              <a:t>( Could you possibly pick up that pen for me?)</a:t>
            </a:r>
            <a:endParaRPr lang="ru-RU" dirty="0" smtClean="0">
              <a:solidFill>
                <a:schemeClr val="accent2">
                  <a:lumMod val="75000"/>
                </a:schemeClr>
              </a:solidFill>
            </a:endParaRPr>
          </a:p>
          <a:p>
            <a:r>
              <a:rPr lang="ru-RU" dirty="0" smtClean="0"/>
              <a:t>Попросить закрыть окно/дверь</a:t>
            </a:r>
            <a:endParaRPr lang="en-US" dirty="0" smtClean="0"/>
          </a:p>
          <a:p>
            <a:pPr>
              <a:buNone/>
            </a:pPr>
            <a:r>
              <a:rPr lang="en-US" dirty="0" smtClean="0">
                <a:solidFill>
                  <a:schemeClr val="accent2">
                    <a:lumMod val="75000"/>
                  </a:schemeClr>
                </a:solidFill>
              </a:rPr>
              <a:t>( Will you close the door, please?)</a:t>
            </a:r>
          </a:p>
          <a:p>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t>Ситуации реального общения возникающие на </a:t>
            </a:r>
            <a:r>
              <a:rPr lang="ru-RU" dirty="0" smtClean="0"/>
              <a:t>уроке:</a:t>
            </a:r>
            <a:endParaRPr lang="ru-RU" dirty="0"/>
          </a:p>
        </p:txBody>
      </p:sp>
    </p:spTree>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650125"/>
          </a:xfrm>
        </p:spPr>
        <p:txBody>
          <a:bodyPr>
            <a:normAutofit fontScale="92500" lnSpcReduction="10000"/>
          </a:bodyPr>
          <a:lstStyle/>
          <a:p>
            <a:r>
              <a:rPr lang="ru-RU" dirty="0" smtClean="0"/>
              <a:t>Поинтересоваться какое настроение у учащихся</a:t>
            </a:r>
            <a:endParaRPr lang="en-US" dirty="0" smtClean="0"/>
          </a:p>
          <a:p>
            <a:pPr>
              <a:buNone/>
            </a:pPr>
            <a:r>
              <a:rPr lang="en-US" dirty="0" smtClean="0">
                <a:solidFill>
                  <a:schemeClr val="accent2">
                    <a:lumMod val="75000"/>
                  </a:schemeClr>
                </a:solidFill>
              </a:rPr>
              <a:t>(How are things?)</a:t>
            </a:r>
            <a:endParaRPr lang="ru-RU" dirty="0" smtClean="0">
              <a:solidFill>
                <a:schemeClr val="accent2">
                  <a:lumMod val="75000"/>
                </a:schemeClr>
              </a:solidFill>
            </a:endParaRPr>
          </a:p>
          <a:p>
            <a:r>
              <a:rPr lang="ru-RU" dirty="0" smtClean="0"/>
              <a:t>Попросить выйти к доске</a:t>
            </a:r>
            <a:endParaRPr lang="en-US" dirty="0" smtClean="0"/>
          </a:p>
          <a:p>
            <a:pPr>
              <a:buNone/>
            </a:pPr>
            <a:r>
              <a:rPr lang="en-US" dirty="0" smtClean="0">
                <a:solidFill>
                  <a:schemeClr val="accent2">
                    <a:lumMod val="75000"/>
                  </a:schemeClr>
                </a:solidFill>
              </a:rPr>
              <a:t>(Will you come out to the display, please.)</a:t>
            </a:r>
          </a:p>
          <a:p>
            <a:r>
              <a:rPr lang="ru-RU" dirty="0" smtClean="0"/>
              <a:t>Попросить принести мел</a:t>
            </a:r>
            <a:endParaRPr lang="en-US" dirty="0" smtClean="0"/>
          </a:p>
          <a:p>
            <a:pPr>
              <a:buNone/>
            </a:pPr>
            <a:r>
              <a:rPr lang="en-US" dirty="0" smtClean="0">
                <a:solidFill>
                  <a:schemeClr val="accent2">
                    <a:lumMod val="75000"/>
                  </a:schemeClr>
                </a:solidFill>
              </a:rPr>
              <a:t>(Go and get some chalk, please.)</a:t>
            </a:r>
            <a:endParaRPr lang="ru-RU" dirty="0" smtClean="0">
              <a:solidFill>
                <a:schemeClr val="accent2">
                  <a:lumMod val="75000"/>
                </a:schemeClr>
              </a:solidFill>
            </a:endParaRPr>
          </a:p>
          <a:p>
            <a:r>
              <a:rPr lang="ru-RU" dirty="0" smtClean="0"/>
              <a:t>Призвать класс к порядку</a:t>
            </a:r>
            <a:endParaRPr lang="en-US" dirty="0" smtClean="0"/>
          </a:p>
          <a:p>
            <a:pPr>
              <a:buNone/>
            </a:pPr>
            <a:r>
              <a:rPr lang="en-US" dirty="0" smtClean="0">
                <a:solidFill>
                  <a:schemeClr val="accent2">
                    <a:lumMod val="75000"/>
                  </a:schemeClr>
                </a:solidFill>
              </a:rPr>
              <a:t>( Silence! May I have your attention, please.)</a:t>
            </a:r>
            <a:endParaRPr lang="ru-RU" dirty="0" smtClean="0">
              <a:solidFill>
                <a:schemeClr val="accent2">
                  <a:lumMod val="75000"/>
                </a:schemeClr>
              </a:solidFill>
            </a:endParaRPr>
          </a:p>
          <a:p>
            <a:r>
              <a:rPr lang="ru-RU" dirty="0" smtClean="0"/>
              <a:t>Попросить собрать работы/ дневники</a:t>
            </a:r>
            <a:endParaRPr lang="en-US" dirty="0" smtClean="0"/>
          </a:p>
          <a:p>
            <a:pPr>
              <a:buNone/>
            </a:pPr>
            <a:r>
              <a:rPr lang="en-US" dirty="0" smtClean="0">
                <a:solidFill>
                  <a:schemeClr val="accent2">
                    <a:lumMod val="75000"/>
                  </a:schemeClr>
                </a:solidFill>
              </a:rPr>
              <a:t>( Collect your works, please.)</a:t>
            </a:r>
            <a:endParaRPr lang="ru-RU" dirty="0" smtClean="0">
              <a:solidFill>
                <a:schemeClr val="accent2">
                  <a:lumMod val="75000"/>
                </a:schemeClr>
              </a:solidFill>
            </a:endParaRPr>
          </a:p>
          <a:p>
            <a:r>
              <a:rPr lang="ru-RU" dirty="0" smtClean="0"/>
              <a:t>Пожурить за невыполнение задания</a:t>
            </a:r>
            <a:endParaRPr lang="en-US" dirty="0" smtClean="0"/>
          </a:p>
          <a:p>
            <a:pPr>
              <a:buNone/>
            </a:pPr>
            <a:r>
              <a:rPr lang="en-US" dirty="0" smtClean="0">
                <a:solidFill>
                  <a:schemeClr val="accent2">
                    <a:lumMod val="75000"/>
                  </a:schemeClr>
                </a:solidFill>
              </a:rPr>
              <a:t>( How disappointing!)</a:t>
            </a:r>
            <a:endParaRPr lang="ru-RU" dirty="0" smtClean="0">
              <a:solidFill>
                <a:schemeClr val="accent2">
                  <a:lumMod val="75000"/>
                </a:schemeClr>
              </a:solidFill>
            </a:endParaRPr>
          </a:p>
          <a:p>
            <a:r>
              <a:rPr lang="ru-RU" dirty="0" smtClean="0"/>
              <a:t>Похвалить ученика за хороший ответ</a:t>
            </a:r>
            <a:endParaRPr lang="en-US" dirty="0" smtClean="0"/>
          </a:p>
          <a:p>
            <a:pPr>
              <a:buNone/>
            </a:pPr>
            <a:r>
              <a:rPr lang="en-US" dirty="0" smtClean="0">
                <a:solidFill>
                  <a:schemeClr val="accent2">
                    <a:lumMod val="75000"/>
                  </a:schemeClr>
                </a:solidFill>
              </a:rPr>
              <a:t>( How clever of you!)</a:t>
            </a:r>
            <a:endParaRPr lang="ru-RU" dirty="0" smtClean="0">
              <a:solidFill>
                <a:schemeClr val="accent2">
                  <a:lumMod val="75000"/>
                </a:schemeClr>
              </a:solidFill>
            </a:endParaRPr>
          </a:p>
          <a:p>
            <a:endParaRPr lang="ru-RU" dirty="0"/>
          </a:p>
        </p:txBody>
      </p:sp>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620</TotalTime>
  <Words>1958</Words>
  <Application>Microsoft Office PowerPoint</Application>
  <PresentationFormat>Экран (4:3)</PresentationFormat>
  <Paragraphs>236</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Открытая</vt:lpstr>
      <vt:lpstr>Создание ситуации успеха на уроке как один из способов повышения мотивации учения  </vt:lpstr>
      <vt:lpstr>Слайд 2</vt:lpstr>
      <vt:lpstr>Слайд 3</vt:lpstr>
      <vt:lpstr>Слайд 4</vt:lpstr>
      <vt:lpstr>Слайд 5</vt:lpstr>
      <vt:lpstr>Реальное общение в классе необходимо постоянно стимулировать</vt:lpstr>
      <vt:lpstr>Слайд 7</vt:lpstr>
      <vt:lpstr>Ситуации реального общения возникающие на уроке:</vt:lpstr>
      <vt:lpstr>Слайд 9</vt:lpstr>
      <vt:lpstr>Слайд 10</vt:lpstr>
      <vt:lpstr>Слайд 11</vt:lpstr>
      <vt:lpstr>Слайд 12</vt:lpstr>
      <vt:lpstr>Слайд 13</vt:lpstr>
      <vt:lpstr>Слайд 14</vt:lpstr>
      <vt:lpstr>Ситуация успеха</vt:lpstr>
      <vt:lpstr>Какие формы стимулирования применять в учебной работе?</vt:lpstr>
      <vt:lpstr>Стимулы первого порядка «Как поощрение деятельности учащихся»</vt:lpstr>
      <vt:lpstr>Стимулы второго порядка «Создание условий, при которых дети работают с наибольшей эффективностью и наименьшими затратами»</vt:lpstr>
      <vt:lpstr>Стимулы третьего порядка «Своевременная оценка деятельности учащихся»</vt:lpstr>
      <vt:lpstr>Слайд 20</vt:lpstr>
      <vt:lpstr>Слайд 21</vt:lpstr>
      <vt:lpstr>С чего начинается успех?</vt:lpstr>
      <vt:lpstr>Что ведёт к успеху?  1. Нетрадиционные формы урока:</vt:lpstr>
      <vt:lpstr>2. Нетрадиционные формы обучения</vt:lpstr>
      <vt:lpstr> Психолого-педагогический аспект успеха </vt:lpstr>
      <vt:lpstr>Слайд 26</vt:lpstr>
      <vt:lpstr>Ситуация успеха и ее типы: </vt:lpstr>
      <vt:lpstr>1. Неожиданная радость.      </vt:lpstr>
      <vt:lpstr>2.   Общая радость</vt:lpstr>
      <vt:lpstr>Некоторые приемы “неожиданной” радости: </vt:lpstr>
      <vt:lpstr>Алгоритм:</vt:lpstr>
      <vt:lpstr>Некоторые приемы “общей” радости:</vt:lpstr>
      <vt:lpstr>Алгоритм:</vt:lpstr>
      <vt:lpstr> Советы Симона  Соловейчика: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Ситуация успеха</dc:title>
  <dc:creator>1-ПК</dc:creator>
  <cp:lastModifiedBy>1-ПК</cp:lastModifiedBy>
  <cp:revision>68</cp:revision>
  <dcterms:created xsi:type="dcterms:W3CDTF">2011-02-25T17:12:36Z</dcterms:created>
  <dcterms:modified xsi:type="dcterms:W3CDTF">2011-02-28T20:43:38Z</dcterms:modified>
</cp:coreProperties>
</file>